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C2FA-25FD-42B8-B3AA-F2C88E35C7E2}" type="datetimeFigureOut">
              <a:rPr lang="it-IT" smtClean="0"/>
              <a:pPr/>
              <a:t>03/01/2023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D438-1EB1-4297-89F2-BC8BE5A1C04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512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C2FA-25FD-42B8-B3AA-F2C88E35C7E2}" type="datetimeFigureOut">
              <a:rPr lang="it-IT" smtClean="0"/>
              <a:pPr/>
              <a:t>03/01/2023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D438-1EB1-4297-89F2-BC8BE5A1C0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004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C2FA-25FD-42B8-B3AA-F2C88E35C7E2}" type="datetimeFigureOut">
              <a:rPr lang="it-IT" smtClean="0"/>
              <a:pPr/>
              <a:t>03/01/2023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D438-1EB1-4297-89F2-BC8BE5A1C0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158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C2FA-25FD-42B8-B3AA-F2C88E35C7E2}" type="datetimeFigureOut">
              <a:rPr lang="it-IT" smtClean="0"/>
              <a:pPr/>
              <a:t>03/01/2023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D438-1EB1-4297-89F2-BC8BE5A1C0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6150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C2FA-25FD-42B8-B3AA-F2C88E35C7E2}" type="datetimeFigureOut">
              <a:rPr lang="it-IT" smtClean="0"/>
              <a:pPr/>
              <a:t>03/01/2023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D438-1EB1-4297-89F2-BC8BE5A1C04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9095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C2FA-25FD-42B8-B3AA-F2C88E35C7E2}" type="datetimeFigureOut">
              <a:rPr lang="it-IT" smtClean="0"/>
              <a:pPr/>
              <a:t>03/01/2023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D438-1EB1-4297-89F2-BC8BE5A1C0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0381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C2FA-25FD-42B8-B3AA-F2C88E35C7E2}" type="datetimeFigureOut">
              <a:rPr lang="it-IT" smtClean="0"/>
              <a:pPr/>
              <a:t>03/01/2023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D438-1EB1-4297-89F2-BC8BE5A1C0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404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C2FA-25FD-42B8-B3AA-F2C88E35C7E2}" type="datetimeFigureOut">
              <a:rPr lang="it-IT" smtClean="0"/>
              <a:pPr/>
              <a:t>03/01/2023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D438-1EB1-4297-89F2-BC8BE5A1C0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4393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C2FA-25FD-42B8-B3AA-F2C88E35C7E2}" type="datetimeFigureOut">
              <a:rPr lang="it-IT" smtClean="0"/>
              <a:pPr/>
              <a:t>03/01/2023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D438-1EB1-4297-89F2-BC8BE5A1C0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736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8EDC2FA-25FD-42B8-B3AA-F2C88E35C7E2}" type="datetimeFigureOut">
              <a:rPr lang="it-IT" smtClean="0"/>
              <a:pPr/>
              <a:t>03/01/2023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3BD438-1EB1-4297-89F2-BC8BE5A1C0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3066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DC2FA-25FD-42B8-B3AA-F2C88E35C7E2}" type="datetimeFigureOut">
              <a:rPr lang="it-IT" smtClean="0"/>
              <a:pPr/>
              <a:t>03/01/2023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D438-1EB1-4297-89F2-BC8BE5A1C0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834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8EDC2FA-25FD-42B8-B3AA-F2C88E35C7E2}" type="datetimeFigureOut">
              <a:rPr lang="it-IT" smtClean="0"/>
              <a:pPr/>
              <a:t>03/01/2023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13BD438-1EB1-4297-89F2-BC8BE5A1C04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558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tiff"/><Relationship Id="rId3" Type="http://schemas.openxmlformats.org/officeDocument/2006/relationships/hyperlink" Target="http://www.ansag.org/" TargetMode="External"/><Relationship Id="rId7" Type="http://schemas.openxmlformats.org/officeDocument/2006/relationships/image" Target="../media/image4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hyperlink" Target="mailto:ansag@legalmail.it" TargetMode="External"/><Relationship Id="rId4" Type="http://schemas.openxmlformats.org/officeDocument/2006/relationships/hyperlink" Target="mailto:segreteria@ansag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A47870-66D9-413B-9BFF-59669A647B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4729" y="895776"/>
            <a:ext cx="9144000" cy="1395550"/>
          </a:xfrm>
        </p:spPr>
        <p:txBody>
          <a:bodyPr>
            <a:normAutofit fontScale="90000"/>
          </a:bodyPr>
          <a:lstStyle/>
          <a:p>
            <a:pPr algn="ctr"/>
            <a:br>
              <a:rPr lang="it-IT" sz="2200" b="1" i="0" u="none" strike="noStrike" baseline="0" dirty="0">
                <a:latin typeface="+mn-lt"/>
              </a:rPr>
            </a:br>
            <a:br>
              <a:rPr lang="it-IT" sz="2200" b="1" i="0" u="none" strike="noStrike" baseline="0" dirty="0">
                <a:latin typeface="+mn-lt"/>
              </a:rPr>
            </a:br>
            <a:r>
              <a:rPr lang="it-IT" sz="2200" b="1" i="0" u="none" strike="noStrike" baseline="0" dirty="0">
                <a:latin typeface="+mn-lt"/>
              </a:rPr>
              <a:t>CORSO DI FORMAZIONE ANSAG</a:t>
            </a:r>
            <a:br>
              <a:rPr lang="it-IT" sz="2200" b="1" i="0" u="none" strike="noStrike" baseline="0" dirty="0">
                <a:latin typeface="+mn-lt"/>
              </a:rPr>
            </a:br>
            <a:r>
              <a:rPr lang="it-IT" sz="2200" b="1" dirty="0">
                <a:solidFill>
                  <a:srgbClr val="FF0000"/>
                </a:solidFill>
                <a:latin typeface="+mn-lt"/>
              </a:rPr>
              <a:t>«</a:t>
            </a:r>
            <a:r>
              <a:rPr lang="it-IT" sz="1800" b="1" dirty="0">
                <a:solidFill>
                  <a:srgbClr val="FF0000"/>
                </a:solidFill>
              </a:rPr>
              <a:t>Conformità dei prodotti per i Centri di Trasformazione acciaio da c.a.»</a:t>
            </a:r>
            <a:br>
              <a:rPr lang="it-IT" sz="2200" b="1" i="0" u="none" strike="noStrike" baseline="0" dirty="0">
                <a:latin typeface="+mn-lt"/>
              </a:rPr>
            </a:br>
            <a:br>
              <a:rPr lang="it-IT" sz="2000" b="1" i="0" u="none" strike="noStrike" baseline="0" dirty="0">
                <a:latin typeface="Times-Roman"/>
              </a:rPr>
            </a:br>
            <a:r>
              <a:rPr lang="it-IT" sz="2000" b="1" dirty="0">
                <a:solidFill>
                  <a:schemeClr val="tx1"/>
                </a:solidFill>
                <a:latin typeface="+mn-lt"/>
              </a:rPr>
              <a:t>Bergamo 2 febbraio 2023 ore 14-18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43CAB21-9E23-4736-9686-947ED268AF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1193" y="2397997"/>
            <a:ext cx="10058400" cy="2606418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Azienda: …………………………………………………</a:t>
            </a:r>
          </a:p>
          <a:p>
            <a:r>
              <a:rPr lang="it-IT" dirty="0"/>
              <a:t>Nome e cognome partecipante:……………………………………..</a:t>
            </a:r>
          </a:p>
          <a:p>
            <a:r>
              <a:rPr lang="it-IT" dirty="0"/>
              <a:t>Codice fiscale: ……………………………………….</a:t>
            </a:r>
          </a:p>
          <a:p>
            <a:endParaRPr lang="it-IT" dirty="0"/>
          </a:p>
          <a:p>
            <a:r>
              <a:rPr lang="it-IT" dirty="0"/>
              <a:t>Indirizzo email:……………………………………</a:t>
            </a:r>
          </a:p>
          <a:p>
            <a:r>
              <a:rPr lang="it-IT" dirty="0"/>
              <a:t>Recapito telefonico: …………………………</a:t>
            </a:r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EE3DE03-A609-4813-92BE-7150BDBBAA1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1" t="31610" r="2719" b="32939"/>
          <a:stretch>
            <a:fillRect/>
          </a:stretch>
        </p:blipFill>
        <p:spPr bwMode="auto">
          <a:xfrm>
            <a:off x="225408" y="198437"/>
            <a:ext cx="1969135" cy="5175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CBAD0DA5-BFB9-4E8A-BCB8-DE202F75D6A8}"/>
              </a:ext>
            </a:extLst>
          </p:cNvPr>
          <p:cNvSpPr txBox="1"/>
          <p:nvPr/>
        </p:nvSpPr>
        <p:spPr>
          <a:xfrm>
            <a:off x="1" y="5920121"/>
            <a:ext cx="12191999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</a:pPr>
            <a:endParaRPr lang="it-IT" altLang="it-IT" sz="3200" dirty="0">
              <a:latin typeface="Arial" panose="020B0604020202020204" pitchFamily="34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</a:pPr>
            <a:r>
              <a:rPr lang="it-IT" altLang="it-IT" sz="1100" dirty="0">
                <a:ea typeface="Times New Roman" panose="02020603050405020304" pitchFamily="18" charset="0"/>
              </a:rPr>
              <a:t>Sede: </a:t>
            </a:r>
            <a:r>
              <a:rPr lang="it-IT" altLang="it-IT" sz="1100" b="1" dirty="0">
                <a:ea typeface="Times New Roman" panose="02020603050405020304" pitchFamily="18" charset="0"/>
              </a:rPr>
              <a:t>00198 Roma – Via Brenta, 13 – Tel. 06.8555203 - </a:t>
            </a:r>
            <a:r>
              <a:rPr lang="it-IT" altLang="it-IT" sz="1100" dirty="0">
                <a:ea typeface="Times New Roman" panose="02020603050405020304" pitchFamily="18" charset="0"/>
              </a:rPr>
              <a:t>Web: </a:t>
            </a:r>
            <a:r>
              <a:rPr lang="it-IT" altLang="it-IT" sz="1100" dirty="0">
                <a:ea typeface="Times New Roman" panose="02020603050405020304" pitchFamily="18" charset="0"/>
                <a:hlinkClick r:id="rId3"/>
              </a:rPr>
              <a:t>www.ansag.org</a:t>
            </a:r>
            <a:r>
              <a:rPr lang="it-IT" altLang="it-IT" sz="1100" dirty="0">
                <a:ea typeface="Times New Roman" panose="02020603050405020304" pitchFamily="18" charset="0"/>
              </a:rPr>
              <a:t> - mail: </a:t>
            </a:r>
            <a:r>
              <a:rPr lang="it-IT" altLang="it-IT" sz="1100" dirty="0">
                <a:ea typeface="Times New Roman" panose="02020603050405020304" pitchFamily="18" charset="0"/>
                <a:hlinkClick r:id="rId4"/>
              </a:rPr>
              <a:t>segreteria@ansag.org</a:t>
            </a:r>
            <a:r>
              <a:rPr lang="it-IT" altLang="it-IT" sz="1100" dirty="0">
                <a:ea typeface="Times New Roman" panose="02020603050405020304" pitchFamily="18" charset="0"/>
              </a:rPr>
              <a:t> - </a:t>
            </a:r>
            <a:r>
              <a:rPr lang="it-IT" altLang="it-IT" sz="1100" dirty="0">
                <a:ea typeface="Times New Roman" panose="02020603050405020304" pitchFamily="18" charset="0"/>
                <a:cs typeface="Times New Roman" panose="02020603050405020304" pitchFamily="18" charset="0"/>
              </a:rPr>
              <a:t>Cod. Fisc. 96432490587  </a:t>
            </a:r>
            <a:r>
              <a:rPr lang="it-IT" altLang="it-IT" sz="11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Pec</a:t>
            </a:r>
            <a:r>
              <a:rPr lang="it-IT" altLang="it-IT" sz="1100" dirty="0"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altLang="it-IT" sz="1100" dirty="0">
                <a:ea typeface="Times New Roman" panose="02020603050405020304" pitchFamily="18" charset="0"/>
                <a:hlinkClick r:id="rId5"/>
              </a:rPr>
              <a:t>ansag@legalmail.it</a:t>
            </a:r>
            <a:r>
              <a:rPr lang="it-IT" altLang="it-IT" sz="11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altLang="it-IT" sz="1100" dirty="0"/>
          </a:p>
          <a:p>
            <a:endParaRPr lang="it-IT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5D355B17-4F54-4D91-AD3E-8D4AB3D75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2049" name="Immagine 1">
            <a:extLst>
              <a:ext uri="{FF2B5EF4-FFF2-40B4-BE49-F238E27FC236}">
                <a16:creationId xmlns:a16="http://schemas.microsoft.com/office/drawing/2014/main" id="{36EF2594-A917-4CCF-8F16-4C4FB501F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4471" y="5740307"/>
            <a:ext cx="870105" cy="518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5D369B02-0B5B-E433-FA22-67453CB04AA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8225" y="4991680"/>
            <a:ext cx="1295698" cy="1291379"/>
          </a:xfrm>
          <a:prstGeom prst="rect">
            <a:avLst/>
          </a:prstGeom>
        </p:spPr>
      </p:pic>
      <p:sp>
        <p:nvSpPr>
          <p:cNvPr id="9" name="Sottotitolo 2">
            <a:extLst>
              <a:ext uri="{FF2B5EF4-FFF2-40B4-BE49-F238E27FC236}">
                <a16:creationId xmlns:a16="http://schemas.microsoft.com/office/drawing/2014/main" id="{8C9D5E33-824C-0747-9BC1-693111A6CCB4}"/>
              </a:ext>
            </a:extLst>
          </p:cNvPr>
          <p:cNvSpPr txBox="1">
            <a:spLocks/>
          </p:cNvSpPr>
          <p:nvPr/>
        </p:nvSpPr>
        <p:spPr>
          <a:xfrm>
            <a:off x="2292626" y="5424775"/>
            <a:ext cx="7455535" cy="8240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900" i="1" cap="none" dirty="0">
                <a:latin typeface="+mn-lt"/>
              </a:rPr>
              <a:t>Con il patrocinio gratuito del </a:t>
            </a:r>
          </a:p>
          <a:p>
            <a:pPr algn="ctr"/>
            <a:r>
              <a:rPr lang="it-IT" sz="1900" i="1" dirty="0">
                <a:effectLst/>
                <a:latin typeface="+mn-lt"/>
                <a:ea typeface="Calibri" panose="020F0502020204030204" pitchFamily="34" charset="0"/>
              </a:rPr>
              <a:t>Collegio Geometri e Geometri Laureati della Provincia di Bergamo E</a:t>
            </a:r>
          </a:p>
          <a:p>
            <a:pPr algn="ctr"/>
            <a:r>
              <a:rPr lang="it-IT" sz="1900" i="1" dirty="0">
                <a:effectLst/>
                <a:latin typeface="+mn-lt"/>
                <a:ea typeface="Calibri" panose="020F0502020204030204" pitchFamily="34" charset="0"/>
              </a:rPr>
              <a:t> DELL’ORDINE DEGLI INGEGNERI DELLA PROVINCIA DI BERGAMO </a:t>
            </a:r>
          </a:p>
          <a:p>
            <a:endParaRPr lang="it-IT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4BD3B3ED-A3FC-E900-F30F-90975D5966B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8077" y="5047000"/>
            <a:ext cx="1117021" cy="120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55096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</TotalTime>
  <Words>114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Times-Roman</vt:lpstr>
      <vt:lpstr>Retrospettivo</vt:lpstr>
      <vt:lpstr>  CORSO DI FORMAZIONE ANSAG «Conformità dei prodotti per i Centri di Trasformazione acciaio da c.a.»  Bergamo 2 febbraio 2023 ore 14-18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FORMAZIONE SUI PROCESSI DI PRODUZIONE E CONTROLLO PER LA FABBRICAZIONE O TRASFORMAZIONE DI ACCIAIO PER CEMENTO ARMATO.</dc:title>
  <dc:creator>User</dc:creator>
  <cp:lastModifiedBy>User</cp:lastModifiedBy>
  <cp:revision>10</cp:revision>
  <dcterms:created xsi:type="dcterms:W3CDTF">2021-05-18T09:58:15Z</dcterms:created>
  <dcterms:modified xsi:type="dcterms:W3CDTF">2023-01-03T10:50:40Z</dcterms:modified>
</cp:coreProperties>
</file>