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9" r:id="rId12"/>
    <p:sldId id="27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1B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929" autoAdjust="0"/>
    <p:restoredTop sz="72948" autoAdjust="0"/>
  </p:normalViewPr>
  <p:slideViewPr>
    <p:cSldViewPr snapToGrid="0">
      <p:cViewPr>
        <p:scale>
          <a:sx n="75" d="100"/>
          <a:sy n="75" d="100"/>
        </p:scale>
        <p:origin x="1432" y="-2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sabetta Bracci" userId="1043c6daeb316f25" providerId="LiveId" clId="{DF9F8F63-8CA8-4722-ACCA-982DC84A9DBA}"/>
    <pc:docChg chg="custSel modSld">
      <pc:chgData name="Elisabetta Bracci" userId="1043c6daeb316f25" providerId="LiveId" clId="{DF9F8F63-8CA8-4722-ACCA-982DC84A9DBA}" dt="2019-07-01T09:10:17.795" v="61" actId="1076"/>
      <pc:docMkLst>
        <pc:docMk/>
      </pc:docMkLst>
      <pc:sldChg chg="modSp">
        <pc:chgData name="Elisabetta Bracci" userId="1043c6daeb316f25" providerId="LiveId" clId="{DF9F8F63-8CA8-4722-ACCA-982DC84A9DBA}" dt="2019-07-01T09:10:17.795" v="61" actId="1076"/>
        <pc:sldMkLst>
          <pc:docMk/>
          <pc:sldMk cId="3503568755" sldId="257"/>
        </pc:sldMkLst>
        <pc:spChg chg="mod">
          <ac:chgData name="Elisabetta Bracci" userId="1043c6daeb316f25" providerId="LiveId" clId="{DF9F8F63-8CA8-4722-ACCA-982DC84A9DBA}" dt="2019-07-01T09:10:17.795" v="61" actId="1076"/>
          <ac:spMkLst>
            <pc:docMk/>
            <pc:sldMk cId="3503568755" sldId="257"/>
            <ac:spMk id="3" creationId="{D856FA6E-2839-4895-94A2-E8A25FD71669}"/>
          </ac:spMkLst>
        </pc:spChg>
      </pc:sldChg>
    </pc:docChg>
  </pc:docChgLst>
  <pc:docChgLst>
    <pc:chgData name="Elisabetta Bracci" userId="1043c6daeb316f25" providerId="LiveId" clId="{9E07986F-24D9-43BF-AF8B-2269B7770DA5}"/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58F162-D025-4A0E-A16C-212C789DE6C7}" type="datetimeFigureOut">
              <a:rPr lang="it-IT" smtClean="0"/>
              <a:t>09/10/2019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E3C320-B6C4-4542-9F11-7A220B3FE0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494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Nel quadro Normativo più recente l</a:t>
            </a:r>
            <a:r>
              <a:rPr lang="it-IT" baseline="0" dirty="0" smtClean="0"/>
              <a:t>e principali fonti di riferimento riguardanti le Valutazioni Immobiliari e la figura del Valutatore che le esegue sono contenute nei documenti che vedete nella slide. </a:t>
            </a:r>
          </a:p>
          <a:p>
            <a:r>
              <a:rPr lang="it-IT" baseline="0" dirty="0" smtClean="0"/>
              <a:t>Ricordiamo che le prime linee guida dell’ABI (Associazione Banche italiane) risalgono al 2006, in particolare la circolare n.263 del 27/12/2006 </a:t>
            </a:r>
            <a:r>
              <a:rPr lang="it-IT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 ha recepito la Direttiva europea sulla vigilanza bancaria 2006/48 – Capital </a:t>
            </a:r>
            <a:r>
              <a:rPr lang="it-IT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requirement</a:t>
            </a:r>
            <a:r>
              <a:rPr lang="it-IT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directive</a:t>
            </a:r>
            <a:r>
              <a:rPr lang="it-IT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it-IT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it-IT" dirty="0" smtClean="0"/>
              <a:t>Iniziamo</a:t>
            </a:r>
            <a:r>
              <a:rPr lang="it-IT" baseline="0" dirty="0" smtClean="0"/>
              <a:t> quindi a parlare del </a:t>
            </a:r>
            <a:r>
              <a:rPr lang="it-IT" dirty="0" smtClean="0"/>
              <a:t>regolamento (UE) n. 575/2013 del Parlamento europeo relativo</a:t>
            </a:r>
            <a:r>
              <a:rPr lang="it-IT" baseline="0" dirty="0" smtClean="0"/>
              <a:t> </a:t>
            </a:r>
            <a:r>
              <a:rPr lang="it-IT" dirty="0" smtClean="0"/>
              <a:t>ai requisiti prudenziali per gli enti creditizi e le imprese di investimento,</a:t>
            </a:r>
            <a:r>
              <a:rPr lang="it-IT" baseline="0" dirty="0" smtClean="0"/>
              <a:t> facendo un breve focus su i due articoli che ci interessano il 208 e il 229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E3C320-B6C4-4542-9F11-7A220B3FE047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07501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="0" dirty="0" smtClean="0"/>
              <a:t>Anche le ultime</a:t>
            </a:r>
            <a:r>
              <a:rPr lang="it-IT" b="0" baseline="0" dirty="0" smtClean="0"/>
              <a:t> linee Guida dell’EBA, attualmente ancora in consultazione, rimarcano tra i requisiti per i </a:t>
            </a:r>
            <a:r>
              <a:rPr lang="it-IT" b="0" baseline="0" dirty="0" smtClean="0"/>
              <a:t>Valutatori quanto già ampliamente discusso ossia la </a:t>
            </a:r>
            <a:r>
              <a:rPr lang="it-IT" b="0" baseline="0" dirty="0" smtClean="0"/>
              <a:t>professionalità, il possesso delle competenze tecniche in materia e del mercato in cui si inserisce l’oggetto di stima, Rimarcano anche il principio di indipendenza e la necessità di mancanza di conflitto di  interessi con </a:t>
            </a:r>
            <a:r>
              <a:rPr lang="it-IT" b="0" baseline="0" dirty="0" smtClean="0"/>
              <a:t>l’incarico.</a:t>
            </a:r>
            <a:endParaRPr lang="it-IT" b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E3C320-B6C4-4542-9F11-7A220B3FE047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18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b="1" dirty="0" smtClean="0"/>
              <a:t>CRR = Capital </a:t>
            </a:r>
            <a:r>
              <a:rPr lang="it-IT" b="1" dirty="0" err="1" smtClean="0"/>
              <a:t>Requirements</a:t>
            </a:r>
            <a:r>
              <a:rPr lang="it-IT" b="1" dirty="0" smtClean="0"/>
              <a:t> </a:t>
            </a:r>
            <a:r>
              <a:rPr lang="it-IT" b="1" dirty="0" err="1" smtClean="0"/>
              <a:t>Regulation</a:t>
            </a:r>
            <a:r>
              <a:rPr lang="it-IT" b="1" dirty="0" smtClean="0"/>
              <a:t>.</a:t>
            </a:r>
          </a:p>
          <a:p>
            <a:r>
              <a:rPr lang="it-IT" dirty="0" smtClean="0"/>
              <a:t>l’articolo 208 ci</a:t>
            </a:r>
            <a:r>
              <a:rPr lang="it-IT" baseline="0" dirty="0" smtClean="0"/>
              <a:t> indica la frequenza con la quale le Banche devono sorvegliare il valore del portafoglio immobiliare a garanzia (1 volta l’anno per immobili non residenziali 1 ogni 3 per gli immobili residenziali) ed inoltre mette in evidenza che il Tecnico che effettua tali valutazioni o rivalutazioni debba possedere le competenze e l’indipendenza dal processo di erogazione del credito.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E3C320-B6C4-4542-9F11-7A220B3FE047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2638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L’articolo 229,</a:t>
            </a:r>
            <a:r>
              <a:rPr lang="it-IT" baseline="0" dirty="0" smtClean="0"/>
              <a:t> nell’ambito delle valutazioni per le altre garanzie</a:t>
            </a:r>
            <a:r>
              <a:rPr lang="it-IT" dirty="0" smtClean="0"/>
              <a:t>.</a:t>
            </a:r>
            <a:r>
              <a:rPr lang="it-IT" dirty="0" smtClean="0"/>
              <a:t> Il metodo dei rating interni (cd. </a:t>
            </a:r>
            <a:r>
              <a:rPr lang="it-IT" dirty="0" err="1" smtClean="0"/>
              <a:t>Internal</a:t>
            </a:r>
            <a:r>
              <a:rPr lang="it-IT" dirty="0" smtClean="0"/>
              <a:t> rating – </a:t>
            </a:r>
            <a:r>
              <a:rPr lang="it-IT" dirty="0" err="1" smtClean="0"/>
              <a:t>based</a:t>
            </a:r>
            <a:r>
              <a:rPr lang="it-IT" dirty="0" smtClean="0"/>
              <a:t> </a:t>
            </a:r>
            <a:r>
              <a:rPr lang="it-IT" dirty="0" err="1" smtClean="0"/>
              <a:t>approach</a:t>
            </a:r>
            <a:r>
              <a:rPr lang="it-IT" dirty="0" smtClean="0"/>
              <a:t>, IRB) è una delle opzioni disponibili per le </a:t>
            </a:r>
            <a:r>
              <a:rPr lang="it-IT" dirty="0" smtClean="0"/>
              <a:t>banche comunque anche per queste garanzie la stima deve essere effettuata</a:t>
            </a:r>
            <a:r>
              <a:rPr lang="it-IT" baseline="0" dirty="0" smtClean="0"/>
              <a:t> da un esperto indipendente, che documenta la valutazione in modo chiaro e trasparente e definisce cosa si intende per valore di mercato.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E3C320-B6C4-4542-9F11-7A220B3FE047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85131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 smtClean="0"/>
              <a:t>Passiamo quindi</a:t>
            </a:r>
            <a:r>
              <a:rPr lang="it-IT" baseline="0" dirty="0" smtClean="0"/>
              <a:t> alle circolare 285 </a:t>
            </a:r>
            <a:r>
              <a:rPr lang="it-IT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del 17 dicembre 2013 </a:t>
            </a:r>
            <a:r>
              <a:rPr lang="it-IT" baseline="0" dirty="0" smtClean="0"/>
              <a:t> Disposizioni di vigilanza per le Banche e 288 </a:t>
            </a:r>
            <a:r>
              <a:rPr lang="it-I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del 3 aprile 2015 </a:t>
            </a:r>
            <a:r>
              <a:rPr lang="it-IT" baseline="0" dirty="0" smtClean="0"/>
              <a:t>Disposizioni di Vigilanza per gli Intermediari finanziari, ed in particolare è di nostro interesse quanto introdotto con il 17° aggiornamento della 285 (</a:t>
            </a:r>
            <a:r>
              <a:rPr lang="it-IT" dirty="0" smtClean="0"/>
              <a:t>Aggiornamento del. 27 settembre 2016) che ha riguardato l’allegato A alla circolare e che principalmente riguarda i 3 punti sopra indicati.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E3C320-B6C4-4542-9F11-7A220B3FE047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2333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Lo </a:t>
            </a:r>
            <a:r>
              <a:rPr lang="it-IT" dirty="0" err="1" smtClean="0"/>
              <a:t>screenshot</a:t>
            </a:r>
            <a:r>
              <a:rPr lang="it-IT" dirty="0" smtClean="0"/>
              <a:t> fa parte</a:t>
            </a:r>
            <a:r>
              <a:rPr lang="it-IT" baseline="0" dirty="0" smtClean="0"/>
              <a:t> del capitolo 2. Rischio di credito e di controparte dell’allegato A DISPOSIZIONI SPECIALI RELATIVE A PARTICOLARI CATEGORIE DI RISCHIO, modificato con questo aggiornamento n.17.</a:t>
            </a:r>
          </a:p>
          <a:p>
            <a:endParaRPr lang="it-IT" baseline="0" dirty="0" smtClean="0"/>
          </a:p>
          <a:p>
            <a:r>
              <a:rPr lang="it-IT" dirty="0" smtClean="0"/>
              <a:t>Sostanzialmente in questo paragrafo</a:t>
            </a:r>
            <a:r>
              <a:rPr lang="it-IT" baseline="0" dirty="0" smtClean="0"/>
              <a:t> è indicato che all'interno dell’istituto di credito, l’organo che si occupa della supervisione strategica debba approvare i processi di valutazione degli immobili posti a garanzia verificandone l’adeguatezza, la funzionalità e la coerenza con il </a:t>
            </a:r>
            <a:r>
              <a:rPr lang="it-IT" baseline="0" dirty="0" err="1" smtClean="0"/>
              <a:t>Il</a:t>
            </a:r>
            <a:r>
              <a:rPr lang="it-IT" baseline="0" dirty="0" smtClean="0"/>
              <a:t> </a:t>
            </a:r>
            <a:r>
              <a:rPr lang="it-IT" dirty="0" smtClean="0"/>
              <a:t>RAF (</a:t>
            </a:r>
            <a:r>
              <a:rPr lang="it-IT" dirty="0" err="1" smtClean="0"/>
              <a:t>Risk</a:t>
            </a:r>
            <a:r>
              <a:rPr lang="it-IT" dirty="0" smtClean="0"/>
              <a:t> Appetite Framework) e</a:t>
            </a:r>
            <a:r>
              <a:rPr lang="it-IT" baseline="0" dirty="0" smtClean="0"/>
              <a:t> deve anche approvare i sistemi di controllo per la verifica dell’adeguatezza delle valutazioni svolte dai periti.</a:t>
            </a:r>
          </a:p>
          <a:p>
            <a:r>
              <a:rPr lang="it-IT" baseline="0" dirty="0" smtClean="0"/>
              <a:t>Invece, la funzione di controllo dei rischi, qualora la Banca decida di elaborare degli standard interni per la valutazione degli immobili deve dare un parere sull’affidabilità degli stessi.</a:t>
            </a:r>
          </a:p>
          <a:p>
            <a:r>
              <a:rPr lang="it-IT" baseline="0" dirty="0" smtClean="0"/>
              <a:t>Ulteriormente , la funzione di revisione interna valuta l’adeguatezza e la coerenza con il RAF delle politiche e dei processi di valutazione degli immobili. 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E3C320-B6C4-4542-9F11-7A220B3FE047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95566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 cosa definiscono queste politiche e questi processi di valutazione? </a:t>
            </a:r>
          </a:p>
          <a:p>
            <a:r>
              <a:rPr lang="it-I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Essi definiscono gli standard affidabili per la valutazione e quindi le banche possono adottare:</a:t>
            </a:r>
          </a:p>
          <a:p>
            <a:pPr marL="171450" indent="-171450">
              <a:buFontTx/>
              <a:buChar char="-"/>
            </a:pPr>
            <a:r>
              <a:rPr lang="it-I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gli standard internazionali, quali ad esempio </a:t>
            </a:r>
            <a:r>
              <a:rPr lang="it-IT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gli standard redatti dall’International </a:t>
            </a:r>
            <a:r>
              <a:rPr lang="it-IT" sz="1200" b="1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Valuation</a:t>
            </a:r>
            <a:r>
              <a:rPr lang="it-IT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b="1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Standards</a:t>
            </a:r>
            <a:r>
              <a:rPr lang="it-IT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b="1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Committee</a:t>
            </a:r>
            <a:endParaRPr lang="it-IT" sz="1200" b="1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it-I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Standard interni che però devono basarsi su principi e criteri coerenti con gli standard internazionali e devono anche spiegare nella delibera di adozione degli stessi a quali standard internazionali hanno fatto riferimento e le ragioni (tecniche e prudenziali) per cui hanno scelto di usare gli standard interni.</a:t>
            </a:r>
          </a:p>
          <a:p>
            <a:endParaRPr lang="it-IT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it-I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it-I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8) Gli standard interni per la valutazione degli immobili sono inseriti nel regolamento interno che disciplina l’intero processo di gestione del rischio di credito e di </a:t>
            </a:r>
            <a:r>
              <a:rPr lang="it-I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controparte </a:t>
            </a:r>
            <a:r>
              <a:rPr lang="it-I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adottato ai sensi del paragrafo 2 del presente allegato.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E3C320-B6C4-4542-9F11-7A220B3FE047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1548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Per quanto riguarda i requisiti della figura del Valutatore in sé e per sé , facciamo un focus</a:t>
            </a:r>
            <a:r>
              <a:rPr lang="it-IT" baseline="0" dirty="0" smtClean="0"/>
              <a:t> sul </a:t>
            </a:r>
            <a:r>
              <a:rPr lang="it-IT" dirty="0" err="1" smtClean="0"/>
              <a:t>Paragarfo</a:t>
            </a:r>
            <a:r>
              <a:rPr lang="it-IT" dirty="0" smtClean="0"/>
              <a:t> </a:t>
            </a:r>
            <a:r>
              <a:rPr lang="it-IT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2.2.1. Requisiti di professionalità e indipendenza dei periti </a:t>
            </a:r>
            <a:r>
              <a:rPr lang="it-IT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it-I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questo paragrafo viene ribadito quanto già indicato nel regolamento UE. </a:t>
            </a:r>
          </a:p>
          <a:p>
            <a:endParaRPr lang="it-IT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it-I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I periti </a:t>
            </a:r>
            <a:r>
              <a:rPr lang="it-I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che effettuano la valutazione degli immobili possono essere dipendenti della banca o periti esterni, persone fisiche o soggetti costituiti in forma societaria o associativa. </a:t>
            </a:r>
          </a:p>
          <a:p>
            <a:pPr marL="171450" indent="-171450">
              <a:buFontTx/>
              <a:buChar char="-"/>
            </a:pPr>
            <a:r>
              <a:rPr lang="it-I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 </a:t>
            </a:r>
            <a:r>
              <a:rPr lang="it-I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periti persone fisiche devono avere una comprovata esperienza nella valutazione degli immobili di </a:t>
            </a:r>
            <a:r>
              <a:rPr lang="it-IT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almeno 3 anni precedenti all’attribuzione dell’incarico</a:t>
            </a:r>
            <a:r>
              <a:rPr lang="it-I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attestata mediante apposita documentazione trasmessa alla </a:t>
            </a:r>
            <a:r>
              <a:rPr lang="it-I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banca 8certificazione comprovante le competenze). </a:t>
            </a:r>
          </a:p>
          <a:p>
            <a:pPr marL="171450" indent="-171450">
              <a:buFontTx/>
              <a:buChar char="-"/>
            </a:pPr>
            <a:r>
              <a:rPr lang="it-I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 </a:t>
            </a:r>
            <a:r>
              <a:rPr lang="it-I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periti persone fisiche e gli esponenti dei soggetti costituiti in forma societaria o associativa </a:t>
            </a:r>
            <a:r>
              <a:rPr lang="it-IT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non devono essere coinvolti </a:t>
            </a:r>
            <a:r>
              <a:rPr lang="it-I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 neanche indirettamente – </a:t>
            </a:r>
            <a:r>
              <a:rPr lang="it-IT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alcuna attività relativa al processo di commercializzazione del credito </a:t>
            </a:r>
            <a:r>
              <a:rPr lang="it-I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ad aspetti nevralgici del processo di erogazione del credito della banca o del gruppo bancario</a:t>
            </a:r>
            <a:r>
              <a:rPr lang="it-I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71450" indent="-171450">
              <a:buFontTx/>
              <a:buChar char="-"/>
            </a:pPr>
            <a:endParaRPr lang="it-IT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it-I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 banche quindi devono verificare </a:t>
            </a:r>
            <a:r>
              <a:rPr lang="it-I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che i periti persone fisiche e gli esponenti dei soggetti costituiti in forma societaria o associativa incaricati di valutare gli immobili </a:t>
            </a:r>
            <a:r>
              <a:rPr lang="it-IT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non versino in concreto in una situazione di conflitto di interessi rispetto al processo di commercializzazione del credito </a:t>
            </a:r>
            <a:r>
              <a:rPr lang="it-I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ad aspetti nevralgici del processo di erogazione del credito della banca o del gruppo bancario.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E3C320-B6C4-4542-9F11-7A220B3FE047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318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Un altro aspetto fondamentale per Il</a:t>
            </a:r>
            <a:r>
              <a:rPr lang="it-IT" baseline="0" dirty="0" smtClean="0"/>
              <a:t> processo di Valutazione degli immobili dati a garanzia è la Concentrazione / rotazione dei periti.</a:t>
            </a:r>
          </a:p>
          <a:p>
            <a:endParaRPr lang="it-IT" baseline="0" dirty="0" smtClean="0"/>
          </a:p>
          <a:p>
            <a:pPr>
              <a:defRPr/>
            </a:pPr>
            <a:r>
              <a:rPr lang="it-IT" baseline="0" dirty="0" smtClean="0"/>
              <a:t>Infatti le </a:t>
            </a:r>
            <a:r>
              <a:rPr lang="it-IT" sz="1200" b="0" dirty="0" smtClean="0">
                <a:effectLst/>
              </a:rPr>
              <a:t>Linee Guida per le banche </a:t>
            </a:r>
            <a:r>
              <a:rPr lang="it-IT" sz="1200" b="0" dirty="0" err="1" smtClean="0">
                <a:effectLst/>
              </a:rPr>
              <a:t>Less</a:t>
            </a:r>
            <a:r>
              <a:rPr lang="it-IT" sz="1200" b="0" dirty="0" smtClean="0">
                <a:effectLst/>
              </a:rPr>
              <a:t> </a:t>
            </a:r>
            <a:r>
              <a:rPr lang="it-IT" sz="1200" b="0" dirty="0" err="1" smtClean="0">
                <a:effectLst/>
              </a:rPr>
              <a:t>Significant</a:t>
            </a:r>
            <a:r>
              <a:rPr lang="it-IT" sz="1200" b="0" dirty="0" smtClean="0">
                <a:effectLst/>
              </a:rPr>
              <a:t> in materia di gestione di crediti deteriorati (</a:t>
            </a:r>
            <a:r>
              <a:rPr lang="it-IT" dirty="0" smtClean="0"/>
              <a:t>Gennaio 2018</a:t>
            </a:r>
            <a:r>
              <a:rPr lang="it-IT" sz="1200" b="0" dirty="0" smtClean="0">
                <a:effectLst/>
              </a:rPr>
              <a:t>) al Capitolo 7 indica,</a:t>
            </a:r>
            <a:r>
              <a:rPr lang="it-IT" sz="1200" b="0" baseline="0" dirty="0" smtClean="0">
                <a:effectLst/>
              </a:rPr>
              <a:t> ribadendo il principio dell’indipendenza, che si deve evitare un’eccessiva concentrazione delle valutazioni sugli stessi soggetti e che quindi si deve assicurare un’adeguata rotazione nel tempo dei soggetti incaricati di svolgere la valutazione.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E3C320-B6C4-4542-9F11-7A220B3FE047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14946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 smtClean="0"/>
              <a:t>E lo stesso concetto è ribadito a livello</a:t>
            </a:r>
            <a:r>
              <a:rPr lang="it-IT" baseline="0" dirty="0" smtClean="0"/>
              <a:t> europeo nel</a:t>
            </a:r>
            <a:r>
              <a:rPr lang="it-IT" dirty="0" smtClean="0"/>
              <a:t> </a:t>
            </a:r>
            <a:r>
              <a:rPr lang="it-IT" dirty="0" smtClean="0"/>
              <a:t>capitolo</a:t>
            </a:r>
            <a:r>
              <a:rPr lang="it-IT" baseline="0" dirty="0" smtClean="0"/>
              <a:t> 9 delle Linee Guida dell’EBA </a:t>
            </a:r>
            <a:r>
              <a:rPr lang="it-IT" b="1" dirty="0" err="1" smtClean="0"/>
              <a:t>European</a:t>
            </a:r>
            <a:r>
              <a:rPr lang="it-IT" b="1" baseline="0" dirty="0" smtClean="0"/>
              <a:t> </a:t>
            </a:r>
            <a:r>
              <a:rPr lang="it-IT" b="1" dirty="0" smtClean="0"/>
              <a:t>Banking Authority</a:t>
            </a:r>
            <a:r>
              <a:rPr lang="it-IT" b="1" baseline="0" dirty="0" smtClean="0"/>
              <a:t> </a:t>
            </a:r>
            <a:r>
              <a:rPr lang="it-IT" b="0" baseline="0" dirty="0" smtClean="0"/>
              <a:t>per la gestione delle esposizioni a rischio e </a:t>
            </a:r>
            <a:r>
              <a:rPr lang="it-IT" b="0" baseline="0" dirty="0" err="1" smtClean="0"/>
              <a:t>forborne</a:t>
            </a:r>
            <a:r>
              <a:rPr lang="it-IT" b="0" baseline="0" dirty="0" smtClean="0"/>
              <a:t> (</a:t>
            </a:r>
            <a:r>
              <a:rPr lang="it-IT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October</a:t>
            </a:r>
            <a:r>
              <a:rPr lang="it-IT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2018</a:t>
            </a:r>
            <a:r>
              <a:rPr lang="it-IT" b="0" baseline="0" dirty="0" smtClean="0"/>
              <a:t>)</a:t>
            </a:r>
            <a:r>
              <a:rPr lang="it-IT" dirty="0" smtClean="0"/>
              <a:t> </a:t>
            </a:r>
            <a:r>
              <a:rPr lang="it-IT" dirty="0" smtClean="0"/>
              <a:t>dedicato proprio alla valutazione dei </a:t>
            </a:r>
            <a:r>
              <a:rPr lang="it-IT" dirty="0" smtClean="0"/>
              <a:t>collaterali.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 smtClean="0"/>
              <a:t>In </a:t>
            </a:r>
            <a:r>
              <a:rPr lang="it-IT" dirty="0" smtClean="0"/>
              <a:t>esso</a:t>
            </a:r>
            <a:r>
              <a:rPr lang="it-IT" baseline="0" dirty="0" smtClean="0"/>
              <a:t> v</a:t>
            </a:r>
            <a:r>
              <a:rPr lang="it-IT" dirty="0" smtClean="0"/>
              <a:t>iene </a:t>
            </a:r>
            <a:r>
              <a:rPr lang="it-IT" dirty="0" smtClean="0"/>
              <a:t>quindi</a:t>
            </a:r>
            <a:r>
              <a:rPr lang="it-IT" baseline="0" dirty="0" smtClean="0"/>
              <a:t> </a:t>
            </a:r>
            <a:r>
              <a:rPr lang="it-IT" dirty="0" smtClean="0"/>
              <a:t>riaffermata </a:t>
            </a:r>
            <a:r>
              <a:rPr lang="it-IT" dirty="0" smtClean="0"/>
              <a:t>la necessità di vedere assicurato </a:t>
            </a:r>
            <a:r>
              <a:rPr lang="it-IT" dirty="0" smtClean="0"/>
              <a:t>l’aggiornamento </a:t>
            </a:r>
            <a:r>
              <a:rPr lang="it-IT" dirty="0" smtClean="0"/>
              <a:t>del valore dei </a:t>
            </a:r>
            <a:r>
              <a:rPr lang="it-IT" dirty="0" smtClean="0"/>
              <a:t>beni</a:t>
            </a:r>
            <a:r>
              <a:rPr lang="it-IT" baseline="0" dirty="0" smtClean="0"/>
              <a:t> </a:t>
            </a:r>
            <a:r>
              <a:rPr lang="it-IT" dirty="0" smtClean="0"/>
              <a:t>per </a:t>
            </a:r>
            <a:r>
              <a:rPr lang="it-IT" dirty="0" smtClean="0"/>
              <a:t>valutare la qualità del credito vantato </a:t>
            </a:r>
            <a:r>
              <a:rPr lang="it-IT" dirty="0" smtClean="0"/>
              <a:t>con </a:t>
            </a:r>
            <a:r>
              <a:rPr lang="it-IT" dirty="0" smtClean="0"/>
              <a:t>l’adeguatezza del relativo collaterale. Particolare attenzione è posta ai criteri utilizzabili per la valutazione dei collaterali costituiti da beni immobili, siano essi residenziali come commerciali. </a:t>
            </a:r>
            <a:endParaRPr lang="it-IT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 smtClean="0"/>
              <a:t>Alcune </a:t>
            </a:r>
            <a:r>
              <a:rPr lang="it-IT" dirty="0" smtClean="0"/>
              <a:t>indicazioni sono previste relativamente ai Valutatori (Periti), siano essi interni come esterni fermo come, in ogni caso, deve ricorrere il requisito dell’indipendenza, qualificazione professionale e esperienza nel provvedere alla </a:t>
            </a:r>
            <a:r>
              <a:rPr lang="it-IT" dirty="0" smtClean="0"/>
              <a:t>valutazione:</a:t>
            </a:r>
            <a:r>
              <a:rPr lang="it-IT" baseline="0" dirty="0" smtClean="0"/>
              <a:t> il capitolo 9 ci ribadisce che la rotazione dei periti è fondamentale.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E3C320-B6C4-4542-9F11-7A220B3FE047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4254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2D39F332-9CB9-4B63-B972-AF14B69F8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992" y="212726"/>
            <a:ext cx="2430037" cy="17581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57746"/>
            <a:ext cx="7772400" cy="2387600"/>
          </a:xfrm>
        </p:spPr>
        <p:txBody>
          <a:bodyPr anchor="b">
            <a:normAutofit/>
          </a:bodyPr>
          <a:lstStyle>
            <a:lvl1pPr algn="ctr">
              <a:defRPr sz="5400" b="1">
                <a:solidFill>
                  <a:srgbClr val="9F1B1E"/>
                </a:solidFill>
              </a:defRPr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992" y="4680743"/>
            <a:ext cx="6858000" cy="86090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  <a:endParaRPr lang="en-US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94444D1C-5F7D-494A-932F-9147D313E62C}"/>
              </a:ext>
            </a:extLst>
          </p:cNvPr>
          <p:cNvSpPr/>
          <p:nvPr userDrawn="1"/>
        </p:nvSpPr>
        <p:spPr>
          <a:xfrm>
            <a:off x="1323129" y="5840730"/>
            <a:ext cx="7820871" cy="1062991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39000">
                <a:srgbClr val="9F1B1E"/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43300" y="6280149"/>
            <a:ext cx="2057400" cy="365125"/>
          </a:xfrm>
        </p:spPr>
        <p:txBody>
          <a:bodyPr/>
          <a:lstStyle>
            <a:lvl1pPr algn="ctr">
              <a:defRPr sz="2000" b="1">
                <a:solidFill>
                  <a:schemeClr val="bg1"/>
                </a:solidFill>
              </a:defRPr>
            </a:lvl1pPr>
          </a:lstStyle>
          <a:p>
            <a:fld id="{32206613-4C56-4C84-B33A-3B55B0C98EC9}" type="datetime1">
              <a:rPr lang="it-IT" smtClean="0"/>
              <a:t>09/10/2019</a:t>
            </a:fld>
            <a:endParaRPr lang="it-IT" dirty="0"/>
          </a:p>
        </p:txBody>
      </p:sp>
      <p:pic>
        <p:nvPicPr>
          <p:cNvPr id="7" name="Picture 2" descr="C:\Users\elisa\OneDrive\Documenti\MIE\ASSOCIAZIONI\ORIDNE INGEGNERI\logo-ing-trasparente.png">
            <a:extLst>
              <a:ext uri="{FF2B5EF4-FFF2-40B4-BE49-F238E27FC236}">
                <a16:creationId xmlns:a16="http://schemas.microsoft.com/office/drawing/2014/main" id="{D1DF5164-3CCE-40AE-9D95-480E38E8098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751" y="337955"/>
            <a:ext cx="2217129" cy="1632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5858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1117C-0C44-44C7-8118-0243803B768C}" type="datetime1">
              <a:rPr lang="it-IT" smtClean="0"/>
              <a:t>09/10/2019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9143-949B-4F68-8E8E-C0B0E6D900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0756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B118-F1FC-4245-B30F-6E22B2A73454}" type="datetime1">
              <a:rPr lang="it-IT" smtClean="0"/>
              <a:t>09/10/2019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9143-949B-4F68-8E8E-C0B0E6D900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1136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>
                <a:solidFill>
                  <a:srgbClr val="9F1B1E"/>
                </a:solidFill>
              </a:defRPr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B08124AF-1021-4F22-B076-410EABE63378}"/>
              </a:ext>
            </a:extLst>
          </p:cNvPr>
          <p:cNvSpPr/>
          <p:nvPr userDrawn="1"/>
        </p:nvSpPr>
        <p:spPr>
          <a:xfrm>
            <a:off x="1323129" y="6012181"/>
            <a:ext cx="7820871" cy="84582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39000">
                <a:srgbClr val="9F1B1E"/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92171" y="6263958"/>
            <a:ext cx="2057400" cy="365125"/>
          </a:xfr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fld id="{1CA19143-949B-4F68-8E8E-C0B0E6D9004C}" type="slidenum">
              <a:rPr lang="it-IT" smtClean="0"/>
              <a:pPr/>
              <a:t>‹N›</a:t>
            </a:fld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B6EEB066-D1C0-4D25-872E-5D56D7FD018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72" y="6012180"/>
            <a:ext cx="1097092" cy="793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351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4DAFB-E28E-4714-8849-E6BCE0748071}" type="datetime1">
              <a:rPr lang="it-IT" smtClean="0"/>
              <a:t>09/10/2019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9143-949B-4F68-8E8E-C0B0E6D900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4949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B2A9-16C7-49DB-ADDB-4A1423485C96}" type="datetime1">
              <a:rPr lang="it-IT" smtClean="0"/>
              <a:t>09/10/2019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9143-949B-4F68-8E8E-C0B0E6D900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7931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DBEC3-916C-469E-98CF-4171E5AB35A3}" type="datetime1">
              <a:rPr lang="it-IT" smtClean="0"/>
              <a:t>09/10/2019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9143-949B-4F68-8E8E-C0B0E6D900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0607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6AB87-B557-4AA7-B129-61649774C9C9}" type="datetime1">
              <a:rPr lang="it-IT" smtClean="0"/>
              <a:t>09/10/2019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9143-949B-4F68-8E8E-C0B0E6D900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4311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FC4FD-5764-472B-BA19-AA9F6B1472E8}" type="datetime1">
              <a:rPr lang="it-IT" smtClean="0"/>
              <a:t>09/10/2019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9143-949B-4F68-8E8E-C0B0E6D900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1019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54535-5FB0-4C5F-8BB1-B724802A9CAD}" type="datetime1">
              <a:rPr lang="it-IT" smtClean="0"/>
              <a:t>09/10/2019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9143-949B-4F68-8E8E-C0B0E6D900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7475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934B-B231-4EDE-9F3A-0BD8F9CFA574}" type="datetime1">
              <a:rPr lang="it-IT" smtClean="0"/>
              <a:t>09/10/2019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9143-949B-4F68-8E8E-C0B0E6D900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8645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33385-1332-4F57-8B2E-34E664E03692}" type="datetime1">
              <a:rPr lang="it-IT" smtClean="0"/>
              <a:t>09/10/2019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19143-949B-4F68-8E8E-C0B0E6D900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7012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crif.it/prodotti-e-servizi/crif-res-real-estate-services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ncaditalia.it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8CD9BA-3F0D-4343-9CD3-5C4473AC13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8660" y="2140877"/>
            <a:ext cx="7772400" cy="1082863"/>
          </a:xfrm>
        </p:spPr>
        <p:txBody>
          <a:bodyPr>
            <a:normAutofit/>
          </a:bodyPr>
          <a:lstStyle/>
          <a:p>
            <a:r>
              <a:rPr lang="it-IT" sz="6000" dirty="0" smtClean="0"/>
              <a:t>Il contesto Normativo</a:t>
            </a:r>
            <a:endParaRPr lang="it-IT" sz="6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856FA6E-2839-4895-94A2-E8A25FD71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6140" y="3466323"/>
            <a:ext cx="7065683" cy="1716091"/>
          </a:xfrm>
        </p:spPr>
        <p:txBody>
          <a:bodyPr>
            <a:normAutofit/>
          </a:bodyPr>
          <a:lstStyle/>
          <a:p>
            <a:r>
              <a:rPr lang="it-IT" sz="3600" dirty="0" smtClean="0"/>
              <a:t>Ing. Chiara Colangiulo</a:t>
            </a:r>
            <a:endParaRPr lang="it-IT" sz="3600" dirty="0"/>
          </a:p>
          <a:p>
            <a:r>
              <a:rPr lang="it-IT" sz="3600" dirty="0" err="1"/>
              <a:t>Property</a:t>
            </a:r>
            <a:r>
              <a:rPr lang="it-IT" sz="3600" dirty="0"/>
              <a:t> </a:t>
            </a:r>
            <a:r>
              <a:rPr lang="it-IT" sz="3600" dirty="0" err="1"/>
              <a:t>Valuation</a:t>
            </a:r>
            <a:r>
              <a:rPr lang="it-IT" sz="3600" dirty="0"/>
              <a:t> </a:t>
            </a:r>
            <a:r>
              <a:rPr lang="it-IT" sz="3600" dirty="0" err="1"/>
              <a:t>Specialist</a:t>
            </a:r>
            <a:r>
              <a:rPr lang="it-IT" sz="3600" dirty="0"/>
              <a:t> </a:t>
            </a:r>
            <a:r>
              <a:rPr lang="it-IT" sz="3600" dirty="0" smtClean="0"/>
              <a:t>-Audit</a:t>
            </a:r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678D9044-13B5-40D2-9F64-994FE1B9AA1B}"/>
              </a:ext>
            </a:extLst>
          </p:cNvPr>
          <p:cNvSpPr txBox="1">
            <a:spLocks/>
          </p:cNvSpPr>
          <p:nvPr/>
        </p:nvSpPr>
        <p:spPr>
          <a:xfrm>
            <a:off x="6316756" y="6146239"/>
            <a:ext cx="2998694" cy="563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800" dirty="0" smtClean="0">
                <a:solidFill>
                  <a:schemeClr val="bg1"/>
                </a:solidFill>
              </a:rPr>
              <a:t>18/10/2019</a:t>
            </a:r>
            <a:endParaRPr lang="it-IT" sz="2800" dirty="0">
              <a:solidFill>
                <a:schemeClr val="bg1"/>
              </a:solidFill>
            </a:endParaRPr>
          </a:p>
        </p:txBody>
      </p:sp>
      <p:pic>
        <p:nvPicPr>
          <p:cNvPr id="5" name="Immagine 4" descr="CRIF_RES_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5865" y="4848035"/>
            <a:ext cx="1766234" cy="6687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356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9143-949B-4F68-8E8E-C0B0E6D9004C}" type="slidenum">
              <a:rPr lang="it-IT" smtClean="0"/>
              <a:pPr/>
              <a:t>10</a:t>
            </a:fld>
            <a:endParaRPr lang="it-IT" dirty="0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B8DE4E7C-7036-4627-A4D4-B26B07867DA3}"/>
              </a:ext>
            </a:extLst>
          </p:cNvPr>
          <p:cNvCxnSpPr/>
          <p:nvPr/>
        </p:nvCxnSpPr>
        <p:spPr>
          <a:xfrm>
            <a:off x="588645" y="1411270"/>
            <a:ext cx="7886700" cy="0"/>
          </a:xfrm>
          <a:prstGeom prst="line">
            <a:avLst/>
          </a:prstGeom>
          <a:ln w="28575">
            <a:solidFill>
              <a:srgbClr val="9F1B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/>
          <p:cNvSpPr txBox="1"/>
          <p:nvPr/>
        </p:nvSpPr>
        <p:spPr>
          <a:xfrm>
            <a:off x="1797145" y="5116200"/>
            <a:ext cx="1061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Società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17194" y="2099990"/>
            <a:ext cx="8229600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it-IT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EBA - </a:t>
            </a:r>
            <a:r>
              <a:rPr lang="it-IT" sz="1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Guidelines</a:t>
            </a:r>
            <a:r>
              <a:rPr lang="it-IT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 Management of Non </a:t>
            </a:r>
            <a:r>
              <a:rPr lang="it-IT" sz="1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Performing</a:t>
            </a:r>
            <a:r>
              <a:rPr lang="it-IT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it-IT" sz="1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Forborne</a:t>
            </a:r>
            <a:r>
              <a:rPr lang="it-IT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1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Exposures</a:t>
            </a:r>
            <a:r>
              <a:rPr lang="it-IT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(2018) – Capitolo 9.1.4 §196</a:t>
            </a:r>
          </a:p>
          <a:p>
            <a:pPr algn="just">
              <a:defRPr/>
            </a:pPr>
            <a:r>
              <a:rPr lang="it-IT" sz="1400" dirty="0"/>
              <a:t>«Credit </a:t>
            </a:r>
            <a:r>
              <a:rPr lang="it-IT" sz="1400" dirty="0" err="1"/>
              <a:t>institutions</a:t>
            </a:r>
            <a:r>
              <a:rPr lang="it-IT" sz="1400" dirty="0"/>
              <a:t> </a:t>
            </a:r>
            <a:r>
              <a:rPr lang="it-IT" sz="1400" dirty="0" err="1"/>
              <a:t>should</a:t>
            </a:r>
            <a:r>
              <a:rPr lang="it-IT" sz="1400" dirty="0"/>
              <a:t> </a:t>
            </a:r>
            <a:r>
              <a:rPr lang="it-IT" sz="1400" dirty="0" err="1"/>
              <a:t>ensure</a:t>
            </a:r>
            <a:r>
              <a:rPr lang="it-IT" sz="1400" dirty="0"/>
              <a:t> </a:t>
            </a:r>
            <a:r>
              <a:rPr lang="it-IT" sz="1400" b="1" dirty="0" err="1"/>
              <a:t>adequate</a:t>
            </a:r>
            <a:r>
              <a:rPr lang="it-IT" sz="1400" b="1" dirty="0"/>
              <a:t> </a:t>
            </a:r>
            <a:r>
              <a:rPr lang="it-IT" sz="1400" b="1" dirty="0" err="1"/>
              <a:t>rotation</a:t>
            </a:r>
            <a:r>
              <a:rPr lang="it-IT" sz="1400" b="1" dirty="0"/>
              <a:t> of </a:t>
            </a:r>
            <a:r>
              <a:rPr lang="it-IT" sz="1400" b="1" dirty="0" err="1"/>
              <a:t>appraisers</a:t>
            </a:r>
            <a:r>
              <a:rPr lang="it-IT" sz="1400" dirty="0"/>
              <a:t>, i.e. </a:t>
            </a:r>
            <a:r>
              <a:rPr lang="it-IT" sz="1400" b="1" dirty="0" err="1"/>
              <a:t>two</a:t>
            </a:r>
            <a:r>
              <a:rPr lang="it-IT" sz="1400" b="1" dirty="0"/>
              <a:t> </a:t>
            </a:r>
            <a:r>
              <a:rPr lang="it-IT" sz="1400" b="1" dirty="0" err="1"/>
              <a:t>sequential</a:t>
            </a:r>
            <a:r>
              <a:rPr lang="it-IT" sz="1400" b="1" dirty="0"/>
              <a:t> </a:t>
            </a:r>
            <a:r>
              <a:rPr lang="it-IT" sz="1400" b="1" dirty="0" err="1"/>
              <a:t>individual</a:t>
            </a:r>
            <a:r>
              <a:rPr lang="it-IT" sz="1400" b="1" dirty="0"/>
              <a:t> </a:t>
            </a:r>
            <a:r>
              <a:rPr lang="it-IT" sz="1400" b="1" dirty="0" err="1"/>
              <a:t>valuations</a:t>
            </a:r>
            <a:r>
              <a:rPr lang="it-IT" sz="1400" b="1" dirty="0"/>
              <a:t> of the </a:t>
            </a:r>
            <a:r>
              <a:rPr lang="it-IT" sz="1400" b="1" dirty="0" err="1"/>
              <a:t>immovable</a:t>
            </a:r>
            <a:r>
              <a:rPr lang="it-IT" sz="1400" b="1" dirty="0"/>
              <a:t> </a:t>
            </a:r>
            <a:r>
              <a:rPr lang="it-IT" sz="1400" b="1" dirty="0" err="1"/>
              <a:t>property</a:t>
            </a:r>
            <a:r>
              <a:rPr lang="it-IT" sz="1400" b="1" dirty="0"/>
              <a:t> by the </a:t>
            </a:r>
            <a:r>
              <a:rPr lang="it-IT" sz="1400" b="1" dirty="0" err="1"/>
              <a:t>same</a:t>
            </a:r>
            <a:r>
              <a:rPr lang="it-IT" sz="1400" b="1" dirty="0"/>
              <a:t> </a:t>
            </a:r>
            <a:r>
              <a:rPr lang="it-IT" sz="1400" b="1" dirty="0" err="1"/>
              <a:t>appraiser</a:t>
            </a:r>
            <a:r>
              <a:rPr lang="it-IT" sz="1400" b="1" dirty="0"/>
              <a:t> </a:t>
            </a:r>
            <a:r>
              <a:rPr lang="it-IT" sz="1400" b="1" dirty="0" err="1"/>
              <a:t>should</a:t>
            </a:r>
            <a:r>
              <a:rPr lang="it-IT" sz="1400" b="1" dirty="0"/>
              <a:t> </a:t>
            </a:r>
            <a:r>
              <a:rPr lang="it-IT" sz="1400" b="1" dirty="0" err="1"/>
              <a:t>result</a:t>
            </a:r>
            <a:r>
              <a:rPr lang="it-IT" sz="1400" b="1" dirty="0"/>
              <a:t> in the </a:t>
            </a:r>
            <a:r>
              <a:rPr lang="it-IT" sz="1400" b="1" dirty="0" err="1"/>
              <a:t>rotation</a:t>
            </a:r>
            <a:r>
              <a:rPr lang="it-IT" sz="1400" b="1" dirty="0"/>
              <a:t> of the </a:t>
            </a:r>
            <a:r>
              <a:rPr lang="it-IT" sz="1400" b="1" dirty="0" err="1"/>
              <a:t>appraiser</a:t>
            </a:r>
            <a:r>
              <a:rPr lang="it-IT" sz="1400" dirty="0"/>
              <a:t>, </a:t>
            </a:r>
            <a:r>
              <a:rPr lang="it-IT" sz="1400" dirty="0" err="1"/>
              <a:t>resulting</a:t>
            </a:r>
            <a:r>
              <a:rPr lang="it-IT" sz="1400" dirty="0"/>
              <a:t> in the </a:t>
            </a:r>
            <a:r>
              <a:rPr lang="it-IT" sz="1400" dirty="0" err="1"/>
              <a:t>appointment</a:t>
            </a:r>
            <a:r>
              <a:rPr lang="it-IT" sz="1400" dirty="0"/>
              <a:t> of </a:t>
            </a:r>
            <a:r>
              <a:rPr lang="it-IT" sz="1400" dirty="0" err="1"/>
              <a:t>either</a:t>
            </a:r>
            <a:r>
              <a:rPr lang="it-IT" sz="1400" dirty="0"/>
              <a:t> a </a:t>
            </a:r>
            <a:r>
              <a:rPr lang="it-IT" sz="1400" dirty="0" err="1"/>
              <a:t>different</a:t>
            </a:r>
            <a:r>
              <a:rPr lang="it-IT" sz="1400" dirty="0"/>
              <a:t> </a:t>
            </a:r>
            <a:r>
              <a:rPr lang="it-IT" sz="1400" dirty="0" err="1"/>
              <a:t>internal</a:t>
            </a:r>
            <a:r>
              <a:rPr lang="it-IT" sz="1400" dirty="0"/>
              <a:t> </a:t>
            </a:r>
            <a:r>
              <a:rPr lang="it-IT" sz="1400" dirty="0" err="1"/>
              <a:t>appraiser</a:t>
            </a:r>
            <a:r>
              <a:rPr lang="it-IT" sz="1400" dirty="0"/>
              <a:t> or a  </a:t>
            </a:r>
            <a:r>
              <a:rPr lang="it-IT" sz="1400" dirty="0" err="1"/>
              <a:t>different</a:t>
            </a:r>
            <a:r>
              <a:rPr lang="it-IT" sz="1400" dirty="0"/>
              <a:t> </a:t>
            </a:r>
            <a:r>
              <a:rPr lang="it-IT" sz="1400" dirty="0" err="1"/>
              <a:t>external</a:t>
            </a:r>
            <a:r>
              <a:rPr lang="it-IT" sz="1400" dirty="0"/>
              <a:t> </a:t>
            </a:r>
            <a:r>
              <a:rPr lang="it-IT" sz="1400" dirty="0" err="1"/>
              <a:t>appraisal</a:t>
            </a:r>
            <a:r>
              <a:rPr lang="it-IT" sz="1400" dirty="0"/>
              <a:t> provider»</a:t>
            </a:r>
          </a:p>
        </p:txBody>
      </p:sp>
      <p:sp>
        <p:nvSpPr>
          <p:cNvPr id="8" name="Rettangolo 7"/>
          <p:cNvSpPr/>
          <p:nvPr/>
        </p:nvSpPr>
        <p:spPr>
          <a:xfrm>
            <a:off x="417195" y="3290734"/>
            <a:ext cx="8229599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it-IT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EBA - </a:t>
            </a:r>
            <a:r>
              <a:rPr lang="it-IT" sz="1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Guidelines</a:t>
            </a:r>
            <a:r>
              <a:rPr lang="it-IT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 management of Non </a:t>
            </a:r>
            <a:r>
              <a:rPr lang="it-IT" sz="1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Performing</a:t>
            </a:r>
            <a:r>
              <a:rPr lang="it-IT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it-IT" sz="1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Forborne</a:t>
            </a:r>
            <a:r>
              <a:rPr lang="it-IT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1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Exposures</a:t>
            </a:r>
            <a:r>
              <a:rPr lang="it-IT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(2018) – </a:t>
            </a:r>
            <a:r>
              <a:rPr lang="it-IT" sz="1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Summary</a:t>
            </a:r>
            <a:r>
              <a:rPr lang="it-IT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it-IT" sz="1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responses</a:t>
            </a:r>
            <a:r>
              <a:rPr lang="it-IT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the </a:t>
            </a:r>
            <a:r>
              <a:rPr lang="it-IT" sz="1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consultation</a:t>
            </a:r>
            <a:endParaRPr lang="it-IT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en-US" sz="14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sz="1400" b="1" i="1" dirty="0"/>
              <a:t>Topic: Rotation between the appraisers for immovable property </a:t>
            </a:r>
            <a:r>
              <a:rPr lang="en-US" sz="1400" dirty="0"/>
              <a:t>	</a:t>
            </a:r>
          </a:p>
          <a:p>
            <a:pPr algn="just">
              <a:defRPr/>
            </a:pPr>
            <a:endParaRPr lang="en-US" sz="1400" dirty="0">
              <a:solidFill>
                <a:srgbClr val="000000"/>
              </a:solidFill>
            </a:endParaRPr>
          </a:p>
          <a:p>
            <a:pPr algn="just">
              <a:defRPr/>
            </a:pPr>
            <a:r>
              <a:rPr lang="en-US" sz="1400" dirty="0">
                <a:solidFill>
                  <a:srgbClr val="000000"/>
                </a:solidFill>
              </a:rPr>
              <a:t>“</a:t>
            </a:r>
            <a:r>
              <a:rPr lang="en-US" sz="1400" dirty="0"/>
              <a:t>The EBA confirms that the </a:t>
            </a:r>
            <a:r>
              <a:rPr lang="en-US" sz="1400" b="1" dirty="0"/>
              <a:t>reference to ‘appraiser’ is a reference to a qualified individual professional</a:t>
            </a:r>
            <a:r>
              <a:rPr lang="en-US" sz="1400" dirty="0"/>
              <a:t> […]”</a:t>
            </a:r>
            <a:endParaRPr lang="it-IT" sz="1400" dirty="0"/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160847" y="722551"/>
            <a:ext cx="8742293" cy="4227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rgbClr val="9F1B1E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000" dirty="0">
                <a:solidFill>
                  <a:srgbClr val="606060"/>
                </a:solidFill>
                <a:latin typeface="Swis721 Ex BT" pitchFamily="34" charset="0"/>
              </a:rPr>
              <a:t>Cosa sapere a proposito della Concentrazione/Rotazione dei periti</a:t>
            </a:r>
          </a:p>
        </p:txBody>
      </p:sp>
    </p:spTree>
    <p:extLst>
      <p:ext uri="{BB962C8B-B14F-4D97-AF65-F5344CB8AC3E}">
        <p14:creationId xmlns:p14="http://schemas.microsoft.com/office/powerpoint/2010/main" val="2577454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9143-949B-4F68-8E8E-C0B0E6D9004C}" type="slidenum">
              <a:rPr lang="it-IT" smtClean="0"/>
              <a:pPr/>
              <a:t>11</a:t>
            </a:fld>
            <a:endParaRPr lang="it-IT" dirty="0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B8DE4E7C-7036-4627-A4D4-B26B07867DA3}"/>
              </a:ext>
            </a:extLst>
          </p:cNvPr>
          <p:cNvCxnSpPr/>
          <p:nvPr/>
        </p:nvCxnSpPr>
        <p:spPr>
          <a:xfrm>
            <a:off x="588645" y="1411270"/>
            <a:ext cx="7886700" cy="0"/>
          </a:xfrm>
          <a:prstGeom prst="line">
            <a:avLst/>
          </a:prstGeom>
          <a:ln w="28575">
            <a:solidFill>
              <a:srgbClr val="9F1B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/>
          <p:cNvSpPr txBox="1"/>
          <p:nvPr/>
        </p:nvSpPr>
        <p:spPr>
          <a:xfrm>
            <a:off x="1797145" y="5116200"/>
            <a:ext cx="1061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Società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01707" y="1619159"/>
            <a:ext cx="8229600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it-IT" sz="1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Cahapter</a:t>
            </a:r>
            <a:r>
              <a:rPr lang="it-IT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Valuation of immovable and movable property  </a:t>
            </a: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- 7.3 Requirements </a:t>
            </a:r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</a:t>
            </a:r>
            <a:r>
              <a:rPr lang="en-US" sz="1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valuers</a:t>
            </a:r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en-US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defRPr/>
            </a:pPr>
            <a:endParaRPr lang="en-US" sz="1400" dirty="0"/>
          </a:p>
          <a:p>
            <a:pPr algn="just">
              <a:defRPr/>
            </a:pPr>
            <a:r>
              <a:rPr lang="en-US" sz="1300" dirty="0"/>
              <a:t>&lt;&lt; </a:t>
            </a:r>
            <a:r>
              <a:rPr lang="en-US" sz="1300" dirty="0" smtClean="0"/>
              <a:t>222.Institutions </a:t>
            </a:r>
            <a:r>
              <a:rPr lang="en-US" sz="1300" dirty="0"/>
              <a:t>should ensure that any </a:t>
            </a:r>
            <a:r>
              <a:rPr lang="en-US" sz="1300" dirty="0" err="1"/>
              <a:t>valuer</a:t>
            </a:r>
            <a:r>
              <a:rPr lang="en-US" sz="1300" dirty="0"/>
              <a:t> carrying out the valuation task meets the following conditions: </a:t>
            </a:r>
          </a:p>
          <a:p>
            <a:pPr algn="just">
              <a:defRPr/>
            </a:pPr>
            <a:r>
              <a:rPr lang="en-US" sz="1300" dirty="0"/>
              <a:t>a. is </a:t>
            </a:r>
            <a:r>
              <a:rPr lang="en-US" sz="1300" b="1" dirty="0"/>
              <a:t>professionally competent </a:t>
            </a:r>
            <a:r>
              <a:rPr lang="en-US" sz="1300" dirty="0"/>
              <a:t>and has at least the minimum educational level that meets any national requirements and accepted professional standards for carrying out such valuations;</a:t>
            </a:r>
          </a:p>
          <a:p>
            <a:pPr algn="just">
              <a:defRPr/>
            </a:pPr>
            <a:r>
              <a:rPr lang="en-US" sz="1300" dirty="0"/>
              <a:t>b. has </a:t>
            </a:r>
            <a:r>
              <a:rPr lang="en-US" sz="1300" b="1" dirty="0"/>
              <a:t>appropriate technical skills </a:t>
            </a:r>
            <a:r>
              <a:rPr lang="en-US" sz="1300" dirty="0"/>
              <a:t>and experience to perform the assignment;</a:t>
            </a:r>
          </a:p>
          <a:p>
            <a:pPr algn="just">
              <a:defRPr/>
            </a:pPr>
            <a:r>
              <a:rPr lang="en-US" sz="1300" dirty="0"/>
              <a:t>c. is </a:t>
            </a:r>
            <a:r>
              <a:rPr lang="en-US" sz="1300" b="1" dirty="0"/>
              <a:t>familiar with</a:t>
            </a:r>
            <a:r>
              <a:rPr lang="en-US" sz="1300" dirty="0"/>
              <a:t>, and able to demonstrate ability to comply with, any laws, </a:t>
            </a:r>
            <a:r>
              <a:rPr lang="en-US" sz="1300" b="1" dirty="0"/>
              <a:t>regulations and property valuation standards</a:t>
            </a:r>
            <a:r>
              <a:rPr lang="en-US" sz="1300" dirty="0"/>
              <a:t> that apply to the </a:t>
            </a:r>
            <a:r>
              <a:rPr lang="en-US" sz="1300" dirty="0" err="1"/>
              <a:t>valuer</a:t>
            </a:r>
            <a:r>
              <a:rPr lang="en-US" sz="1300" dirty="0"/>
              <a:t> and the assignment;</a:t>
            </a:r>
          </a:p>
          <a:p>
            <a:pPr algn="just">
              <a:defRPr/>
            </a:pPr>
            <a:r>
              <a:rPr lang="en-US" sz="1300" dirty="0"/>
              <a:t>d. has the necessary knowledge of the subject of the valuation, the relevant property market and the purpose of the valuation</a:t>
            </a:r>
            <a:r>
              <a:rPr lang="en-US" sz="1300" dirty="0" smtClean="0"/>
              <a:t>.&gt;&gt;</a:t>
            </a:r>
          </a:p>
        </p:txBody>
      </p:sp>
      <p:sp>
        <p:nvSpPr>
          <p:cNvPr id="8" name="Rettangolo 7"/>
          <p:cNvSpPr/>
          <p:nvPr/>
        </p:nvSpPr>
        <p:spPr>
          <a:xfrm>
            <a:off x="401707" y="3742817"/>
            <a:ext cx="8229599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1300" dirty="0"/>
              <a:t>&lt;&lt; </a:t>
            </a:r>
            <a:r>
              <a:rPr lang="en-US" sz="1300" dirty="0" smtClean="0"/>
              <a:t>225. In </a:t>
            </a:r>
            <a:r>
              <a:rPr lang="en-US" sz="1300" dirty="0"/>
              <a:t>order to mitigate any conflict of interest sufficiently, institutions should ensure that any </a:t>
            </a:r>
            <a:r>
              <a:rPr lang="en-US" sz="1300" dirty="0" err="1"/>
              <a:t>valuers</a:t>
            </a:r>
            <a:r>
              <a:rPr lang="en-US" sz="1300" dirty="0"/>
              <a:t> who are going to carry out the actual appraisal of a given property and their first-degree relatives meet the following requirements:</a:t>
            </a:r>
          </a:p>
          <a:p>
            <a:pPr algn="just">
              <a:defRPr/>
            </a:pPr>
            <a:r>
              <a:rPr lang="en-US" sz="1300" dirty="0"/>
              <a:t>a. they are </a:t>
            </a:r>
            <a:r>
              <a:rPr lang="en-US" sz="1300" b="1" dirty="0"/>
              <a:t>not involved in the loan application</a:t>
            </a:r>
            <a:r>
              <a:rPr lang="en-US" sz="1300" dirty="0"/>
              <a:t>, assessment, decision or administration;</a:t>
            </a:r>
          </a:p>
          <a:p>
            <a:pPr algn="just">
              <a:defRPr/>
            </a:pPr>
            <a:r>
              <a:rPr lang="en-US" sz="1300" dirty="0"/>
              <a:t>b. they are </a:t>
            </a:r>
            <a:r>
              <a:rPr lang="en-US" sz="1300" b="1" dirty="0"/>
              <a:t>not guided or influenced by the borrower’s creditworthiness</a:t>
            </a:r>
            <a:r>
              <a:rPr lang="en-US" sz="1300" dirty="0"/>
              <a:t>;</a:t>
            </a:r>
          </a:p>
          <a:p>
            <a:pPr algn="just">
              <a:defRPr/>
            </a:pPr>
            <a:r>
              <a:rPr lang="en-US" sz="1300" dirty="0"/>
              <a:t>c. they </a:t>
            </a:r>
            <a:r>
              <a:rPr lang="en-US" sz="1300" b="1" dirty="0"/>
              <a:t>do not have </a:t>
            </a:r>
            <a:r>
              <a:rPr lang="en-US" sz="1300" dirty="0"/>
              <a:t>an actual or potential, current or prospective </a:t>
            </a:r>
            <a:r>
              <a:rPr lang="en-US" sz="1300" b="1" dirty="0"/>
              <a:t>conflict of interest regarding the property in question</a:t>
            </a:r>
            <a:r>
              <a:rPr lang="en-US" sz="1300" dirty="0"/>
              <a:t>, the valuation process and the result of the valuation;</a:t>
            </a:r>
          </a:p>
          <a:p>
            <a:pPr algn="just">
              <a:defRPr/>
            </a:pPr>
            <a:r>
              <a:rPr lang="en-US" sz="1300" dirty="0"/>
              <a:t>d. they do not have any direct or indirect interest in the property;</a:t>
            </a:r>
          </a:p>
          <a:p>
            <a:pPr algn="just">
              <a:defRPr/>
            </a:pPr>
            <a:r>
              <a:rPr lang="en-US" sz="1300" dirty="0"/>
              <a:t>e. they </a:t>
            </a:r>
            <a:r>
              <a:rPr lang="en-US" sz="1300" b="1" dirty="0"/>
              <a:t>are not related to either the buyer or the seller </a:t>
            </a:r>
            <a:r>
              <a:rPr lang="en-US" sz="1300" dirty="0"/>
              <a:t>of the property.&gt;&gt;</a:t>
            </a:r>
            <a:endParaRPr lang="it-IT" sz="1300" dirty="0"/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401707" y="631767"/>
            <a:ext cx="8742293" cy="57045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rgbClr val="9F1B1E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b="0" dirty="0"/>
          </a:p>
          <a:p>
            <a:r>
              <a:rPr lang="en-US" b="0" dirty="0"/>
              <a:t> </a:t>
            </a:r>
            <a:r>
              <a:rPr lang="en-US" sz="8000" dirty="0">
                <a:solidFill>
                  <a:srgbClr val="606060"/>
                </a:solidFill>
                <a:latin typeface="Swis721 Ex BT" pitchFamily="34" charset="0"/>
              </a:rPr>
              <a:t>EBA -Draft Guidelines on loan origination and monitoring (2019 – Consultation Paper)</a:t>
            </a:r>
            <a:r>
              <a:rPr lang="en-US" b="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6755127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9143-949B-4F68-8E8E-C0B0E6D9004C}" type="slidenum">
              <a:rPr lang="it-IT" smtClean="0"/>
              <a:pPr/>
              <a:t>12</a:t>
            </a:fld>
            <a:endParaRPr lang="it-IT" dirty="0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B8DE4E7C-7036-4627-A4D4-B26B07867DA3}"/>
              </a:ext>
            </a:extLst>
          </p:cNvPr>
          <p:cNvCxnSpPr/>
          <p:nvPr/>
        </p:nvCxnSpPr>
        <p:spPr>
          <a:xfrm>
            <a:off x="588645" y="1411270"/>
            <a:ext cx="7886700" cy="0"/>
          </a:xfrm>
          <a:prstGeom prst="line">
            <a:avLst/>
          </a:prstGeom>
          <a:ln w="28575">
            <a:solidFill>
              <a:srgbClr val="9F1B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/>
          <p:cNvSpPr txBox="1"/>
          <p:nvPr/>
        </p:nvSpPr>
        <p:spPr>
          <a:xfrm>
            <a:off x="1797145" y="5116200"/>
            <a:ext cx="1061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Società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275977" y="3229078"/>
            <a:ext cx="8742293" cy="4227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rgbClr val="9F1B1E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spc="-150" dirty="0" smtClean="0"/>
              <a:t>Grazie per l’ Attenzione!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2573832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9143-949B-4F68-8E8E-C0B0E6D9004C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8" name="Segnaposto testo 2"/>
          <p:cNvSpPr txBox="1">
            <a:spLocks/>
          </p:cNvSpPr>
          <p:nvPr/>
        </p:nvSpPr>
        <p:spPr>
          <a:xfrm>
            <a:off x="537323" y="1308286"/>
            <a:ext cx="5824262" cy="39838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b="1" dirty="0" smtClean="0"/>
              <a:t>CRR - </a:t>
            </a:r>
            <a:r>
              <a:rPr lang="it-IT" sz="1400" b="1" dirty="0" smtClean="0">
                <a:solidFill>
                  <a:schemeClr val="tx2"/>
                </a:solidFill>
              </a:rPr>
              <a:t>REGOLAMENTO (UE) N. 575/2013 </a:t>
            </a:r>
            <a:r>
              <a:rPr lang="it-IT" sz="1400" dirty="0" smtClean="0"/>
              <a:t>DEL PARLAMENTO EUROPEO E DEL CONSIGLIO del 26 giugno 2013:             </a:t>
            </a:r>
          </a:p>
          <a:p>
            <a:r>
              <a:rPr lang="it-IT" sz="1400" dirty="0" smtClean="0"/>
              <a:t> </a:t>
            </a:r>
            <a:r>
              <a:rPr lang="it-IT" sz="1400" b="1" dirty="0" smtClean="0"/>
              <a:t>Articolo 208 </a:t>
            </a:r>
            <a:r>
              <a:rPr lang="it-IT" sz="1400" dirty="0" smtClean="0"/>
              <a:t>- Requisiti per le garanzie immobiliari</a:t>
            </a:r>
          </a:p>
          <a:p>
            <a:r>
              <a:rPr lang="it-IT" sz="1400" b="1" dirty="0" smtClean="0"/>
              <a:t>                  Articolo 229 </a:t>
            </a:r>
            <a:r>
              <a:rPr lang="it-IT" sz="1400" dirty="0" smtClean="0"/>
              <a:t>- Principi di valutazione per altre garanzie reali ammissibili nel quadro del metodo IRB</a:t>
            </a:r>
          </a:p>
          <a:p>
            <a:endParaRPr lang="it-IT" sz="1400" dirty="0" smtClean="0"/>
          </a:p>
          <a:p>
            <a:r>
              <a:rPr lang="it-IT" sz="1400" b="1" dirty="0"/>
              <a:t> </a:t>
            </a:r>
            <a:r>
              <a:rPr lang="it-IT" sz="1400" b="1" dirty="0" smtClean="0"/>
              <a:t>Banca d’Italia </a:t>
            </a:r>
            <a:r>
              <a:rPr lang="it-IT" sz="1400" dirty="0" smtClean="0"/>
              <a:t>- </a:t>
            </a:r>
            <a:r>
              <a:rPr lang="it-IT" sz="1400" b="1" dirty="0" smtClean="0">
                <a:solidFill>
                  <a:schemeClr val="tx2"/>
                </a:solidFill>
              </a:rPr>
              <a:t>Circolare 285</a:t>
            </a:r>
            <a:r>
              <a:rPr lang="it-IT" sz="1400" dirty="0" smtClean="0">
                <a:solidFill>
                  <a:schemeClr val="tx2"/>
                </a:solidFill>
              </a:rPr>
              <a:t> </a:t>
            </a:r>
            <a:r>
              <a:rPr lang="it-IT" sz="1400" dirty="0" smtClean="0"/>
              <a:t>del 17 dicembre 2013 e ss.mm. (aggiornamento 17°)</a:t>
            </a:r>
          </a:p>
          <a:p>
            <a:endParaRPr lang="it-IT" sz="1400" b="1" dirty="0" smtClean="0"/>
          </a:p>
          <a:p>
            <a:r>
              <a:rPr lang="it-IT" sz="1400" b="1" dirty="0" smtClean="0"/>
              <a:t>BCE</a:t>
            </a:r>
            <a:r>
              <a:rPr lang="it-IT" sz="1400" dirty="0" smtClean="0"/>
              <a:t>– marzo 2017 - </a:t>
            </a:r>
            <a:r>
              <a:rPr lang="it-IT" sz="1400" b="1" dirty="0" smtClean="0">
                <a:solidFill>
                  <a:schemeClr val="tx2"/>
                </a:solidFill>
              </a:rPr>
              <a:t>Linee guida per le banche sui crediti deteriorati </a:t>
            </a:r>
            <a:r>
              <a:rPr lang="it-IT" sz="1400" dirty="0" smtClean="0"/>
              <a:t>– </a:t>
            </a:r>
            <a:br>
              <a:rPr lang="it-IT" sz="1400" dirty="0" smtClean="0"/>
            </a:br>
            <a:r>
              <a:rPr lang="it-IT" sz="1400" dirty="0" smtClean="0"/>
              <a:t>              Valutazione delle garanzie immobiliari</a:t>
            </a:r>
          </a:p>
          <a:p>
            <a:endParaRPr lang="it-IT" sz="1400" dirty="0" smtClean="0"/>
          </a:p>
          <a:p>
            <a:r>
              <a:rPr lang="en-US" sz="1400" b="1" dirty="0" smtClean="0"/>
              <a:t>EBA</a:t>
            </a:r>
            <a:r>
              <a:rPr lang="en-US" sz="1400" dirty="0" smtClean="0"/>
              <a:t> – </a:t>
            </a:r>
            <a:r>
              <a:rPr lang="en-US" sz="1400" dirty="0" err="1" smtClean="0"/>
              <a:t>ottobre</a:t>
            </a:r>
            <a:r>
              <a:rPr lang="en-US" sz="1400" dirty="0" smtClean="0"/>
              <a:t> 2018 - </a:t>
            </a:r>
            <a:r>
              <a:rPr lang="en-US" sz="1400" b="1" dirty="0" smtClean="0">
                <a:solidFill>
                  <a:schemeClr val="tx2"/>
                </a:solidFill>
              </a:rPr>
              <a:t>Guidelines on management of non-performing and forborne exposures</a:t>
            </a:r>
            <a:endParaRPr lang="en-US" sz="1400" dirty="0" smtClean="0"/>
          </a:p>
          <a:p>
            <a:endParaRPr lang="en-US" sz="1400" dirty="0" smtClean="0"/>
          </a:p>
          <a:p>
            <a:r>
              <a:rPr lang="it-IT" sz="1400" dirty="0" smtClean="0"/>
              <a:t>	</a:t>
            </a:r>
            <a:endParaRPr lang="it-IT" sz="1400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768192">
            <a:off x="7823608" y="3135288"/>
            <a:ext cx="894763" cy="12168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0994480">
            <a:off x="7154451" y="3429141"/>
            <a:ext cx="894763" cy="12526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0417189">
            <a:off x="6847676" y="2411213"/>
            <a:ext cx="1508314" cy="7158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0846981">
            <a:off x="6399253" y="3133524"/>
            <a:ext cx="894763" cy="12526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Titolo 1">
            <a:extLst>
              <a:ext uri="{FF2B5EF4-FFF2-40B4-BE49-F238E27FC236}">
                <a16:creationId xmlns:a16="http://schemas.microsoft.com/office/drawing/2014/main" id="{1AE0E24E-4C16-4AC7-8B37-276860B0A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0893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it-IT" sz="2000" dirty="0" smtClean="0">
                <a:solidFill>
                  <a:srgbClr val="606060"/>
                </a:solidFill>
                <a:latin typeface="Swis721 Ex BT" pitchFamily="34" charset="0"/>
              </a:rPr>
              <a:t>PRINCIPALI FONTI NORMATIVE DI RIFERIMENTO</a:t>
            </a:r>
            <a:endParaRPr lang="it-IT" sz="2000" dirty="0">
              <a:solidFill>
                <a:srgbClr val="606060"/>
              </a:solidFill>
              <a:latin typeface="Swis721 Ex BT" pitchFamily="34" charset="0"/>
            </a:endParaRPr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B8DE4E7C-7036-4627-A4D4-B26B07867DA3}"/>
              </a:ext>
            </a:extLst>
          </p:cNvPr>
          <p:cNvCxnSpPr/>
          <p:nvPr/>
        </p:nvCxnSpPr>
        <p:spPr>
          <a:xfrm>
            <a:off x="449580" y="799353"/>
            <a:ext cx="7886700" cy="0"/>
          </a:xfrm>
          <a:prstGeom prst="line">
            <a:avLst/>
          </a:prstGeom>
          <a:ln w="28575">
            <a:solidFill>
              <a:srgbClr val="9F1B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3636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9143-949B-4F68-8E8E-C0B0E6D9004C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771525" y="452024"/>
            <a:ext cx="7898130" cy="4768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defTabSz="914400">
              <a:lnSpc>
                <a:spcPct val="90000"/>
              </a:lnSpc>
              <a:spcBef>
                <a:spcPct val="0"/>
              </a:spcBef>
              <a:buNone/>
              <a:defRPr sz="2000" b="1">
                <a:solidFill>
                  <a:srgbClr val="606060"/>
                </a:solidFill>
                <a:latin typeface="Swis721 Ex BT" pitchFamily="34" charset="0"/>
                <a:ea typeface="+mj-ea"/>
                <a:cs typeface="+mj-cs"/>
              </a:defRPr>
            </a:lvl1pPr>
          </a:lstStyle>
          <a:p>
            <a:r>
              <a:rPr lang="it-IT" dirty="0"/>
              <a:t>CRR – Art.208 - Requisiti per le garanzie </a:t>
            </a:r>
            <a:r>
              <a:rPr lang="it-IT" dirty="0" smtClean="0"/>
              <a:t>immobiliari 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771525" y="1529017"/>
            <a:ext cx="3206115" cy="30003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buFont typeface="Arial" panose="020B0604020202020204" pitchFamily="34" charset="0"/>
              <a:buAutoNum type="alphaLcParenR"/>
            </a:pPr>
            <a:r>
              <a:rPr lang="it-IT" sz="1800" dirty="0" smtClean="0"/>
              <a:t>Gli Enti sorvegliano il valore dell’immobile frequentemente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800" dirty="0" smtClean="0"/>
              <a:t> Almeno una volta all’anno per gli immobili non residenziali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800" dirty="0" smtClean="0"/>
              <a:t>Almeno una volta ogni tre anni per gli immobili residenziali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800" dirty="0" smtClean="0"/>
              <a:t>Gli enti realizzano verifiche più frequenti nel caso in cui le condizioni di mercato siamo soggette a variazioni significative</a:t>
            </a:r>
          </a:p>
          <a:p>
            <a:endParaRPr lang="it-IT" dirty="0"/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4583431" y="1282647"/>
            <a:ext cx="3691890" cy="378902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AutoNum type="alphaLcParenR" startAt="2"/>
            </a:pPr>
            <a:r>
              <a:rPr lang="it-IT" sz="2000" dirty="0" smtClean="0"/>
              <a:t>La valutazione dell’Immobile è rivista quando le informazioni a disposizione degli enti indicano che il suo valore può essere diminuito in misura rilevante in relazione ai prezzi generali del mercato e tale revisione è effettuata da un perito che :</a:t>
            </a:r>
          </a:p>
          <a:p>
            <a:pPr algn="just"/>
            <a:r>
              <a:rPr lang="it-IT" sz="2000" dirty="0" smtClean="0"/>
              <a:t>Possieda le necessarie qualifiche, capacità ed esperienze per compiere una valutazione</a:t>
            </a:r>
          </a:p>
          <a:p>
            <a:pPr algn="just"/>
            <a:r>
              <a:rPr lang="it-IT" sz="2000" dirty="0" smtClean="0"/>
              <a:t>Che sia indipendente dal processo di decisione del credito</a:t>
            </a:r>
            <a:endParaRPr lang="it-IT" sz="2000" dirty="0"/>
          </a:p>
          <a:p>
            <a:pPr marL="0" indent="0" algn="just">
              <a:buNone/>
            </a:pPr>
            <a:r>
              <a:rPr lang="it-IT" sz="2000" dirty="0" smtClean="0"/>
              <a:t>Per prestiti superiori a 3 milioni di euro  o al 5% dei fondi propri dell’Ente, la stima dell’immobile è rivista da tale perito almeno ogni 3 anni.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it-IT" dirty="0"/>
          </a:p>
        </p:txBody>
      </p:sp>
      <p:sp>
        <p:nvSpPr>
          <p:cNvPr id="10" name="Titolo 1"/>
          <p:cNvSpPr txBox="1">
            <a:spLocks/>
          </p:cNvSpPr>
          <p:nvPr/>
        </p:nvSpPr>
        <p:spPr>
          <a:xfrm>
            <a:off x="608541" y="5057127"/>
            <a:ext cx="8241030" cy="8530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1800" b="1" dirty="0" smtClean="0">
                <a:solidFill>
                  <a:srgbClr val="C00000"/>
                </a:solidFill>
              </a:rPr>
              <a:t>Gli Enti possono utilizzare metodi di valutazione statistici per sorvegliare il valore dei beni immobili e individuare i beni immobili che necessitano di una rivalutazione</a:t>
            </a:r>
            <a:r>
              <a:rPr lang="it-IT" sz="1800" dirty="0" smtClean="0">
                <a:solidFill>
                  <a:srgbClr val="C00000"/>
                </a:solidFill>
              </a:rPr>
              <a:t>.</a:t>
            </a:r>
            <a:endParaRPr lang="it-IT" sz="1800" dirty="0">
              <a:solidFill>
                <a:srgbClr val="C00000"/>
              </a:solidFill>
            </a:endParaRPr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B8DE4E7C-7036-4627-A4D4-B26B07867DA3}"/>
              </a:ext>
            </a:extLst>
          </p:cNvPr>
          <p:cNvCxnSpPr/>
          <p:nvPr/>
        </p:nvCxnSpPr>
        <p:spPr>
          <a:xfrm>
            <a:off x="508635" y="916732"/>
            <a:ext cx="7886700" cy="0"/>
          </a:xfrm>
          <a:prstGeom prst="line">
            <a:avLst/>
          </a:prstGeom>
          <a:ln w="28575">
            <a:solidFill>
              <a:srgbClr val="9F1B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8938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9143-949B-4F68-8E8E-C0B0E6D9004C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508635" y="256590"/>
            <a:ext cx="8169487" cy="9892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defTabSz="914400">
              <a:lnSpc>
                <a:spcPct val="90000"/>
              </a:lnSpc>
              <a:spcBef>
                <a:spcPct val="0"/>
              </a:spcBef>
              <a:buNone/>
              <a:defRPr sz="2000" b="1">
                <a:solidFill>
                  <a:srgbClr val="606060"/>
                </a:solidFill>
                <a:latin typeface="Swis721 Ex BT" pitchFamily="34" charset="0"/>
                <a:ea typeface="+mj-ea"/>
                <a:cs typeface="+mj-cs"/>
              </a:defRPr>
            </a:lvl1pPr>
          </a:lstStyle>
          <a:p>
            <a:r>
              <a:rPr lang="it-IT" dirty="0"/>
              <a:t>CRR – Art.229 - Principi di valutazione per altre garanzie reali </a:t>
            </a:r>
            <a:r>
              <a:rPr lang="it-IT" dirty="0" smtClean="0"/>
              <a:t>ammissibili nel </a:t>
            </a:r>
            <a:r>
              <a:rPr lang="it-IT" dirty="0"/>
              <a:t>quadro del metodo IRB</a:t>
            </a: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771525" y="1874520"/>
            <a:ext cx="3206115" cy="3000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Font typeface="Arial" panose="020B0604020202020204" pitchFamily="34" charset="0"/>
              <a:buAutoNum type="alphaLcParenR"/>
            </a:pPr>
            <a:r>
              <a:rPr lang="it-IT" sz="1700" dirty="0"/>
              <a:t>Per le garanzie </a:t>
            </a:r>
            <a:r>
              <a:rPr lang="it-IT" sz="1700" dirty="0" smtClean="0"/>
              <a:t>immobiliari, la </a:t>
            </a:r>
            <a:r>
              <a:rPr lang="it-IT" sz="1700" dirty="0"/>
              <a:t>garanzia è stimata da </a:t>
            </a:r>
            <a:r>
              <a:rPr lang="it-IT" sz="1700" dirty="0" smtClean="0"/>
              <a:t>un esperto </a:t>
            </a:r>
            <a:r>
              <a:rPr lang="it-IT" sz="1700" dirty="0"/>
              <a:t>indipendente ad un valore pari o inferiore al valore </a:t>
            </a:r>
            <a:r>
              <a:rPr lang="it-IT" sz="1700" dirty="0" smtClean="0"/>
              <a:t>di mercato</a:t>
            </a:r>
            <a:r>
              <a:rPr lang="it-IT" sz="1700" dirty="0"/>
              <a:t>. </a:t>
            </a:r>
            <a:endParaRPr lang="it-IT" sz="1700" dirty="0" smtClean="0"/>
          </a:p>
          <a:p>
            <a:endParaRPr lang="it-IT" sz="1700" dirty="0"/>
          </a:p>
          <a:p>
            <a:pPr algn="just"/>
            <a:r>
              <a:rPr lang="it-IT" sz="1700" dirty="0" smtClean="0"/>
              <a:t>L'ente </a:t>
            </a:r>
            <a:r>
              <a:rPr lang="it-IT" sz="1700" dirty="0"/>
              <a:t>chiede al perito indipendente di documentare </a:t>
            </a:r>
            <a:r>
              <a:rPr lang="it-IT" sz="1700" dirty="0" smtClean="0"/>
              <a:t>il valore </a:t>
            </a:r>
            <a:r>
              <a:rPr lang="it-IT" sz="1700" dirty="0"/>
              <a:t>di mercato in modo chiaro e </a:t>
            </a:r>
            <a:r>
              <a:rPr lang="it-IT" sz="1700" dirty="0" smtClean="0"/>
              <a:t>trasparente.</a:t>
            </a:r>
            <a:endParaRPr lang="it-IT" sz="1700" dirty="0"/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4629150" y="1794510"/>
            <a:ext cx="4048972" cy="36804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AutoNum type="alphaLcParenR" startAt="2"/>
            </a:pPr>
            <a:r>
              <a:rPr lang="it-IT" sz="1700" dirty="0"/>
              <a:t>il valore di mercato è l'importo stimato al quale il </a:t>
            </a:r>
            <a:r>
              <a:rPr lang="it-IT" sz="1700" dirty="0" smtClean="0"/>
              <a:t>bene verrebbe venduto </a:t>
            </a:r>
            <a:r>
              <a:rPr lang="it-IT" sz="1700" dirty="0"/>
              <a:t>alla data della valutazione in un'operazione svolta </a:t>
            </a:r>
            <a:r>
              <a:rPr lang="it-IT" sz="1700" dirty="0" smtClean="0"/>
              <a:t>tra un </a:t>
            </a:r>
            <a:r>
              <a:rPr lang="it-IT" sz="1700" dirty="0"/>
              <a:t>venditore e un acquirente consenzienti alle normali </a:t>
            </a:r>
            <a:r>
              <a:rPr lang="it-IT" sz="1700" dirty="0" smtClean="0"/>
              <a:t>condizioni di mercato.</a:t>
            </a:r>
            <a:endParaRPr lang="it-IT" sz="1700" dirty="0"/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B8DE4E7C-7036-4627-A4D4-B26B07867DA3}"/>
              </a:ext>
            </a:extLst>
          </p:cNvPr>
          <p:cNvCxnSpPr/>
          <p:nvPr/>
        </p:nvCxnSpPr>
        <p:spPr>
          <a:xfrm>
            <a:off x="588645" y="1159810"/>
            <a:ext cx="7886700" cy="0"/>
          </a:xfrm>
          <a:prstGeom prst="line">
            <a:avLst/>
          </a:prstGeom>
          <a:ln w="28575">
            <a:solidFill>
              <a:srgbClr val="9F1B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4142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9143-949B-4F68-8E8E-C0B0E6D9004C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-194408" y="678188"/>
            <a:ext cx="9762877" cy="4294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rgbClr val="9F1B1E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000" dirty="0">
                <a:solidFill>
                  <a:srgbClr val="606060"/>
                </a:solidFill>
                <a:latin typeface="Swis721 Ex BT" pitchFamily="34" charset="0"/>
              </a:rPr>
              <a:t>Disposizioni</a:t>
            </a:r>
            <a:r>
              <a:rPr lang="it-IT" sz="2400" spc="-150" dirty="0" smtClean="0"/>
              <a:t> </a:t>
            </a:r>
            <a:r>
              <a:rPr lang="it-IT" sz="2000" dirty="0">
                <a:solidFill>
                  <a:srgbClr val="606060"/>
                </a:solidFill>
                <a:latin typeface="Swis721 Ex BT" pitchFamily="34" charset="0"/>
              </a:rPr>
              <a:t>di Vigilanza Banche </a:t>
            </a:r>
            <a:r>
              <a:rPr lang="it-IT" sz="2000" dirty="0" smtClean="0">
                <a:solidFill>
                  <a:srgbClr val="606060"/>
                </a:solidFill>
                <a:latin typeface="Swis721 Ex BT" pitchFamily="34" charset="0"/>
              </a:rPr>
              <a:t>ed </a:t>
            </a:r>
            <a:r>
              <a:rPr lang="it-IT" sz="2000" dirty="0">
                <a:solidFill>
                  <a:srgbClr val="606060"/>
                </a:solidFill>
                <a:latin typeface="Swis721 Ex BT" pitchFamily="34" charset="0"/>
              </a:rPr>
              <a:t>Intermediari Finanziari</a:t>
            </a:r>
          </a:p>
        </p:txBody>
      </p:sp>
      <p:pic>
        <p:nvPicPr>
          <p:cNvPr id="8" name="Picture 10" descr="Torna all'Home page di Banca d'Itali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51369" y="1885884"/>
            <a:ext cx="2271321" cy="526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ttangolo 8"/>
          <p:cNvSpPr/>
          <p:nvPr/>
        </p:nvSpPr>
        <p:spPr>
          <a:xfrm>
            <a:off x="525090" y="2899514"/>
            <a:ext cx="83238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600" b="1" i="1" dirty="0"/>
              <a:t>CIRCOLARE 285 E 288 BANCA D’ITALIA – XVII aggiornamento</a:t>
            </a:r>
            <a:endParaRPr lang="it-IT" sz="1600" b="1" dirty="0"/>
          </a:p>
        </p:txBody>
      </p:sp>
      <p:sp>
        <p:nvSpPr>
          <p:cNvPr id="10" name="Rettangolo 9"/>
          <p:cNvSpPr/>
          <p:nvPr/>
        </p:nvSpPr>
        <p:spPr>
          <a:xfrm>
            <a:off x="639722" y="3471620"/>
            <a:ext cx="8323884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+mj-lt"/>
              <a:buAutoNum type="arabicPeriod"/>
            </a:pPr>
            <a:r>
              <a:rPr lang="it-IT" sz="1600" b="1" dirty="0" smtClean="0"/>
              <a:t>Requisiti</a:t>
            </a:r>
            <a:r>
              <a:rPr lang="it-IT" sz="1600" dirty="0" smtClean="0"/>
              <a:t> di professionalità ed indipendenza dei periti</a:t>
            </a:r>
          </a:p>
          <a:p>
            <a:pPr>
              <a:buFont typeface="+mj-lt"/>
              <a:buAutoNum type="arabicPeriod"/>
            </a:pPr>
            <a:endParaRPr lang="it-IT" sz="1600" dirty="0" smtClean="0"/>
          </a:p>
          <a:p>
            <a:pPr>
              <a:buFont typeface="+mj-lt"/>
              <a:buAutoNum type="arabicPeriod"/>
            </a:pPr>
            <a:r>
              <a:rPr lang="it-IT" sz="1600" b="1" dirty="0" smtClean="0"/>
              <a:t>Affidamento</a:t>
            </a:r>
            <a:r>
              <a:rPr lang="it-IT" sz="1600" dirty="0" smtClean="0"/>
              <a:t> dell’attività di valutazione degli immobili posti a garanzia delle esposizioni a periti esterni</a:t>
            </a:r>
          </a:p>
          <a:p>
            <a:pPr>
              <a:buFont typeface="+mj-lt"/>
              <a:buAutoNum type="arabicPeriod"/>
            </a:pPr>
            <a:endParaRPr lang="it-IT" sz="1600" dirty="0" smtClean="0"/>
          </a:p>
          <a:p>
            <a:pPr>
              <a:buFont typeface="+mj-lt"/>
              <a:buAutoNum type="arabicPeriod"/>
            </a:pPr>
            <a:r>
              <a:rPr lang="it-IT" sz="1600" b="1" dirty="0" smtClean="0"/>
              <a:t>Attività di valutazione </a:t>
            </a:r>
            <a:r>
              <a:rPr lang="it-IT" sz="1600" dirty="0" smtClean="0"/>
              <a:t>degli immobili posti a garanzia delle esposizioni</a:t>
            </a:r>
          </a:p>
          <a:p>
            <a:pPr algn="ctr"/>
            <a:endParaRPr lang="it-IT" sz="2000" b="1" dirty="0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B8DE4E7C-7036-4627-A4D4-B26B07867DA3}"/>
              </a:ext>
            </a:extLst>
          </p:cNvPr>
          <p:cNvCxnSpPr/>
          <p:nvPr/>
        </p:nvCxnSpPr>
        <p:spPr>
          <a:xfrm>
            <a:off x="588645" y="1205530"/>
            <a:ext cx="7886700" cy="0"/>
          </a:xfrm>
          <a:prstGeom prst="line">
            <a:avLst/>
          </a:prstGeom>
          <a:ln w="28575">
            <a:solidFill>
              <a:srgbClr val="9F1B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2958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9143-949B-4F68-8E8E-C0B0E6D9004C}" type="slidenum">
              <a:rPr lang="it-IT" smtClean="0"/>
              <a:pPr/>
              <a:t>6</a:t>
            </a:fld>
            <a:endParaRPr lang="it-IT" dirty="0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B8DE4E7C-7036-4627-A4D4-B26B07867DA3}"/>
              </a:ext>
            </a:extLst>
          </p:cNvPr>
          <p:cNvCxnSpPr/>
          <p:nvPr/>
        </p:nvCxnSpPr>
        <p:spPr>
          <a:xfrm>
            <a:off x="588645" y="1255014"/>
            <a:ext cx="7886700" cy="0"/>
          </a:xfrm>
          <a:prstGeom prst="line">
            <a:avLst/>
          </a:prstGeom>
          <a:ln w="28575">
            <a:solidFill>
              <a:srgbClr val="9F1B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egnaposto contenuto 2"/>
          <p:cNvSpPr txBox="1">
            <a:spLocks/>
          </p:cNvSpPr>
          <p:nvPr/>
        </p:nvSpPr>
        <p:spPr>
          <a:xfrm>
            <a:off x="1901723" y="1729567"/>
            <a:ext cx="5224670" cy="490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000" b="1" dirty="0" smtClean="0">
                <a:solidFill>
                  <a:srgbClr val="C00000"/>
                </a:solidFill>
                <a:latin typeface="+mj-lt"/>
              </a:rPr>
              <a:t>Policy e processi di Valutazione</a:t>
            </a:r>
            <a:endParaRPr lang="it-IT" sz="20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3" name="Titolo 1"/>
          <p:cNvSpPr txBox="1">
            <a:spLocks/>
          </p:cNvSpPr>
          <p:nvPr/>
        </p:nvSpPr>
        <p:spPr>
          <a:xfrm>
            <a:off x="160848" y="668306"/>
            <a:ext cx="8742293" cy="4227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rgbClr val="9F1B1E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000" dirty="0">
                <a:solidFill>
                  <a:srgbClr val="606060"/>
                </a:solidFill>
                <a:latin typeface="Swis721 Ex BT" pitchFamily="34" charset="0"/>
              </a:rPr>
              <a:t>Disposizioni</a:t>
            </a:r>
            <a:r>
              <a:rPr lang="it-IT" sz="2400" spc="-150" dirty="0" smtClean="0"/>
              <a:t> </a:t>
            </a:r>
            <a:r>
              <a:rPr lang="it-IT" sz="2000" dirty="0">
                <a:solidFill>
                  <a:srgbClr val="606060"/>
                </a:solidFill>
                <a:latin typeface="Swis721 Ex BT" pitchFamily="34" charset="0"/>
              </a:rPr>
              <a:t>di Vigilanza Banche </a:t>
            </a:r>
            <a:r>
              <a:rPr lang="it-IT" sz="2000" dirty="0" smtClean="0">
                <a:solidFill>
                  <a:srgbClr val="606060"/>
                </a:solidFill>
                <a:latin typeface="Swis721 Ex BT" pitchFamily="34" charset="0"/>
              </a:rPr>
              <a:t>ed </a:t>
            </a:r>
            <a:r>
              <a:rPr lang="it-IT" sz="2000" dirty="0">
                <a:solidFill>
                  <a:srgbClr val="606060"/>
                </a:solidFill>
                <a:latin typeface="Swis721 Ex BT" pitchFamily="34" charset="0"/>
              </a:rPr>
              <a:t>Intermediari Finanziari</a:t>
            </a:r>
          </a:p>
        </p:txBody>
      </p:sp>
      <p:grpSp>
        <p:nvGrpSpPr>
          <p:cNvPr id="14" name="Gruppo 13"/>
          <p:cNvGrpSpPr/>
          <p:nvPr/>
        </p:nvGrpSpPr>
        <p:grpSpPr>
          <a:xfrm>
            <a:off x="1454350" y="2827608"/>
            <a:ext cx="6284456" cy="2888124"/>
            <a:chOff x="2414497" y="1922685"/>
            <a:chExt cx="7245633" cy="3230340"/>
          </a:xfrm>
        </p:grpSpPr>
        <p:pic>
          <p:nvPicPr>
            <p:cNvPr id="15" name="Picture 10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539581" y="1922685"/>
              <a:ext cx="6217198" cy="1078322"/>
            </a:xfrm>
            <a:prstGeom prst="rect">
              <a:avLst/>
            </a:prstGeom>
          </p:spPr>
        </p:pic>
        <p:sp>
          <p:nvSpPr>
            <p:cNvPr id="16" name="Oval 11"/>
            <p:cNvSpPr/>
            <p:nvPr/>
          </p:nvSpPr>
          <p:spPr>
            <a:xfrm>
              <a:off x="4501244" y="2218176"/>
              <a:ext cx="1367411" cy="211775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013"/>
            </a:p>
          </p:txBody>
        </p:sp>
        <p:sp>
          <p:nvSpPr>
            <p:cNvPr id="17" name="Oval 12"/>
            <p:cNvSpPr/>
            <p:nvPr/>
          </p:nvSpPr>
          <p:spPr>
            <a:xfrm>
              <a:off x="2414497" y="2461846"/>
              <a:ext cx="829563" cy="140562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013"/>
            </a:p>
          </p:txBody>
        </p:sp>
        <p:pic>
          <p:nvPicPr>
            <p:cNvPr id="18" name="Picture 13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69299" y="3122748"/>
              <a:ext cx="6090831" cy="2030277"/>
            </a:xfrm>
            <a:prstGeom prst="rect">
              <a:avLst/>
            </a:prstGeom>
          </p:spPr>
        </p:pic>
        <p:sp>
          <p:nvSpPr>
            <p:cNvPr id="19" name="Oval 14"/>
            <p:cNvSpPr/>
            <p:nvPr/>
          </p:nvSpPr>
          <p:spPr>
            <a:xfrm>
              <a:off x="6168400" y="3122746"/>
              <a:ext cx="1422109" cy="231418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013"/>
            </a:p>
          </p:txBody>
        </p:sp>
        <p:sp>
          <p:nvSpPr>
            <p:cNvPr id="20" name="Oval 15"/>
            <p:cNvSpPr/>
            <p:nvPr/>
          </p:nvSpPr>
          <p:spPr>
            <a:xfrm>
              <a:off x="4208897" y="3318986"/>
              <a:ext cx="584693" cy="163700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013"/>
            </a:p>
          </p:txBody>
        </p:sp>
        <p:sp>
          <p:nvSpPr>
            <p:cNvPr id="21" name="Oval 16"/>
            <p:cNvSpPr/>
            <p:nvPr/>
          </p:nvSpPr>
          <p:spPr>
            <a:xfrm>
              <a:off x="4738851" y="3643150"/>
              <a:ext cx="1203322" cy="270562"/>
            </a:xfrm>
            <a:prstGeom prst="ellipse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013"/>
            </a:p>
          </p:txBody>
        </p:sp>
        <p:sp>
          <p:nvSpPr>
            <p:cNvPr id="22" name="Oval 17"/>
            <p:cNvSpPr/>
            <p:nvPr/>
          </p:nvSpPr>
          <p:spPr>
            <a:xfrm>
              <a:off x="5046519" y="3703257"/>
              <a:ext cx="1203322" cy="270562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013"/>
            </a:p>
          </p:txBody>
        </p:sp>
        <p:sp>
          <p:nvSpPr>
            <p:cNvPr id="23" name="Oval 18"/>
            <p:cNvSpPr/>
            <p:nvPr/>
          </p:nvSpPr>
          <p:spPr>
            <a:xfrm>
              <a:off x="5074290" y="4530564"/>
              <a:ext cx="1004032" cy="249923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013"/>
            </a:p>
          </p:txBody>
        </p:sp>
      </p:grpSp>
      <p:sp>
        <p:nvSpPr>
          <p:cNvPr id="24" name="TextBox 19"/>
          <p:cNvSpPr txBox="1"/>
          <p:nvPr/>
        </p:nvSpPr>
        <p:spPr>
          <a:xfrm>
            <a:off x="1562841" y="2306320"/>
            <a:ext cx="6175965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200" b="1" dirty="0"/>
              <a:t>Valutazione Immobiliare entra a pieno titolo nel processo di</a:t>
            </a:r>
          </a:p>
          <a:p>
            <a:pPr algn="ctr"/>
            <a:r>
              <a:rPr lang="it-IT" sz="1200" b="1" dirty="0"/>
              <a:t>Risk Management</a:t>
            </a:r>
          </a:p>
        </p:txBody>
      </p:sp>
    </p:spTree>
    <p:extLst>
      <p:ext uri="{BB962C8B-B14F-4D97-AF65-F5344CB8AC3E}">
        <p14:creationId xmlns:p14="http://schemas.microsoft.com/office/powerpoint/2010/main" val="1772303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9143-949B-4F68-8E8E-C0B0E6D9004C}" type="slidenum">
              <a:rPr lang="it-IT" smtClean="0"/>
              <a:pPr/>
              <a:t>7</a:t>
            </a:fld>
            <a:endParaRPr lang="it-IT" dirty="0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B8DE4E7C-7036-4627-A4D4-B26B07867DA3}"/>
              </a:ext>
            </a:extLst>
          </p:cNvPr>
          <p:cNvCxnSpPr/>
          <p:nvPr/>
        </p:nvCxnSpPr>
        <p:spPr>
          <a:xfrm>
            <a:off x="588645" y="1238385"/>
            <a:ext cx="7886700" cy="0"/>
          </a:xfrm>
          <a:prstGeom prst="line">
            <a:avLst/>
          </a:prstGeom>
          <a:ln w="28575">
            <a:solidFill>
              <a:srgbClr val="9F1B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egnaposto contenuto 2"/>
          <p:cNvSpPr txBox="1">
            <a:spLocks/>
          </p:cNvSpPr>
          <p:nvPr/>
        </p:nvSpPr>
        <p:spPr>
          <a:xfrm>
            <a:off x="2012826" y="1673194"/>
            <a:ext cx="5224670" cy="490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000" b="1" dirty="0" smtClean="0">
                <a:solidFill>
                  <a:srgbClr val="C00000"/>
                </a:solidFill>
                <a:latin typeface="+mj-lt"/>
              </a:rPr>
              <a:t>Standard Valutativi</a:t>
            </a:r>
            <a:endParaRPr lang="it-IT" sz="20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254016" y="669885"/>
            <a:ext cx="8742293" cy="4227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rgbClr val="9F1B1E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000" dirty="0">
                <a:solidFill>
                  <a:srgbClr val="606060"/>
                </a:solidFill>
                <a:latin typeface="Swis721 Ex BT" pitchFamily="34" charset="0"/>
              </a:rPr>
              <a:t>Disposizioni di Vigilanza </a:t>
            </a:r>
            <a:r>
              <a:rPr lang="it-IT" sz="2000" dirty="0" smtClean="0">
                <a:solidFill>
                  <a:srgbClr val="606060"/>
                </a:solidFill>
                <a:latin typeface="Swis721 Ex BT" pitchFamily="34" charset="0"/>
              </a:rPr>
              <a:t>Banche ed Intermediari </a:t>
            </a:r>
            <a:r>
              <a:rPr lang="it-IT" sz="2000" dirty="0">
                <a:solidFill>
                  <a:srgbClr val="606060"/>
                </a:solidFill>
                <a:latin typeface="Swis721 Ex BT" pitchFamily="34" charset="0"/>
              </a:rPr>
              <a:t>Finanziari</a:t>
            </a:r>
          </a:p>
        </p:txBody>
      </p:sp>
      <p:sp>
        <p:nvSpPr>
          <p:cNvPr id="7" name="TextBox 25"/>
          <p:cNvSpPr txBox="1"/>
          <p:nvPr/>
        </p:nvSpPr>
        <p:spPr>
          <a:xfrm>
            <a:off x="1723353" y="2363064"/>
            <a:ext cx="5514143" cy="27699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200" b="1" dirty="0" err="1"/>
              <a:t>Comply</a:t>
            </a:r>
            <a:r>
              <a:rPr lang="it-IT" sz="1200" b="1" dirty="0"/>
              <a:t> or </a:t>
            </a:r>
            <a:r>
              <a:rPr lang="it-IT" sz="1200" b="1" dirty="0" err="1"/>
              <a:t>Explain</a:t>
            </a:r>
            <a:endParaRPr lang="it-IT" sz="1200" b="1" dirty="0"/>
          </a:p>
        </p:txBody>
      </p:sp>
      <p:grpSp>
        <p:nvGrpSpPr>
          <p:cNvPr id="8" name="Gruppo 7"/>
          <p:cNvGrpSpPr/>
          <p:nvPr/>
        </p:nvGrpSpPr>
        <p:grpSpPr>
          <a:xfrm>
            <a:off x="1634491" y="2829227"/>
            <a:ext cx="5854310" cy="2917523"/>
            <a:chOff x="2656116" y="1588835"/>
            <a:chExt cx="6662057" cy="3563867"/>
          </a:xfrm>
        </p:grpSpPr>
        <p:pic>
          <p:nvPicPr>
            <p:cNvPr id="9" name="Picture 2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656116" y="1588835"/>
              <a:ext cx="6662057" cy="3563867"/>
            </a:xfrm>
            <a:prstGeom prst="rect">
              <a:avLst/>
            </a:prstGeom>
          </p:spPr>
        </p:pic>
        <p:sp>
          <p:nvSpPr>
            <p:cNvPr id="10" name="Oval 21"/>
            <p:cNvSpPr/>
            <p:nvPr/>
          </p:nvSpPr>
          <p:spPr>
            <a:xfrm>
              <a:off x="4147459" y="2407857"/>
              <a:ext cx="1111783" cy="270562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013"/>
            </a:p>
          </p:txBody>
        </p:sp>
        <p:sp>
          <p:nvSpPr>
            <p:cNvPr id="12" name="Oval 22"/>
            <p:cNvSpPr/>
            <p:nvPr/>
          </p:nvSpPr>
          <p:spPr>
            <a:xfrm>
              <a:off x="7685316" y="2386876"/>
              <a:ext cx="729343" cy="270562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013"/>
            </a:p>
          </p:txBody>
        </p:sp>
        <p:sp>
          <p:nvSpPr>
            <p:cNvPr id="13" name="Oval 23"/>
            <p:cNvSpPr/>
            <p:nvPr/>
          </p:nvSpPr>
          <p:spPr>
            <a:xfrm>
              <a:off x="4566558" y="3103950"/>
              <a:ext cx="1202871" cy="270562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013"/>
            </a:p>
          </p:txBody>
        </p:sp>
        <p:sp>
          <p:nvSpPr>
            <p:cNvPr id="14" name="Oval 24"/>
            <p:cNvSpPr/>
            <p:nvPr/>
          </p:nvSpPr>
          <p:spPr>
            <a:xfrm>
              <a:off x="4283920" y="4339479"/>
              <a:ext cx="2737367" cy="270562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013"/>
            </a:p>
          </p:txBody>
        </p:sp>
      </p:grpSp>
    </p:spTree>
    <p:extLst>
      <p:ext uri="{BB962C8B-B14F-4D97-AF65-F5344CB8AC3E}">
        <p14:creationId xmlns:p14="http://schemas.microsoft.com/office/powerpoint/2010/main" val="2902657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9143-949B-4F68-8E8E-C0B0E6D9004C}" type="slidenum">
              <a:rPr lang="it-IT" smtClean="0"/>
              <a:pPr/>
              <a:t>8</a:t>
            </a:fld>
            <a:endParaRPr lang="it-IT" dirty="0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B8DE4E7C-7036-4627-A4D4-B26B07867DA3}"/>
              </a:ext>
            </a:extLst>
          </p:cNvPr>
          <p:cNvCxnSpPr/>
          <p:nvPr/>
        </p:nvCxnSpPr>
        <p:spPr>
          <a:xfrm>
            <a:off x="588645" y="1411270"/>
            <a:ext cx="7886700" cy="0"/>
          </a:xfrm>
          <a:prstGeom prst="line">
            <a:avLst/>
          </a:prstGeom>
          <a:ln w="28575">
            <a:solidFill>
              <a:srgbClr val="9F1B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/>
          <p:cNvSpPr/>
          <p:nvPr/>
        </p:nvSpPr>
        <p:spPr>
          <a:xfrm>
            <a:off x="1413148" y="3464922"/>
            <a:ext cx="1304651" cy="7895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/>
              <a:t>Persone fisiche </a:t>
            </a:r>
            <a:endParaRPr lang="it-IT" sz="1600" dirty="0"/>
          </a:p>
        </p:txBody>
      </p:sp>
      <p:sp>
        <p:nvSpPr>
          <p:cNvPr id="7" name="Ovale 6"/>
          <p:cNvSpPr/>
          <p:nvPr/>
        </p:nvSpPr>
        <p:spPr>
          <a:xfrm>
            <a:off x="1413149" y="4609820"/>
            <a:ext cx="1202742" cy="7895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2369820" y="1802476"/>
            <a:ext cx="4851290" cy="3940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sz="2000" b="1" dirty="0">
                <a:solidFill>
                  <a:srgbClr val="C00000"/>
                </a:solidFill>
                <a:latin typeface="+mj-lt"/>
              </a:rPr>
              <a:t>Competenza valutatori</a:t>
            </a:r>
          </a:p>
        </p:txBody>
      </p:sp>
      <p:sp>
        <p:nvSpPr>
          <p:cNvPr id="9" name="TextBox 28"/>
          <p:cNvSpPr txBox="1"/>
          <p:nvPr/>
        </p:nvSpPr>
        <p:spPr>
          <a:xfrm>
            <a:off x="1413149" y="2576519"/>
            <a:ext cx="6424025" cy="27699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200" b="1" dirty="0"/>
              <a:t>Valutatori certificati</a:t>
            </a:r>
          </a:p>
        </p:txBody>
      </p:sp>
      <p:pic>
        <p:nvPicPr>
          <p:cNvPr id="10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97805" y="3026824"/>
            <a:ext cx="5013488" cy="1310226"/>
          </a:xfrm>
          <a:prstGeom prst="rect">
            <a:avLst/>
          </a:prstGeom>
        </p:spPr>
      </p:pic>
      <p:pic>
        <p:nvPicPr>
          <p:cNvPr id="12" name="Picture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18641" y="4198162"/>
            <a:ext cx="4692652" cy="582264"/>
          </a:xfrm>
          <a:prstGeom prst="rect">
            <a:avLst/>
          </a:prstGeom>
        </p:spPr>
      </p:pic>
      <p:pic>
        <p:nvPicPr>
          <p:cNvPr id="13" name="Picture 1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16402" y="4826848"/>
            <a:ext cx="4894891" cy="671729"/>
          </a:xfrm>
          <a:prstGeom prst="rect">
            <a:avLst/>
          </a:prstGeom>
        </p:spPr>
      </p:pic>
      <p:sp>
        <p:nvSpPr>
          <p:cNvPr id="14" name="CasellaDiTesto 13"/>
          <p:cNvSpPr txBox="1"/>
          <p:nvPr/>
        </p:nvSpPr>
        <p:spPr>
          <a:xfrm>
            <a:off x="1554575" y="4819933"/>
            <a:ext cx="1061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Società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15" name="Titolo 1"/>
          <p:cNvSpPr txBox="1">
            <a:spLocks/>
          </p:cNvSpPr>
          <p:nvPr/>
        </p:nvSpPr>
        <p:spPr>
          <a:xfrm>
            <a:off x="254016" y="842770"/>
            <a:ext cx="8742293" cy="4227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rgbClr val="9F1B1E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000" dirty="0">
                <a:solidFill>
                  <a:srgbClr val="606060"/>
                </a:solidFill>
                <a:latin typeface="Swis721 Ex BT" pitchFamily="34" charset="0"/>
              </a:rPr>
              <a:t>Disposizioni di Vigilanza Banche </a:t>
            </a:r>
            <a:r>
              <a:rPr lang="it-IT" sz="2000" dirty="0" smtClean="0">
                <a:solidFill>
                  <a:srgbClr val="606060"/>
                </a:solidFill>
                <a:latin typeface="Swis721 Ex BT" pitchFamily="34" charset="0"/>
              </a:rPr>
              <a:t>ed </a:t>
            </a:r>
            <a:r>
              <a:rPr lang="it-IT" sz="2000" dirty="0">
                <a:solidFill>
                  <a:srgbClr val="606060"/>
                </a:solidFill>
                <a:latin typeface="Swis721 Ex BT" pitchFamily="34" charset="0"/>
              </a:rPr>
              <a:t>Intermediari Finanziari</a:t>
            </a:r>
          </a:p>
        </p:txBody>
      </p:sp>
    </p:spTree>
    <p:extLst>
      <p:ext uri="{BB962C8B-B14F-4D97-AF65-F5344CB8AC3E}">
        <p14:creationId xmlns:p14="http://schemas.microsoft.com/office/powerpoint/2010/main" val="2244956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9143-949B-4F68-8E8E-C0B0E6D9004C}" type="slidenum">
              <a:rPr lang="it-IT" smtClean="0"/>
              <a:pPr/>
              <a:t>9</a:t>
            </a:fld>
            <a:endParaRPr lang="it-IT" dirty="0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B8DE4E7C-7036-4627-A4D4-B26B07867DA3}"/>
              </a:ext>
            </a:extLst>
          </p:cNvPr>
          <p:cNvCxnSpPr/>
          <p:nvPr/>
        </p:nvCxnSpPr>
        <p:spPr>
          <a:xfrm>
            <a:off x="588645" y="1411270"/>
            <a:ext cx="7886700" cy="0"/>
          </a:xfrm>
          <a:prstGeom prst="line">
            <a:avLst/>
          </a:prstGeom>
          <a:ln w="28575">
            <a:solidFill>
              <a:srgbClr val="9F1B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olo 1"/>
          <p:cNvSpPr txBox="1">
            <a:spLocks/>
          </p:cNvSpPr>
          <p:nvPr/>
        </p:nvSpPr>
        <p:spPr>
          <a:xfrm>
            <a:off x="218826" y="777146"/>
            <a:ext cx="8742293" cy="4227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rgbClr val="9F1B1E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000" dirty="0">
                <a:solidFill>
                  <a:srgbClr val="606060"/>
                </a:solidFill>
                <a:latin typeface="Swis721 Ex BT" pitchFamily="34" charset="0"/>
              </a:rPr>
              <a:t>Cosa sapere a proposito della Concentrazione/Rotazione dei periti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475173" y="1834020"/>
            <a:ext cx="8229600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Banca d’Italia - Linee Guida per le banche </a:t>
            </a:r>
            <a:r>
              <a:rPr lang="it-IT" sz="1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</a:t>
            </a:r>
            <a:r>
              <a:rPr lang="it-IT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1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Significant</a:t>
            </a:r>
            <a:r>
              <a:rPr lang="it-IT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materia di gestione di crediti deteriorati (2018) – Capitolo 7</a:t>
            </a:r>
          </a:p>
          <a:p>
            <a:pPr>
              <a:defRPr/>
            </a:pPr>
            <a:endParaRPr lang="it-IT" sz="1400" b="1" dirty="0"/>
          </a:p>
          <a:p>
            <a:pPr algn="just">
              <a:defRPr/>
            </a:pPr>
            <a:r>
              <a:rPr lang="it-IT" sz="1400" dirty="0"/>
              <a:t>«Si raccomanda alle banche di avvalersi di periti – interni o esterni – indipendenti , dal punto di vista organizzativo, dal processo di concessione del credito e che hanno le necessarie qualifiche e competenze </a:t>
            </a:r>
            <a:r>
              <a:rPr lang="it-IT" sz="1400" b="1" dirty="0"/>
              <a:t>evitando un’eccessiva concentrazione delle valutazioni su uno o pochi soggetti</a:t>
            </a:r>
            <a:r>
              <a:rPr lang="it-IT" sz="1400" dirty="0"/>
              <a:t>*».</a:t>
            </a:r>
          </a:p>
          <a:p>
            <a:pPr algn="just">
              <a:defRPr/>
            </a:pPr>
            <a:endParaRPr lang="it-IT" sz="1400" dirty="0"/>
          </a:p>
          <a:p>
            <a:pPr algn="just">
              <a:defRPr/>
            </a:pPr>
            <a:r>
              <a:rPr lang="it-IT" sz="1400" i="1" dirty="0"/>
              <a:t>«(*) L’affidamento a periti esterni dell’attività di valutazione delle garanzie immobiliari è coerente con l’indicazione di evitare un’eccessiva concentrazione delle valutazioni in capo a uno o pochi soggetti, a condizione che sia assicurata la loro </a:t>
            </a:r>
            <a:r>
              <a:rPr lang="it-IT" sz="1400" b="1" i="1" dirty="0"/>
              <a:t>rotazione</a:t>
            </a:r>
            <a:r>
              <a:rPr lang="it-IT" sz="1400" i="1" dirty="0"/>
              <a:t> </a:t>
            </a:r>
            <a:r>
              <a:rPr lang="it-IT" sz="1400" b="1" i="1" dirty="0"/>
              <a:t>nel tempo </a:t>
            </a:r>
            <a:r>
              <a:rPr lang="it-IT" sz="1400" i="1" dirty="0"/>
              <a:t>oppure l’adozione, da parte dei periti esterni affidatari dell’attività di valutazione, di solidi </a:t>
            </a:r>
            <a:r>
              <a:rPr lang="it-IT" sz="1400" b="1" i="1" dirty="0"/>
              <a:t>processi in grado di garantire la rotazione dei soggetti persone fisiche di volta in volta incaricati </a:t>
            </a:r>
            <a:r>
              <a:rPr lang="it-IT" sz="1400" i="1" dirty="0"/>
              <a:t>di svolgere le valutazioni degli immobili. In questo ultimo caso, le banche assicurano </a:t>
            </a:r>
            <a:r>
              <a:rPr lang="it-IT" sz="1400" b="1" i="1" dirty="0"/>
              <a:t>che i soggetti affidatari siano dotati dei processi descritti»</a:t>
            </a:r>
          </a:p>
        </p:txBody>
      </p:sp>
    </p:spTree>
    <p:extLst>
      <p:ext uri="{BB962C8B-B14F-4D97-AF65-F5344CB8AC3E}">
        <p14:creationId xmlns:p14="http://schemas.microsoft.com/office/powerpoint/2010/main" val="3716664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488</TotalTime>
  <Words>2089</Words>
  <Application>Microsoft Office PowerPoint</Application>
  <PresentationFormat>Presentazione su schermo (4:3)</PresentationFormat>
  <Paragraphs>139</Paragraphs>
  <Slides>12</Slides>
  <Notes>10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Swis721 Ex BT</vt:lpstr>
      <vt:lpstr>Tema di Office</vt:lpstr>
      <vt:lpstr>Il contesto Normativo</vt:lpstr>
      <vt:lpstr>PRINCIPALI FONTI NORMATIVE DI RIFERIMENTO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Elisabetta Bracci</dc:creator>
  <cp:lastModifiedBy>Colangiulo Chiara</cp:lastModifiedBy>
  <cp:revision>39</cp:revision>
  <dcterms:created xsi:type="dcterms:W3CDTF">2018-02-09T15:07:21Z</dcterms:created>
  <dcterms:modified xsi:type="dcterms:W3CDTF">2019-10-09T17:37:41Z</dcterms:modified>
</cp:coreProperties>
</file>