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67" r:id="rId3"/>
    <p:sldId id="258" r:id="rId4"/>
    <p:sldId id="268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1B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30" autoAdjust="0"/>
  </p:normalViewPr>
  <p:slideViewPr>
    <p:cSldViewPr snapToGrid="0">
      <p:cViewPr varScale="1">
        <p:scale>
          <a:sx n="77" d="100"/>
          <a:sy n="77" d="100"/>
        </p:scale>
        <p:origin x="1061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betta Bracci" userId="1043c6daeb316f25" providerId="LiveId" clId="{DF9F8F63-8CA8-4722-ACCA-982DC84A9DBA}"/>
    <pc:docChg chg="custSel modSld">
      <pc:chgData name="Elisabetta Bracci" userId="1043c6daeb316f25" providerId="LiveId" clId="{DF9F8F63-8CA8-4722-ACCA-982DC84A9DBA}" dt="2019-07-01T09:10:17.795" v="61" actId="1076"/>
      <pc:docMkLst>
        <pc:docMk/>
      </pc:docMkLst>
      <pc:sldChg chg="modSp">
        <pc:chgData name="Elisabetta Bracci" userId="1043c6daeb316f25" providerId="LiveId" clId="{DF9F8F63-8CA8-4722-ACCA-982DC84A9DBA}" dt="2019-07-01T09:10:17.795" v="61" actId="1076"/>
        <pc:sldMkLst>
          <pc:docMk/>
          <pc:sldMk cId="3503568755" sldId="257"/>
        </pc:sldMkLst>
        <pc:spChg chg="mod">
          <ac:chgData name="Elisabetta Bracci" userId="1043c6daeb316f25" providerId="LiveId" clId="{DF9F8F63-8CA8-4722-ACCA-982DC84A9DBA}" dt="2019-07-01T09:10:17.795" v="61" actId="1076"/>
          <ac:spMkLst>
            <pc:docMk/>
            <pc:sldMk cId="3503568755" sldId="257"/>
            <ac:spMk id="3" creationId="{D856FA6E-2839-4895-94A2-E8A25FD71669}"/>
          </ac:spMkLst>
        </pc:spChg>
      </pc:sldChg>
    </pc:docChg>
  </pc:docChgLst>
  <pc:docChgLst>
    <pc:chgData name="Elisabetta Bracci" userId="1043c6daeb316f25" providerId="LiveId" clId="{9E07986F-24D9-43BF-AF8B-2269B7770DA5}"/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8F162-D025-4A0E-A16C-212C789DE6C7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3C320-B6C4-4542-9F11-7A220B3FE0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494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3C320-B6C4-4542-9F11-7A220B3FE04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9070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2D39F332-9CB9-4B63-B972-AF14B69F8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92" y="212726"/>
            <a:ext cx="2430037" cy="17581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7746"/>
            <a:ext cx="7772400" cy="2387600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rgbClr val="9F1B1E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992" y="4680743"/>
            <a:ext cx="6858000" cy="86090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94444D1C-5F7D-494A-932F-9147D313E62C}"/>
              </a:ext>
            </a:extLst>
          </p:cNvPr>
          <p:cNvSpPr/>
          <p:nvPr userDrawn="1"/>
        </p:nvSpPr>
        <p:spPr>
          <a:xfrm>
            <a:off x="1323129" y="5840730"/>
            <a:ext cx="7820871" cy="1062991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39000">
                <a:srgbClr val="9F1B1E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43300" y="6280149"/>
            <a:ext cx="2057400" cy="365125"/>
          </a:xfrm>
        </p:spPr>
        <p:txBody>
          <a:bodyPr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fld id="{32206613-4C56-4C84-B33A-3B55B0C98EC9}" type="datetime1">
              <a:rPr lang="it-IT" smtClean="0"/>
              <a:t>14/10/2019</a:t>
            </a:fld>
            <a:endParaRPr lang="it-IT" dirty="0"/>
          </a:p>
        </p:txBody>
      </p:sp>
      <p:pic>
        <p:nvPicPr>
          <p:cNvPr id="7" name="Picture 2" descr="C:\Users\elisa\OneDrive\Documenti\MIE\ASSOCIAZIONI\ORIDNE INGEGNERI\logo-ing-trasparente.png">
            <a:extLst>
              <a:ext uri="{FF2B5EF4-FFF2-40B4-BE49-F238E27FC236}">
                <a16:creationId xmlns:a16="http://schemas.microsoft.com/office/drawing/2014/main" xmlns="" id="{D1DF5164-3CCE-40AE-9D95-480E38E809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51" y="337955"/>
            <a:ext cx="2217129" cy="1632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85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117C-0C44-44C7-8118-0243803B768C}" type="datetime1">
              <a:rPr lang="it-IT" smtClean="0"/>
              <a:t>14/10/2019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0756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B118-F1FC-4245-B30F-6E22B2A73454}" type="datetime1">
              <a:rPr lang="it-IT" smtClean="0"/>
              <a:t>14/10/2019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1136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9F1B1E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B08124AF-1021-4F22-B076-410EABE63378}"/>
              </a:ext>
            </a:extLst>
          </p:cNvPr>
          <p:cNvSpPr/>
          <p:nvPr userDrawn="1"/>
        </p:nvSpPr>
        <p:spPr>
          <a:xfrm>
            <a:off x="1323129" y="6012181"/>
            <a:ext cx="7820871" cy="84582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39000">
                <a:srgbClr val="9F1B1E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92171" y="6263958"/>
            <a:ext cx="2057400" cy="365125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fld id="{1CA19143-949B-4F68-8E8E-C0B0E6D9004C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B6EEB066-D1C0-4D25-872E-5D56D7FD01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72" y="6012180"/>
            <a:ext cx="1097092" cy="79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351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DAFB-E28E-4714-8849-E6BCE0748071}" type="datetime1">
              <a:rPr lang="it-IT" smtClean="0"/>
              <a:t>14/10/2019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94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B2A9-16C7-49DB-ADDB-4A1423485C96}" type="datetime1">
              <a:rPr lang="it-IT" smtClean="0"/>
              <a:t>14/10/2019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7931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DBEC3-916C-469E-98CF-4171E5AB35A3}" type="datetime1">
              <a:rPr lang="it-IT" smtClean="0"/>
              <a:t>14/10/2019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060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AB87-B557-4AA7-B129-61649774C9C9}" type="datetime1">
              <a:rPr lang="it-IT" smtClean="0"/>
              <a:t>14/10/2019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311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C4FD-5764-472B-BA19-AA9F6B1472E8}" type="datetime1">
              <a:rPr lang="it-IT" smtClean="0"/>
              <a:t>14/10/2019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101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4535-5FB0-4C5F-8BB1-B724802A9CAD}" type="datetime1">
              <a:rPr lang="it-IT" smtClean="0"/>
              <a:t>14/10/2019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7475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934B-B231-4EDE-9F3A-0BD8F9CFA574}" type="datetime1">
              <a:rPr lang="it-IT" smtClean="0"/>
              <a:t>14/10/2019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645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33385-1332-4F57-8B2E-34E664E03692}" type="datetime1">
              <a:rPr lang="it-IT" smtClean="0"/>
              <a:t>14/10/2019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19143-949B-4F68-8E8E-C0B0E6D900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701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E8CD9BA-3F0D-4343-9CD3-5C4473AC13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82309"/>
            <a:ext cx="7772400" cy="1082863"/>
          </a:xfrm>
        </p:spPr>
        <p:txBody>
          <a:bodyPr>
            <a:normAutofit fontScale="90000"/>
          </a:bodyPr>
          <a:lstStyle/>
          <a:p>
            <a:r>
              <a:rPr lang="it-IT" sz="6600" dirty="0" smtClean="0"/>
              <a:t>La Banca e le valutazioni immobiliari</a:t>
            </a:r>
            <a:endParaRPr lang="it-IT" sz="66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D856FA6E-2839-4895-94A2-E8A25FD71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7861" y="3917335"/>
            <a:ext cx="7081922" cy="1386357"/>
          </a:xfrm>
        </p:spPr>
        <p:txBody>
          <a:bodyPr>
            <a:noAutofit/>
          </a:bodyPr>
          <a:lstStyle/>
          <a:p>
            <a:r>
              <a:rPr lang="it-IT" sz="1800" dirty="0" smtClean="0"/>
              <a:t>Enrico Maria </a:t>
            </a:r>
            <a:r>
              <a:rPr lang="it-IT" sz="1800" dirty="0" err="1" smtClean="0"/>
              <a:t>Gambari</a:t>
            </a:r>
            <a:endParaRPr lang="it-IT" sz="1800" dirty="0" smtClean="0"/>
          </a:p>
          <a:p>
            <a:r>
              <a:rPr lang="it-IT" sz="1800" dirty="0" smtClean="0"/>
              <a:t> </a:t>
            </a:r>
            <a:r>
              <a:rPr lang="it-IT" sz="1800" dirty="0" err="1" smtClean="0"/>
              <a:t>Resp</a:t>
            </a:r>
            <a:r>
              <a:rPr lang="it-IT" sz="1800" dirty="0" smtClean="0"/>
              <a:t>. Servizio Organizzazione e Sistemi Informativi</a:t>
            </a:r>
          </a:p>
          <a:p>
            <a:r>
              <a:rPr lang="it-IT" sz="1800" dirty="0" smtClean="0"/>
              <a:t>Paolo Gatti </a:t>
            </a:r>
          </a:p>
          <a:p>
            <a:r>
              <a:rPr lang="it-IT" sz="1800" dirty="0" smtClean="0"/>
              <a:t> </a:t>
            </a:r>
            <a:r>
              <a:rPr lang="it-IT" sz="1800" dirty="0" err="1" smtClean="0"/>
              <a:t>Resp</a:t>
            </a:r>
            <a:r>
              <a:rPr lang="it-IT" sz="1800" dirty="0" smtClean="0"/>
              <a:t>. Servizio Privati</a:t>
            </a:r>
            <a:endParaRPr lang="it-IT" sz="1800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xmlns="" id="{678D9044-13B5-40D2-9F64-994FE1B9AA1B}"/>
              </a:ext>
            </a:extLst>
          </p:cNvPr>
          <p:cNvSpPr txBox="1">
            <a:spLocks/>
          </p:cNvSpPr>
          <p:nvPr/>
        </p:nvSpPr>
        <p:spPr>
          <a:xfrm>
            <a:off x="6316756" y="6146239"/>
            <a:ext cx="2998694" cy="563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dirty="0" smtClean="0">
                <a:solidFill>
                  <a:schemeClr val="bg1"/>
                </a:solidFill>
              </a:rPr>
              <a:t>18 ottobre 2019</a:t>
            </a:r>
            <a:endParaRPr lang="it-IT" sz="2800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2410" y="5455855"/>
            <a:ext cx="2819859" cy="2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3568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La Banca di Bologna</a:t>
            </a:r>
          </a:p>
          <a:p>
            <a:pPr lvl="1"/>
            <a:r>
              <a:rPr lang="it-IT" sz="2000" dirty="0" smtClean="0"/>
              <a:t>Il nostro Mercato di Riferimento</a:t>
            </a:r>
          </a:p>
          <a:p>
            <a:pPr lvl="1"/>
            <a:r>
              <a:rPr lang="it-IT" sz="2000" dirty="0" smtClean="0"/>
              <a:t>Il Disegno …</a:t>
            </a:r>
          </a:p>
          <a:p>
            <a:pPr lvl="1"/>
            <a:r>
              <a:rPr lang="it-IT" sz="2000" dirty="0" smtClean="0"/>
              <a:t>Come Siamo …</a:t>
            </a:r>
          </a:p>
          <a:p>
            <a:pPr lvl="1"/>
            <a:endParaRPr lang="it-IT" sz="2000" dirty="0" smtClean="0"/>
          </a:p>
          <a:p>
            <a:r>
              <a:rPr lang="it-IT" sz="2400" dirty="0" smtClean="0"/>
              <a:t>La Banca e le valutazioni Immobiliari</a:t>
            </a:r>
          </a:p>
          <a:p>
            <a:pPr lvl="1"/>
            <a:r>
              <a:rPr lang="it-IT" sz="2000" dirty="0" smtClean="0"/>
              <a:t>Le valutazioni immobiliari in Banca</a:t>
            </a:r>
          </a:p>
          <a:p>
            <a:pPr lvl="1"/>
            <a:r>
              <a:rPr lang="it-IT" sz="2000" dirty="0" smtClean="0"/>
              <a:t>Albo dei periti</a:t>
            </a:r>
          </a:p>
          <a:p>
            <a:pPr lvl="1"/>
            <a:r>
              <a:rPr lang="it-IT" sz="2000" dirty="0" smtClean="0"/>
              <a:t>Il contenuto qualitativo delle perizie</a:t>
            </a:r>
          </a:p>
          <a:p>
            <a:pPr lvl="1"/>
            <a:r>
              <a:rPr lang="it-IT" sz="2000" dirty="0" smtClean="0"/>
              <a:t>Il quadro normativo che determina la richiesta\aggiornamento delle perizie</a:t>
            </a:r>
          </a:p>
          <a:p>
            <a:pPr lvl="1"/>
            <a:r>
              <a:rPr lang="it-IT" sz="2000" dirty="0" smtClean="0"/>
              <a:t>Casi Particolari</a:t>
            </a:r>
          </a:p>
          <a:p>
            <a:pPr lvl="1"/>
            <a:endParaRPr lang="it-IT" sz="2000" dirty="0" smtClean="0"/>
          </a:p>
          <a:p>
            <a:pPr lvl="1"/>
            <a:endParaRPr lang="it-IT" sz="2000" dirty="0" smtClean="0"/>
          </a:p>
          <a:p>
            <a:pPr lvl="1"/>
            <a:endParaRPr lang="it-IT" sz="2000" dirty="0" smtClean="0"/>
          </a:p>
          <a:p>
            <a:pPr lvl="1"/>
            <a:endParaRPr lang="it-IT" sz="2000" dirty="0" smtClean="0"/>
          </a:p>
          <a:p>
            <a:pPr lvl="1"/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pPr/>
              <a:t>2</a:t>
            </a:fld>
            <a:endParaRPr lang="it-IT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099" y="2369523"/>
            <a:ext cx="2326814" cy="234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1031" y="3756991"/>
            <a:ext cx="1704620" cy="116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522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AE0E24E-4C16-4AC7-8B37-276860B0A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08933"/>
          </a:xfrm>
        </p:spPr>
        <p:txBody>
          <a:bodyPr>
            <a:normAutofit fontScale="90000"/>
          </a:bodyPr>
          <a:lstStyle/>
          <a:p>
            <a:pPr algn="r"/>
            <a:r>
              <a:rPr lang="it-IT" dirty="0" smtClean="0"/>
              <a:t>Il Nostro Mercato di Riferimento</a:t>
            </a:r>
            <a:endParaRPr lang="it-IT" dirty="0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xmlns="" id="{B8DE4E7C-7036-4627-A4D4-B26B07867DA3}"/>
              </a:ext>
            </a:extLst>
          </p:cNvPr>
          <p:cNvCxnSpPr/>
          <p:nvPr/>
        </p:nvCxnSpPr>
        <p:spPr>
          <a:xfrm>
            <a:off x="628650" y="900953"/>
            <a:ext cx="7886700" cy="0"/>
          </a:xfrm>
          <a:prstGeom prst="line">
            <a:avLst/>
          </a:prstGeom>
          <a:ln w="28575">
            <a:solidFill>
              <a:srgbClr val="9F1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2649736A-8FC1-40E4-94C2-B3107DF2C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7" name="Sottotitolo 2"/>
          <p:cNvSpPr txBox="1">
            <a:spLocks/>
          </p:cNvSpPr>
          <p:nvPr/>
        </p:nvSpPr>
        <p:spPr bwMode="auto">
          <a:xfrm>
            <a:off x="1007603" y="1357612"/>
            <a:ext cx="4422173" cy="1074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1500" b="1" dirty="0">
                <a:solidFill>
                  <a:srgbClr val="9F1B1E"/>
                </a:solidFill>
                <a:latin typeface="Lato Light" panose="020F0302020204030203" pitchFamily="34" charset="0"/>
              </a:rPr>
              <a:t>mercato di riferimento </a:t>
            </a:r>
            <a:r>
              <a:rPr lang="it-IT" sz="1500" dirty="0">
                <a:latin typeface="Lato Light" panose="020F0302020204030203" pitchFamily="34" charset="0"/>
              </a:rPr>
              <a:t>all’interno del quale </a:t>
            </a:r>
          </a:p>
          <a:p>
            <a:pPr marL="0" indent="0" algn="ctr">
              <a:buNone/>
            </a:pPr>
            <a:r>
              <a:rPr lang="it-IT" sz="2400" b="1" dirty="0">
                <a:solidFill>
                  <a:srgbClr val="9F1B1E"/>
                </a:solidFill>
                <a:latin typeface="Lato Light" panose="020F0302020204030203" pitchFamily="34" charset="0"/>
              </a:rPr>
              <a:t>crescere</a:t>
            </a:r>
            <a:r>
              <a:rPr lang="it-IT" sz="1500" dirty="0">
                <a:latin typeface="Lato Light" panose="020F0302020204030203" pitchFamily="34" charset="0"/>
              </a:rPr>
              <a:t> e </a:t>
            </a:r>
            <a:r>
              <a:rPr lang="it-IT" sz="2700" b="1" dirty="0">
                <a:solidFill>
                  <a:srgbClr val="9F1B1E"/>
                </a:solidFill>
                <a:latin typeface="Lato Light" panose="020F0302020204030203" pitchFamily="34" charset="0"/>
              </a:rPr>
              <a:t>consolidare</a:t>
            </a:r>
            <a:r>
              <a:rPr lang="it-IT" sz="1500" dirty="0">
                <a:latin typeface="Lato Light" panose="020F0302020204030203" pitchFamily="34" charset="0"/>
              </a:rPr>
              <a:t> il posizionamento</a:t>
            </a:r>
            <a:endParaRPr lang="en-US" sz="1500" dirty="0">
              <a:latin typeface="Lato Light" panose="020F0302020204030203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622" y="2350743"/>
            <a:ext cx="4266474" cy="3018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4"/>
          <a:srcRect r="30542" b="31170"/>
          <a:stretch/>
        </p:blipFill>
        <p:spPr>
          <a:xfrm>
            <a:off x="6205221" y="2430087"/>
            <a:ext cx="2243231" cy="2133040"/>
          </a:xfrm>
          <a:prstGeom prst="rect">
            <a:avLst/>
          </a:prstGeom>
        </p:spPr>
      </p:pic>
      <p:sp>
        <p:nvSpPr>
          <p:cNvPr id="10" name="Titolo 2"/>
          <p:cNvSpPr txBox="1">
            <a:spLocks/>
          </p:cNvSpPr>
          <p:nvPr/>
        </p:nvSpPr>
        <p:spPr>
          <a:xfrm>
            <a:off x="6213686" y="1721026"/>
            <a:ext cx="2148260" cy="465365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800" b="1" dirty="0">
                <a:solidFill>
                  <a:srgbClr val="9F1B1E"/>
                </a:solidFill>
              </a:rPr>
              <a:t>IN PILLOLE</a:t>
            </a:r>
            <a:endParaRPr lang="it-IT" sz="1800" b="1" dirty="0">
              <a:solidFill>
                <a:srgbClr val="9F1B1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08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Disegno…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9143-949B-4F68-8E8E-C0B0E6D9004C}" type="slidenum">
              <a:rPr lang="it-IT" smtClean="0"/>
              <a:pPr/>
              <a:t>4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269" y="2039436"/>
            <a:ext cx="6358209" cy="3063750"/>
          </a:xfrm>
          <a:prstGeom prst="rect">
            <a:avLst/>
          </a:prstGeom>
        </p:spPr>
      </p:pic>
      <p:sp>
        <p:nvSpPr>
          <p:cNvPr id="7" name="Ovale 6"/>
          <p:cNvSpPr/>
          <p:nvPr/>
        </p:nvSpPr>
        <p:spPr>
          <a:xfrm>
            <a:off x="1007604" y="1074763"/>
            <a:ext cx="7440848" cy="4646786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11" name="Titolo 1"/>
          <p:cNvSpPr txBox="1">
            <a:spLocks/>
          </p:cNvSpPr>
          <p:nvPr/>
        </p:nvSpPr>
        <p:spPr bwMode="auto">
          <a:xfrm>
            <a:off x="1508157" y="1339293"/>
            <a:ext cx="6252180" cy="67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</a:rPr>
              <a:t>I </a:t>
            </a:r>
            <a:r>
              <a:rPr lang="en-US" sz="13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</a:rPr>
              <a:t>pilastri</a:t>
            </a:r>
            <a:r>
              <a:rPr 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</a:rPr>
              <a:t>a </a:t>
            </a:r>
            <a:r>
              <a:rPr lang="en-US" sz="13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</a:rPr>
              <a:t>supporto</a:t>
            </a:r>
            <a:r>
              <a:rPr 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</a:rPr>
              <a:t>del </a:t>
            </a:r>
            <a:r>
              <a:rPr lang="en-US" sz="13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</a:rPr>
              <a:t>nuovo</a:t>
            </a:r>
            <a:r>
              <a:rPr 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135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</a:rPr>
              <a:t>modello</a:t>
            </a:r>
            <a:r>
              <a:rPr 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</a:rPr>
              <a:t>di business</a:t>
            </a:r>
            <a:endParaRPr lang="en-US" sz="1350" dirty="0">
              <a:solidFill>
                <a:schemeClr val="tx1">
                  <a:lumMod val="65000"/>
                  <a:lumOff val="35000"/>
                </a:schemeClr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445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valutazioni immobiliari in Banca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La Banca richiede la perizia del bene per valutare </a:t>
            </a:r>
            <a:r>
              <a:rPr lang="it-IT" sz="2400" b="1" dirty="0" smtClean="0">
                <a:solidFill>
                  <a:srgbClr val="9F1B1E"/>
                </a:solidFill>
              </a:rPr>
              <a:t>la garanzia a presidio del credito</a:t>
            </a:r>
            <a:r>
              <a:rPr lang="it-IT" sz="2400" dirty="0" smtClean="0">
                <a:solidFill>
                  <a:srgbClr val="9F1B1E"/>
                </a:solidFill>
              </a:rPr>
              <a:t> </a:t>
            </a:r>
            <a:r>
              <a:rPr lang="it-IT" sz="2400" dirty="0" smtClean="0"/>
              <a:t>da concedere al Cliente</a:t>
            </a:r>
          </a:p>
          <a:p>
            <a:endParaRPr lang="it-IT" sz="2400" dirty="0"/>
          </a:p>
          <a:p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smtClean="0"/>
              <a:t>La perizia rappresenta anche la base per valutare </a:t>
            </a:r>
            <a:r>
              <a:rPr lang="it-IT" sz="2400" b="1" dirty="0" smtClean="0">
                <a:solidFill>
                  <a:srgbClr val="9F1B1E"/>
                </a:solidFill>
              </a:rPr>
              <a:t>l’entità massima del finanziamento erogabile</a:t>
            </a:r>
            <a:r>
              <a:rPr lang="it-IT" sz="2400" dirty="0" smtClean="0">
                <a:solidFill>
                  <a:srgbClr val="9F1B1E"/>
                </a:solidFill>
              </a:rPr>
              <a:t>, </a:t>
            </a:r>
            <a:r>
              <a:rPr lang="it-IT" sz="2400" dirty="0" smtClean="0"/>
              <a:t>normalmente non superiore all’ 80% del valore dell’immobile</a:t>
            </a:r>
            <a:endParaRPr lang="it-IT" sz="24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9765" y="2400789"/>
            <a:ext cx="1611770" cy="1228832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6417" y="4763249"/>
            <a:ext cx="1772897" cy="114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653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Albo Periti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197" y="1590261"/>
            <a:ext cx="8435837" cy="4403035"/>
          </a:xfrm>
        </p:spPr>
        <p:txBody>
          <a:bodyPr>
            <a:noAutofit/>
          </a:bodyPr>
          <a:lstStyle/>
          <a:p>
            <a:pPr algn="just"/>
            <a:r>
              <a:rPr lang="it-IT" sz="1400" dirty="0"/>
              <a:t>La Banca ha un proprio </a:t>
            </a:r>
            <a:r>
              <a:rPr lang="it-IT" sz="1400" b="1" dirty="0">
                <a:solidFill>
                  <a:srgbClr val="9F1B1E"/>
                </a:solidFill>
              </a:rPr>
              <a:t>Albo periti </a:t>
            </a:r>
            <a:r>
              <a:rPr lang="it-IT" sz="1400" dirty="0"/>
              <a:t>selezionati in base a specifici criteri restrittivi. I periti:</a:t>
            </a:r>
          </a:p>
          <a:p>
            <a:pPr lvl="1" algn="just"/>
            <a:r>
              <a:rPr lang="it-IT" sz="1200" dirty="0"/>
              <a:t>Sottoscrivono un Accordo Quadro con la Banca (oggetto di valutazione in ispezione dagli Organi di Vigilanza)</a:t>
            </a:r>
          </a:p>
          <a:p>
            <a:pPr lvl="1" algn="just"/>
            <a:r>
              <a:rPr lang="it-IT" sz="1200" dirty="0"/>
              <a:t>Devono avere delle certificazioni ISO specifiche e l’assicurazione professionale</a:t>
            </a:r>
          </a:p>
          <a:p>
            <a:pPr lvl="1" algn="just"/>
            <a:r>
              <a:rPr lang="it-IT" sz="1200" dirty="0"/>
              <a:t>Devono rispettare, nella valutazione, le linee guida ABI / EBA</a:t>
            </a:r>
          </a:p>
          <a:p>
            <a:pPr lvl="1" algn="just"/>
            <a:endParaRPr lang="it-IT" sz="1200" dirty="0"/>
          </a:p>
          <a:p>
            <a:pPr algn="just"/>
            <a:r>
              <a:rPr lang="it-IT" sz="1400" dirty="0"/>
              <a:t>La Banca effettua attività </a:t>
            </a:r>
            <a:r>
              <a:rPr lang="it-IT" sz="1400" b="1" dirty="0">
                <a:solidFill>
                  <a:srgbClr val="9F1B1E"/>
                </a:solidFill>
              </a:rPr>
              <a:t>volte a garantire l’indipendenza dei singoli periti</a:t>
            </a:r>
            <a:r>
              <a:rPr lang="it-IT" sz="1400" dirty="0"/>
              <a:t>, quali ad esempio: </a:t>
            </a:r>
          </a:p>
          <a:p>
            <a:pPr lvl="1" algn="just"/>
            <a:r>
              <a:rPr lang="it-IT" sz="1200" dirty="0"/>
              <a:t>Verificare il numero di perizie effettuate periodicamente da ciascun perito</a:t>
            </a:r>
          </a:p>
          <a:p>
            <a:pPr lvl="1" algn="just"/>
            <a:r>
              <a:rPr lang="it-IT" sz="1200" dirty="0"/>
              <a:t>Verificare la concentrazione degli incarichi ricevuti dalle Filiali</a:t>
            </a:r>
          </a:p>
          <a:p>
            <a:pPr lvl="1" algn="just"/>
            <a:r>
              <a:rPr lang="it-IT" sz="1200" dirty="0"/>
              <a:t>Verificare la correttezza formale della perizia, ovvero l’aderenza della stessa agli standard ABI / EBA</a:t>
            </a:r>
          </a:p>
          <a:p>
            <a:pPr algn="just"/>
            <a:endParaRPr lang="it-IT" sz="1400" dirty="0"/>
          </a:p>
          <a:p>
            <a:pPr algn="just"/>
            <a:r>
              <a:rPr lang="it-IT" sz="1400" dirty="0"/>
              <a:t>Accanto all’utilizzo di singoli Professionisti / Studi professionali, la Banca può avvalersi di società specializzate nell’esecuzione delle valutazioni immobiliari, quali</a:t>
            </a:r>
            <a:r>
              <a:rPr lang="it-IT" sz="1400" dirty="0">
                <a:solidFill>
                  <a:srgbClr val="9F1B1E"/>
                </a:solidFill>
              </a:rPr>
              <a:t> </a:t>
            </a:r>
            <a:r>
              <a:rPr lang="it-IT" sz="1400" b="1" dirty="0">
                <a:solidFill>
                  <a:srgbClr val="9F1B1E"/>
                </a:solidFill>
              </a:rPr>
              <a:t>CRIF</a:t>
            </a:r>
            <a:r>
              <a:rPr lang="it-IT" sz="1400" dirty="0"/>
              <a:t>, che svolge circa l’80% delle valutazioni commissionate dalla Banca. L’utilizzo delle società specializzate è fortemente sponsorizzato dagli Organismi di Vigilanza, in quanto queste società sono già strutturate al loro interno per:</a:t>
            </a:r>
          </a:p>
          <a:p>
            <a:pPr lvl="1" algn="just"/>
            <a:r>
              <a:rPr lang="it-IT" sz="1200" dirty="0"/>
              <a:t>Prevedere la turnazione </a:t>
            </a:r>
            <a:r>
              <a:rPr lang="it-IT" sz="1200" dirty="0"/>
              <a:t>degli </a:t>
            </a:r>
            <a:r>
              <a:rPr lang="it-IT" sz="1200" dirty="0"/>
              <a:t>incarichi;</a:t>
            </a:r>
          </a:p>
          <a:p>
            <a:pPr lvl="1" algn="just"/>
            <a:r>
              <a:rPr lang="it-IT" sz="1200" dirty="0"/>
              <a:t>Verificare la </a:t>
            </a:r>
            <a:r>
              <a:rPr lang="it-IT" sz="1200" dirty="0"/>
              <a:t>qualità della perizia, </a:t>
            </a:r>
            <a:r>
              <a:rPr lang="it-IT" sz="1200" dirty="0"/>
              <a:t>nel rispetto </a:t>
            </a:r>
            <a:r>
              <a:rPr lang="it-IT" sz="1200" dirty="0"/>
              <a:t>degli standard </a:t>
            </a:r>
            <a:r>
              <a:rPr lang="it-IT" sz="1200" dirty="0" err="1"/>
              <a:t>abi</a:t>
            </a:r>
            <a:r>
              <a:rPr lang="it-IT" sz="1200" dirty="0"/>
              <a:t>,</a:t>
            </a:r>
          </a:p>
          <a:p>
            <a:pPr lvl="1" algn="just"/>
            <a:r>
              <a:rPr lang="it-IT" sz="1200" dirty="0"/>
              <a:t>Eseguire attività di formazione dei periti utilizzati, </a:t>
            </a:r>
            <a:r>
              <a:rPr lang="it-IT" sz="1200" dirty="0"/>
              <a:t>ecc..</a:t>
            </a:r>
          </a:p>
          <a:p>
            <a:pPr lvl="1" algn="just"/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969442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Contenuto qualitativo delle perizie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smtClean="0"/>
              <a:t>La Banca non ha un ufficio tecnico e </a:t>
            </a:r>
            <a:r>
              <a:rPr lang="it-IT" sz="2400" dirty="0" smtClean="0">
                <a:solidFill>
                  <a:srgbClr val="9F1B1E"/>
                </a:solidFill>
              </a:rPr>
              <a:t>NON</a:t>
            </a:r>
            <a:r>
              <a:rPr lang="it-IT" sz="2400" dirty="0" smtClean="0"/>
              <a:t> valuta, nel merito, i valori riportati nelle perizie, ma ne valuta, a campione</a:t>
            </a:r>
            <a:r>
              <a:rPr lang="it-IT" sz="2400" b="1" dirty="0" smtClean="0">
                <a:solidFill>
                  <a:srgbClr val="9F1B1E"/>
                </a:solidFill>
              </a:rPr>
              <a:t>, la correttezza formale rispetto a quanto previsto dagli standard ABI</a:t>
            </a:r>
          </a:p>
          <a:p>
            <a:endParaRPr lang="it-IT" sz="2400" dirty="0"/>
          </a:p>
          <a:p>
            <a:r>
              <a:rPr lang="it-IT" sz="2400" dirty="0" smtClean="0"/>
              <a:t>In caso di valori significativamente discordanti dal prezzo di compravendita, la Banca in genere chiede una revisione\nuova perizia, anche ad altro perito indipendente</a:t>
            </a:r>
            <a:endParaRPr lang="it-IT" sz="2400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5709885"/>
              </p:ext>
            </p:extLst>
          </p:nvPr>
        </p:nvGraphicFramePr>
        <p:xfrm>
          <a:off x="7434884" y="4780721"/>
          <a:ext cx="998814" cy="1114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Immagine bitmap" r:id="rId4" imgW="1661040" imgH="1851840" progId="Paint.Picture">
                  <p:embed/>
                </p:oleObj>
              </mc:Choice>
              <mc:Fallback>
                <p:oleObj name="Immagine bitmap" r:id="rId4" imgW="1661040" imgH="185184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434884" y="4780721"/>
                        <a:ext cx="998814" cy="11143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7929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Quadro normativo che determina la richiesta\aggiornamento di perizia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49" y="2226468"/>
            <a:ext cx="8207237" cy="382646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dirty="0" smtClean="0"/>
              <a:t>La Banca non richiede le perizie SOLO nel momento della valutazione dell’immobile per quantificare la garanzia </a:t>
            </a:r>
            <a:r>
              <a:rPr lang="it-IT" b="1" dirty="0" smtClean="0">
                <a:solidFill>
                  <a:srgbClr val="9F1B1E"/>
                </a:solidFill>
              </a:rPr>
              <a:t>ma è sottoposta ad un quadro di norme che determinano le modalità e i tempi di richiesta/revisione dei valori</a:t>
            </a:r>
            <a:r>
              <a:rPr lang="it-IT" dirty="0" smtClean="0"/>
              <a:t>:</a:t>
            </a:r>
          </a:p>
          <a:p>
            <a:pPr lvl="1" algn="just"/>
            <a:r>
              <a:rPr lang="it-IT" dirty="0" smtClean="0"/>
              <a:t>Basilea 2 impone di effettuare la rivalutazione statistica ogni 3 anni, in caso di immobili oggetto di ipoteca e residenziali, ogni anno in </a:t>
            </a:r>
            <a:r>
              <a:rPr lang="it-IT" dirty="0"/>
              <a:t>caso di immobili oggetto di </a:t>
            </a:r>
            <a:r>
              <a:rPr lang="it-IT" dirty="0" smtClean="0"/>
              <a:t>ipoteca e NON residenziali, e di eseguire una perizia effettiva almeno ogni 3 anni sugli immobili a garanzia di esposizioni superiori al 5% del patrimonio della Banca o a 3 milioni di </a:t>
            </a:r>
            <a:r>
              <a:rPr lang="it-IT" dirty="0" smtClean="0"/>
              <a:t>€</a:t>
            </a:r>
          </a:p>
          <a:p>
            <a:pPr lvl="1" algn="just"/>
            <a:endParaRPr lang="it-IT" dirty="0" smtClean="0"/>
          </a:p>
          <a:p>
            <a:pPr lvl="1" algn="just"/>
            <a:r>
              <a:rPr lang="it-IT" dirty="0" smtClean="0"/>
              <a:t>La Policy del credito della Banca, predisposta dalla Capogruppo Cassa Centrale e </a:t>
            </a:r>
            <a:r>
              <a:rPr lang="it-IT" dirty="0" err="1" smtClean="0"/>
              <a:t>pre</a:t>
            </a:r>
            <a:r>
              <a:rPr lang="it-IT" dirty="0" smtClean="0"/>
              <a:t>-approvata da BCE, impone inoltre:</a:t>
            </a:r>
          </a:p>
          <a:p>
            <a:pPr lvl="2" algn="just"/>
            <a:r>
              <a:rPr lang="it-IT" dirty="0" smtClean="0"/>
              <a:t>Di periziare ogni anno gli NPL con esposizione superiore ai 300.000 </a:t>
            </a:r>
            <a:r>
              <a:rPr lang="it-IT" dirty="0" smtClean="0"/>
              <a:t>€</a:t>
            </a:r>
            <a:endParaRPr lang="it-IT" dirty="0" smtClean="0"/>
          </a:p>
          <a:p>
            <a:pPr lvl="2" algn="just"/>
            <a:r>
              <a:rPr lang="it-IT" dirty="0" smtClean="0"/>
              <a:t>Di effettuare rivalutazione statistica ogni 6 mesi per gli altri NPL, ed effettuare nuova perizia con modalità almeno desktop o drive by, se la rivalutazione statistica svaluta il valore della garanzia di oltre il 15/20 %, in base alle </a:t>
            </a:r>
            <a:r>
              <a:rPr lang="it-IT" dirty="0" smtClean="0"/>
              <a:t>casistiche</a:t>
            </a:r>
            <a:endParaRPr lang="it-IT" dirty="0" smtClean="0"/>
          </a:p>
          <a:p>
            <a:pPr lvl="2" algn="just"/>
            <a:endParaRPr lang="it-IT" dirty="0" smtClean="0"/>
          </a:p>
          <a:p>
            <a:pPr lvl="1"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7485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Casi particolari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2226469"/>
            <a:ext cx="7898130" cy="3263504"/>
          </a:xfrm>
        </p:spPr>
        <p:txBody>
          <a:bodyPr>
            <a:normAutofit/>
          </a:bodyPr>
          <a:lstStyle/>
          <a:p>
            <a:r>
              <a:rPr lang="it-IT" sz="2400" dirty="0" smtClean="0"/>
              <a:t>Le linee guida ABI disciplinano anche casistiche particolari, quali gli </a:t>
            </a:r>
            <a:r>
              <a:rPr lang="it-IT" sz="2400" dirty="0" err="1" smtClean="0">
                <a:solidFill>
                  <a:srgbClr val="9F1B1E"/>
                </a:solidFill>
              </a:rPr>
              <a:t>Asset</a:t>
            </a:r>
            <a:r>
              <a:rPr lang="it-IT" sz="2400" dirty="0" smtClean="0">
                <a:solidFill>
                  <a:srgbClr val="9F1B1E"/>
                </a:solidFill>
              </a:rPr>
              <a:t> speciali</a:t>
            </a:r>
            <a:r>
              <a:rPr lang="it-IT" sz="2400" dirty="0" smtClean="0"/>
              <a:t>:</a:t>
            </a:r>
          </a:p>
          <a:p>
            <a:pPr lvl="1"/>
            <a:r>
              <a:rPr lang="it-IT" sz="2000" dirty="0" smtClean="0"/>
              <a:t>Strutture commerciali della GDO</a:t>
            </a:r>
          </a:p>
          <a:p>
            <a:pPr lvl="1"/>
            <a:r>
              <a:rPr lang="it-IT" sz="2000" dirty="0" smtClean="0"/>
              <a:t>Alberghi</a:t>
            </a:r>
          </a:p>
          <a:p>
            <a:pPr lvl="1"/>
            <a:r>
              <a:rPr lang="it-IT" sz="2000" dirty="0" smtClean="0"/>
              <a:t>Sviluppi immobiliari</a:t>
            </a:r>
          </a:p>
          <a:p>
            <a:pPr lvl="1"/>
            <a:r>
              <a:rPr lang="it-IT" sz="2000" dirty="0"/>
              <a:t>Poderi agricoli ed aziende agroindustriali</a:t>
            </a:r>
          </a:p>
          <a:p>
            <a:pPr lvl="1"/>
            <a:endParaRPr lang="it-IT" sz="2000" dirty="0" smtClean="0"/>
          </a:p>
          <a:p>
            <a:pPr lvl="1"/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1399295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1431</TotalTime>
  <Words>630</Words>
  <Application>Microsoft Office PowerPoint</Application>
  <PresentationFormat>Presentazione su schermo (4:3)</PresentationFormat>
  <Paragraphs>69</Paragraphs>
  <Slides>9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Lato</vt:lpstr>
      <vt:lpstr>Lato Light</vt:lpstr>
      <vt:lpstr>Tema di Office</vt:lpstr>
      <vt:lpstr>Immagine Paint</vt:lpstr>
      <vt:lpstr>La Banca e le valutazioni immobiliari</vt:lpstr>
      <vt:lpstr>Agenda</vt:lpstr>
      <vt:lpstr>Il Nostro Mercato di Riferimento</vt:lpstr>
      <vt:lpstr>Il Disegno…</vt:lpstr>
      <vt:lpstr>Le valutazioni immobiliari in Banca</vt:lpstr>
      <vt:lpstr>Albo Periti</vt:lpstr>
      <vt:lpstr>Il Contenuto qualitativo delle perizie</vt:lpstr>
      <vt:lpstr>Il Quadro normativo che determina la richiesta\aggiornamento di perizia</vt:lpstr>
      <vt:lpstr>Casi particolari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Elisabetta Bracci</dc:creator>
  <cp:lastModifiedBy>Nanni Alessandro</cp:lastModifiedBy>
  <cp:revision>11</cp:revision>
  <cp:lastPrinted>2019-10-14T12:14:47Z</cp:lastPrinted>
  <dcterms:created xsi:type="dcterms:W3CDTF">2018-02-09T15:07:21Z</dcterms:created>
  <dcterms:modified xsi:type="dcterms:W3CDTF">2019-10-15T07:16:39Z</dcterms:modified>
</cp:coreProperties>
</file>