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74" r:id="rId3"/>
    <p:sldId id="258" r:id="rId4"/>
    <p:sldId id="265" r:id="rId5"/>
    <p:sldId id="271" r:id="rId6"/>
    <p:sldId id="260" r:id="rId7"/>
    <p:sldId id="273" r:id="rId8"/>
    <p:sldId id="261" r:id="rId9"/>
    <p:sldId id="264" r:id="rId10"/>
    <p:sldId id="272" r:id="rId11"/>
    <p:sldId id="263" r:id="rId12"/>
    <p:sldId id="25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E6E"/>
    <a:srgbClr val="9F1B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46444" autoAdjust="0"/>
  </p:normalViewPr>
  <p:slideViewPr>
    <p:cSldViewPr snapToGrid="0">
      <p:cViewPr>
        <p:scale>
          <a:sx n="75" d="100"/>
          <a:sy n="75" d="100"/>
        </p:scale>
        <p:origin x="824" y="-14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ta Bracci" userId="1043c6daeb316f25" providerId="LiveId" clId="{DF9F8F63-8CA8-4722-ACCA-982DC84A9DBA}"/>
    <pc:docChg chg="custSel modSld">
      <pc:chgData name="Elisabetta Bracci" userId="1043c6daeb316f25" providerId="LiveId" clId="{DF9F8F63-8CA8-4722-ACCA-982DC84A9DBA}" dt="2019-07-01T09:10:17.795" v="61" actId="1076"/>
      <pc:docMkLst>
        <pc:docMk/>
      </pc:docMkLst>
      <pc:sldChg chg="modSp">
        <pc:chgData name="Elisabetta Bracci" userId="1043c6daeb316f25" providerId="LiveId" clId="{DF9F8F63-8CA8-4722-ACCA-982DC84A9DBA}" dt="2019-07-01T09:10:17.795" v="61" actId="1076"/>
        <pc:sldMkLst>
          <pc:docMk/>
          <pc:sldMk cId="3503568755" sldId="257"/>
        </pc:sldMkLst>
        <pc:spChg chg="mod">
          <ac:chgData name="Elisabetta Bracci" userId="1043c6daeb316f25" providerId="LiveId" clId="{DF9F8F63-8CA8-4722-ACCA-982DC84A9DBA}" dt="2019-07-01T09:10:17.795" v="61" actId="1076"/>
          <ac:spMkLst>
            <pc:docMk/>
            <pc:sldMk cId="3503568755" sldId="257"/>
            <ac:spMk id="3" creationId="{D856FA6E-2839-4895-94A2-E8A25FD71669}"/>
          </ac:spMkLst>
        </pc:spChg>
      </pc:sldChg>
    </pc:docChg>
  </pc:docChgLst>
  <pc:docChgLst>
    <pc:chgData name="Elisabetta Bracci" userId="1043c6daeb316f25" providerId="LiveId" clId="{9E07986F-24D9-43BF-AF8B-2269B7770DA5}"/>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8F162-D025-4A0E-A16C-212C789DE6C7}" type="datetimeFigureOut">
              <a:rPr lang="it-IT" smtClean="0"/>
              <a:t>18/10/2019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3C320-B6C4-4542-9F11-7A220B3FE047}" type="slidenum">
              <a:rPr lang="it-IT" smtClean="0"/>
              <a:t>‹N›</a:t>
            </a:fld>
            <a:endParaRPr lang="it-IT"/>
          </a:p>
        </p:txBody>
      </p:sp>
    </p:spTree>
    <p:extLst>
      <p:ext uri="{BB962C8B-B14F-4D97-AF65-F5344CB8AC3E}">
        <p14:creationId xmlns:p14="http://schemas.microsoft.com/office/powerpoint/2010/main" val="102494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Mi occupo di </a:t>
            </a:r>
            <a:r>
              <a:rPr lang="it-IT" b="1" dirty="0" smtClean="0"/>
              <a:t>coordinare il gruppo</a:t>
            </a:r>
            <a:r>
              <a:rPr lang="it-IT" baseline="0" dirty="0" smtClean="0"/>
              <a:t> del controllo qualità relativo alle perizie </a:t>
            </a:r>
            <a:r>
              <a:rPr lang="it-IT" baseline="0" dirty="0" err="1" smtClean="0"/>
              <a:t>retail</a:t>
            </a:r>
            <a:r>
              <a:rPr lang="it-IT" baseline="0" dirty="0" smtClean="0"/>
              <a:t>. Nello specifico il controllo qualità si </a:t>
            </a:r>
            <a:r>
              <a:rPr lang="it-IT" b="1" baseline="0" dirty="0" smtClean="0"/>
              <a:t>occupa di validare o meno la perizia prima che questa arrivi in Banca</a:t>
            </a:r>
            <a:r>
              <a:rPr lang="it-IT" baseline="0" dirty="0" smtClean="0"/>
              <a:t>. Il nostro compito non è solo fare </a:t>
            </a:r>
            <a:r>
              <a:rPr lang="it-IT" b="1" baseline="0" dirty="0" smtClean="0"/>
              <a:t>rispettare i requisiti specifici </a:t>
            </a:r>
            <a:r>
              <a:rPr lang="it-IT" baseline="0" dirty="0" smtClean="0"/>
              <a:t>che ci vengono indicati dai specifici enti, ma anche </a:t>
            </a:r>
            <a:r>
              <a:rPr lang="it-IT" b="1" baseline="0" dirty="0" smtClean="0"/>
              <a:t>supportare, aiutare i periti</a:t>
            </a:r>
            <a:r>
              <a:rPr lang="it-IT" baseline="0" dirty="0" smtClean="0"/>
              <a:t>, anche mediante un confronto diretto con i nostri tecnici su determinati aspetti. utilizzando la nostra esperienza per rendere le valutazioni più chiare agli utenti finali che in molti dei casi non sono tecnici</a:t>
            </a:r>
          </a:p>
          <a:p>
            <a:endParaRPr lang="it-IT" dirty="0"/>
          </a:p>
        </p:txBody>
      </p:sp>
      <p:sp>
        <p:nvSpPr>
          <p:cNvPr id="4" name="Segnaposto numero diapositiva 3"/>
          <p:cNvSpPr>
            <a:spLocks noGrp="1"/>
          </p:cNvSpPr>
          <p:nvPr>
            <p:ph type="sldNum" sz="quarter" idx="10"/>
          </p:nvPr>
        </p:nvSpPr>
        <p:spPr/>
        <p:txBody>
          <a:bodyPr/>
          <a:lstStyle/>
          <a:p>
            <a:fld id="{3BE3C320-B6C4-4542-9F11-7A220B3FE047}" type="slidenum">
              <a:rPr lang="it-IT" smtClean="0"/>
              <a:t>1</a:t>
            </a:fld>
            <a:endParaRPr lang="it-IT"/>
          </a:p>
        </p:txBody>
      </p:sp>
    </p:spTree>
    <p:extLst>
      <p:ext uri="{BB962C8B-B14F-4D97-AF65-F5344CB8AC3E}">
        <p14:creationId xmlns:p14="http://schemas.microsoft.com/office/powerpoint/2010/main" val="395520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Diversamente</a:t>
            </a:r>
            <a:r>
              <a:rPr lang="it-IT" baseline="0" dirty="0" smtClean="0"/>
              <a:t> p</a:t>
            </a:r>
            <a:r>
              <a:rPr lang="it-IT" dirty="0" smtClean="0"/>
              <a:t>er utilizzare un </a:t>
            </a:r>
            <a:r>
              <a:rPr lang="it-IT" b="1" dirty="0" smtClean="0"/>
              <a:t>approccio oggettivo</a:t>
            </a:r>
            <a:r>
              <a:rPr lang="it-IT" b="1" baseline="0" dirty="0" smtClean="0"/>
              <a:t>, </a:t>
            </a:r>
            <a:r>
              <a:rPr lang="it-IT" sz="1200" b="1" kern="1200" dirty="0" smtClean="0">
                <a:solidFill>
                  <a:schemeClr val="tx1"/>
                </a:solidFill>
                <a:latin typeface="+mn-lt"/>
                <a:ea typeface="+mn-ea"/>
                <a:cs typeface="+mn-cs"/>
              </a:rPr>
              <a:t>più diretto, probante e documentato</a:t>
            </a:r>
            <a:r>
              <a:rPr lang="it-IT" sz="1200" b="0" kern="1200" dirty="0" smtClean="0">
                <a:solidFill>
                  <a:schemeClr val="tx1"/>
                </a:solidFill>
                <a:latin typeface="+mn-lt"/>
                <a:ea typeface="+mn-ea"/>
                <a:cs typeface="+mn-cs"/>
              </a:rPr>
              <a:t>,</a:t>
            </a:r>
            <a:r>
              <a:rPr lang="it-IT" sz="1200" b="0" kern="1200" baseline="0" dirty="0" smtClean="0">
                <a:solidFill>
                  <a:schemeClr val="tx1"/>
                </a:solidFill>
                <a:latin typeface="+mn-lt"/>
                <a:ea typeface="+mn-ea"/>
                <a:cs typeface="+mn-cs"/>
              </a:rPr>
              <a:t> utilizziamo i </a:t>
            </a:r>
            <a:r>
              <a:rPr lang="it-IT" b="1" dirty="0" smtClean="0"/>
              <a:t>numerosi </a:t>
            </a:r>
            <a:r>
              <a:rPr lang="it-IT" b="1" i="0" dirty="0" smtClean="0"/>
              <a:t>comparabili </a:t>
            </a:r>
            <a:r>
              <a:rPr lang="it-IT" i="0" dirty="0" smtClean="0"/>
              <a:t>con</a:t>
            </a:r>
            <a:r>
              <a:rPr lang="it-IT" i="0" baseline="0" dirty="0" smtClean="0"/>
              <a:t> cui possiamo </a:t>
            </a:r>
            <a:r>
              <a:rPr lang="it-IT" b="1" i="0" baseline="0" dirty="0" smtClean="0"/>
              <a:t>confrontare l’immobile </a:t>
            </a:r>
            <a:r>
              <a:rPr lang="it-IT" b="1" baseline="0" dirty="0" smtClean="0"/>
              <a:t>oggetto di stima </a:t>
            </a:r>
            <a:r>
              <a:rPr lang="it-IT" baseline="0" dirty="0" smtClean="0"/>
              <a:t>, questo per andare ad individuare il </a:t>
            </a:r>
            <a:r>
              <a:rPr lang="it-IT" b="1" baseline="0" dirty="0" smtClean="0"/>
              <a:t>valore di mercato utilizziamo il metodo di confronto</a:t>
            </a:r>
            <a:r>
              <a:rPr lang="it-IT" baseline="0" dirty="0" smtClean="0"/>
              <a:t>.</a:t>
            </a:r>
          </a:p>
          <a:p>
            <a:pPr algn="just"/>
            <a:endParaRPr lang="it-IT" baseline="0" dirty="0" smtClean="0"/>
          </a:p>
          <a:p>
            <a:pPr algn="just"/>
            <a:r>
              <a:rPr lang="it-IT" baseline="0" dirty="0" smtClean="0"/>
              <a:t>Questo metodo si basa sul </a:t>
            </a:r>
            <a:r>
              <a:rPr lang="it-IT" b="1" baseline="0" dirty="0" smtClean="0"/>
              <a:t>principio di sostituzione </a:t>
            </a:r>
            <a:r>
              <a:rPr lang="it-IT" b="0" baseline="0" dirty="0" smtClean="0"/>
              <a:t>per il quale </a:t>
            </a:r>
            <a:r>
              <a:rPr lang="it-IT" sz="1200" b="1" dirty="0" smtClean="0">
                <a:solidFill>
                  <a:schemeClr val="bg2">
                    <a:lumMod val="50000"/>
                  </a:schemeClr>
                </a:solidFill>
                <a:latin typeface="Swis721 BT"/>
                <a:ea typeface="MS Mincho" pitchFamily="49" charset="-128"/>
              </a:rPr>
              <a:t>Il mercato fisserà il prezzo</a:t>
            </a:r>
            <a:r>
              <a:rPr lang="it-IT" sz="1200" dirty="0" smtClean="0">
                <a:solidFill>
                  <a:schemeClr val="bg2">
                    <a:lumMod val="50000"/>
                  </a:schemeClr>
                </a:solidFill>
                <a:latin typeface="Swis721 BT"/>
                <a:ea typeface="MS Mincho" pitchFamily="49" charset="-128"/>
              </a:rPr>
              <a:t> per un immobile allo </a:t>
            </a:r>
            <a:r>
              <a:rPr lang="it-IT" sz="1200" b="1" dirty="0" smtClean="0">
                <a:solidFill>
                  <a:schemeClr val="bg2">
                    <a:lumMod val="50000"/>
                  </a:schemeClr>
                </a:solidFill>
                <a:latin typeface="Swis721 BT"/>
                <a:ea typeface="MS Mincho" pitchFamily="49" charset="-128"/>
              </a:rPr>
              <a:t>stesso modo in cui ha già determinato il prezzo di immobili simili.</a:t>
            </a:r>
            <a:r>
              <a:rPr lang="it-IT" sz="1200" b="1" baseline="0" dirty="0" smtClean="0">
                <a:solidFill>
                  <a:schemeClr val="bg2">
                    <a:lumMod val="50000"/>
                  </a:schemeClr>
                </a:solidFill>
                <a:latin typeface="Swis721 BT"/>
                <a:ea typeface="MS Mincho" pitchFamily="49" charset="-128"/>
              </a:rPr>
              <a:t> </a:t>
            </a:r>
            <a:r>
              <a:rPr lang="it-IT" sz="1200" dirty="0" smtClean="0">
                <a:solidFill>
                  <a:schemeClr val="bg2">
                    <a:lumMod val="50000"/>
                  </a:schemeClr>
                </a:solidFill>
                <a:latin typeface="Swis721 BT"/>
                <a:ea typeface="MS Mincho" pitchFamily="49" charset="-128"/>
              </a:rPr>
              <a:t>Un </a:t>
            </a:r>
            <a:r>
              <a:rPr lang="it-IT" sz="1200" b="1" dirty="0" smtClean="0">
                <a:solidFill>
                  <a:schemeClr val="bg2">
                    <a:lumMod val="50000"/>
                  </a:schemeClr>
                </a:solidFill>
                <a:latin typeface="Swis721 BT"/>
                <a:ea typeface="MS Mincho" pitchFamily="49" charset="-128"/>
              </a:rPr>
              <a:t>compratore non pagherà </a:t>
            </a:r>
            <a:r>
              <a:rPr lang="it-IT" sz="1200" dirty="0" smtClean="0">
                <a:solidFill>
                  <a:schemeClr val="bg2">
                    <a:lumMod val="50000"/>
                  </a:schemeClr>
                </a:solidFill>
                <a:latin typeface="Swis721 BT"/>
                <a:ea typeface="MS Mincho" pitchFamily="49" charset="-128"/>
              </a:rPr>
              <a:t>per un immobile sostituibile con </a:t>
            </a:r>
            <a:r>
              <a:rPr lang="it-IT" sz="1200" b="1" dirty="0" smtClean="0">
                <a:solidFill>
                  <a:schemeClr val="bg2">
                    <a:lumMod val="50000"/>
                  </a:schemeClr>
                </a:solidFill>
                <a:latin typeface="Swis721 BT"/>
                <a:ea typeface="MS Mincho" pitchFamily="49" charset="-128"/>
              </a:rPr>
              <a:t>altri simili più del prezzo di acquisto </a:t>
            </a:r>
            <a:r>
              <a:rPr lang="it-IT" sz="1200" dirty="0" smtClean="0">
                <a:solidFill>
                  <a:schemeClr val="bg2">
                    <a:lumMod val="50000"/>
                  </a:schemeClr>
                </a:solidFill>
                <a:latin typeface="Swis721 BT"/>
                <a:ea typeface="MS Mincho" pitchFamily="49" charset="-128"/>
              </a:rPr>
              <a:t>di un altro immobile con le </a:t>
            </a:r>
            <a:r>
              <a:rPr lang="it-IT" sz="1200" b="1" dirty="0" smtClean="0">
                <a:solidFill>
                  <a:schemeClr val="bg2">
                    <a:lumMod val="50000"/>
                  </a:schemeClr>
                </a:solidFill>
                <a:latin typeface="Swis721 BT"/>
                <a:ea typeface="MS Mincho" pitchFamily="49" charset="-128"/>
              </a:rPr>
              <a:t>stesse caratteristiche nello stesso mercato</a:t>
            </a:r>
            <a:r>
              <a:rPr lang="it-IT" sz="1200" dirty="0" smtClean="0">
                <a:solidFill>
                  <a:schemeClr val="bg2">
                    <a:lumMod val="50000"/>
                  </a:schemeClr>
                </a:solidFill>
                <a:latin typeface="Swis721 BT"/>
                <a:ea typeface="MS Mincho" pitchFamily="49" charset="-128"/>
              </a:rPr>
              <a:t>”</a:t>
            </a:r>
          </a:p>
          <a:p>
            <a:endParaRPr lang="it-IT" baseline="0" dirty="0" smtClean="0"/>
          </a:p>
          <a:p>
            <a:r>
              <a:rPr lang="it-IT" baseline="0" dirty="0" smtClean="0"/>
              <a:t>Pertanto </a:t>
            </a:r>
            <a:r>
              <a:rPr lang="it-IT" baseline="0" dirty="0" smtClean="0"/>
              <a:t>una volta </a:t>
            </a:r>
            <a:r>
              <a:rPr lang="it-IT" b="1" baseline="0" dirty="0" smtClean="0"/>
              <a:t>individuato </a:t>
            </a:r>
            <a:r>
              <a:rPr lang="it-IT" b="1" baseline="0" dirty="0" smtClean="0"/>
              <a:t>il corretto segmento di mercato </a:t>
            </a:r>
            <a:r>
              <a:rPr lang="it-IT" baseline="0" dirty="0" smtClean="0"/>
              <a:t>in cui è inserito il nostro immobile, andiamo ad </a:t>
            </a:r>
            <a:r>
              <a:rPr lang="it-IT" b="1" baseline="0" dirty="0" smtClean="0"/>
              <a:t>individuare i comparabili</a:t>
            </a:r>
            <a:r>
              <a:rPr lang="it-IT" baseline="0" dirty="0" smtClean="0"/>
              <a:t>.</a:t>
            </a:r>
          </a:p>
          <a:p>
            <a:endParaRPr lang="it-IT" baseline="0" dirty="0" smtClean="0"/>
          </a:p>
          <a:p>
            <a:r>
              <a:rPr lang="it-IT" baseline="0" dirty="0" smtClean="0"/>
              <a:t>Concorrono alla definizione del </a:t>
            </a:r>
            <a:r>
              <a:rPr lang="it-IT" b="1" baseline="0" dirty="0" smtClean="0"/>
              <a:t>segmento di mercato </a:t>
            </a:r>
            <a:r>
              <a:rPr lang="it-IT" baseline="0" dirty="0" smtClean="0"/>
              <a:t>oltre che l’ubicazione dell’immobile ovvero la </a:t>
            </a:r>
            <a:r>
              <a:rPr lang="it-IT" b="1" baseline="0" dirty="0" smtClean="0"/>
              <a:t>zona</a:t>
            </a:r>
            <a:r>
              <a:rPr lang="it-IT" baseline="0" dirty="0" smtClean="0"/>
              <a:t> in cui è inserito, </a:t>
            </a:r>
            <a:r>
              <a:rPr lang="it-IT" baseline="0" dirty="0" smtClean="0">
                <a:effectLst/>
              </a:rPr>
              <a:t>il </a:t>
            </a:r>
            <a:r>
              <a:rPr lang="it-IT" b="1" baseline="0" dirty="0" smtClean="0">
                <a:effectLst/>
              </a:rPr>
              <a:t>t</a:t>
            </a:r>
            <a:r>
              <a:rPr lang="it-IT" b="1" dirty="0" smtClean="0">
                <a:effectLst/>
              </a:rPr>
              <a:t>ipo costruzione </a:t>
            </a:r>
            <a:r>
              <a:rPr lang="it-IT" dirty="0" smtClean="0">
                <a:effectLst/>
              </a:rPr>
              <a:t>(nuovo, usato, ristrutturato), </a:t>
            </a:r>
            <a:r>
              <a:rPr lang="it-IT" b="1" baseline="0" dirty="0" smtClean="0"/>
              <a:t>la tipologia edilizia </a:t>
            </a:r>
            <a:r>
              <a:rPr lang="it-IT" baseline="0" dirty="0" smtClean="0"/>
              <a:t>(appartamento, villa, fabbricato indipendente),  </a:t>
            </a:r>
            <a:r>
              <a:rPr lang="it-IT" baseline="0" dirty="0" smtClean="0">
                <a:effectLst/>
              </a:rPr>
              <a:t> </a:t>
            </a:r>
            <a:r>
              <a:rPr lang="it-IT" b="1" baseline="0" dirty="0" smtClean="0"/>
              <a:t>la tipologia costruttiva </a:t>
            </a:r>
            <a:r>
              <a:rPr lang="it-IT" baseline="0" dirty="0" smtClean="0"/>
              <a:t>(muratura, mista, …),</a:t>
            </a:r>
            <a:r>
              <a:rPr lang="it-IT" dirty="0" smtClean="0">
                <a:effectLst/>
              </a:rPr>
              <a:t> il </a:t>
            </a:r>
            <a:r>
              <a:rPr lang="it-IT" b="1" dirty="0" smtClean="0">
                <a:effectLst/>
              </a:rPr>
              <a:t>taglio degli immobili, la classe energetica</a:t>
            </a:r>
            <a:r>
              <a:rPr lang="it-IT" dirty="0" smtClean="0">
                <a:effectLst/>
              </a:rPr>
              <a:t>.</a:t>
            </a:r>
            <a:endParaRPr lang="it-IT" baseline="0" dirty="0" smtClean="0"/>
          </a:p>
          <a:p>
            <a:endParaRPr lang="it-IT" baseline="0" dirty="0" smtClean="0"/>
          </a:p>
          <a:p>
            <a:r>
              <a:rPr lang="it-IT" baseline="0" dirty="0" smtClean="0"/>
              <a:t>Per l’individuazione dei </a:t>
            </a:r>
            <a:r>
              <a:rPr lang="it-IT" b="1" baseline="0" dirty="0" smtClean="0"/>
              <a:t>comparabili</a:t>
            </a:r>
            <a:r>
              <a:rPr lang="it-IT" baseline="0" dirty="0" smtClean="0"/>
              <a:t> veniamo supportati dalla </a:t>
            </a:r>
            <a:r>
              <a:rPr lang="it-IT" b="1" baseline="0" dirty="0" smtClean="0"/>
              <a:t>nostra banca dati</a:t>
            </a:r>
            <a:r>
              <a:rPr lang="it-IT" baseline="0" dirty="0" smtClean="0"/>
              <a:t> alla quale possiamo attingere per individuare gli immobili di confronto, nella nostra banca sono presenti anche </a:t>
            </a:r>
            <a:r>
              <a:rPr lang="it-IT" b="1" baseline="0" dirty="0" smtClean="0"/>
              <a:t>comparabili da atto </a:t>
            </a:r>
            <a:r>
              <a:rPr lang="it-IT" baseline="0" dirty="0" smtClean="0"/>
              <a:t>riportano il valore dichiarato nella relativa transazione.</a:t>
            </a:r>
          </a:p>
          <a:p>
            <a:endParaRPr lang="it-IT" dirty="0"/>
          </a:p>
        </p:txBody>
      </p:sp>
      <p:sp>
        <p:nvSpPr>
          <p:cNvPr id="4" name="Segnaposto numero diapositiva 3"/>
          <p:cNvSpPr>
            <a:spLocks noGrp="1"/>
          </p:cNvSpPr>
          <p:nvPr>
            <p:ph type="sldNum" sz="quarter" idx="10"/>
          </p:nvPr>
        </p:nvSpPr>
        <p:spPr/>
        <p:txBody>
          <a:bodyPr/>
          <a:lstStyle/>
          <a:p>
            <a:fld id="{3BE3C320-B6C4-4542-9F11-7A220B3FE047}" type="slidenum">
              <a:rPr lang="it-IT" smtClean="0"/>
              <a:t>10</a:t>
            </a:fld>
            <a:endParaRPr lang="it-IT"/>
          </a:p>
        </p:txBody>
      </p:sp>
    </p:spTree>
    <p:extLst>
      <p:ext uri="{BB962C8B-B14F-4D97-AF65-F5344CB8AC3E}">
        <p14:creationId xmlns:p14="http://schemas.microsoft.com/office/powerpoint/2010/main" val="370826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Operativamente</a:t>
            </a:r>
            <a:r>
              <a:rPr lang="it-IT" baseline="0" dirty="0" smtClean="0"/>
              <a:t> andiamo a </a:t>
            </a:r>
            <a:r>
              <a:rPr lang="it-IT" b="1" baseline="0" dirty="0" smtClean="0"/>
              <a:t>censire le caratteristiche del nostro immobile  </a:t>
            </a:r>
            <a:r>
              <a:rPr lang="it-IT" baseline="0" dirty="0" smtClean="0"/>
              <a:t>quali: </a:t>
            </a:r>
            <a:r>
              <a:rPr lang="it-IT" baseline="0" dirty="0" smtClean="0"/>
              <a:t>superfici, data in cui è avvenuta la transazione, livello di piano, servizi, impianti, stato manutentivo. e le </a:t>
            </a:r>
            <a:r>
              <a:rPr lang="it-IT" b="1" baseline="0" dirty="0" smtClean="0"/>
              <a:t>confrontiamo con quelle dei comparabili </a:t>
            </a:r>
            <a:r>
              <a:rPr lang="it-IT" baseline="0" dirty="0" smtClean="0"/>
              <a:t>scelti in questo modo otteniamo la </a:t>
            </a:r>
            <a:r>
              <a:rPr lang="it-IT" b="1" baseline="0" dirty="0" smtClean="0"/>
              <a:t>tabella dei dati</a:t>
            </a:r>
            <a:r>
              <a:rPr lang="it-IT" baseline="0" dirty="0" smtClean="0"/>
              <a:t>.</a:t>
            </a:r>
          </a:p>
          <a:p>
            <a:endParaRPr lang="it-IT" baseline="0" dirty="0" smtClean="0"/>
          </a:p>
          <a:p>
            <a:r>
              <a:rPr lang="it-IT" baseline="0" dirty="0" smtClean="0"/>
              <a:t>Poi passiamo ad </a:t>
            </a:r>
            <a:r>
              <a:rPr lang="it-IT" b="1" baseline="0" dirty="0" smtClean="0"/>
              <a:t>individuare i prezzi marginali </a:t>
            </a:r>
            <a:r>
              <a:rPr lang="it-IT" baseline="0" dirty="0" smtClean="0"/>
              <a:t>in una apposita tabella in cui viene riportata </a:t>
            </a:r>
            <a:r>
              <a:rPr lang="it-IT" b="1" baseline="0" dirty="0" smtClean="0"/>
              <a:t>per ogni caratteristica </a:t>
            </a:r>
            <a:r>
              <a:rPr lang="it-IT" baseline="0" dirty="0" smtClean="0"/>
              <a:t>presa in esame </a:t>
            </a:r>
            <a:r>
              <a:rPr lang="it-IT" b="1" baseline="0" dirty="0" smtClean="0"/>
              <a:t>il prezzo marginale della singola caratteristica</a:t>
            </a:r>
            <a:r>
              <a:rPr lang="it-IT" baseline="0" dirty="0" smtClean="0"/>
              <a:t>.</a:t>
            </a:r>
          </a:p>
          <a:p>
            <a:endParaRPr lang="it-IT" dirty="0" smtClean="0"/>
          </a:p>
          <a:p>
            <a:r>
              <a:rPr lang="it-IT" dirty="0" smtClean="0"/>
              <a:t>Infine passiamo a individuare la </a:t>
            </a:r>
            <a:r>
              <a:rPr lang="it-IT" b="1" dirty="0" smtClean="0"/>
              <a:t>tabella di valutazione </a:t>
            </a:r>
            <a:r>
              <a:rPr lang="it-IT" dirty="0" smtClean="0"/>
              <a:t>dove vengono</a:t>
            </a:r>
            <a:r>
              <a:rPr lang="it-IT" baseline="0" dirty="0" smtClean="0"/>
              <a:t> riportate le </a:t>
            </a:r>
            <a:r>
              <a:rPr lang="it-IT" b="1" baseline="0" dirty="0" smtClean="0"/>
              <a:t>correzioni da applicare ai comparabili </a:t>
            </a:r>
            <a:r>
              <a:rPr lang="it-IT" baseline="0" dirty="0" smtClean="0"/>
              <a:t>selezionati moltiplicando le caratteristiche per i prezzi marginali.</a:t>
            </a:r>
          </a:p>
          <a:p>
            <a:r>
              <a:rPr lang="it-IT" baseline="0" dirty="0" smtClean="0"/>
              <a:t>Sommiamo opportunatamente assieme le voci analizzate e individuiamo il </a:t>
            </a:r>
            <a:r>
              <a:rPr lang="it-IT" b="1" baseline="0" dirty="0" smtClean="0"/>
              <a:t>prezzo corretto del singolo comparabile </a:t>
            </a:r>
            <a:r>
              <a:rPr lang="it-IT" baseline="0" dirty="0" smtClean="0"/>
              <a:t>selezionato, poi </a:t>
            </a:r>
            <a:r>
              <a:rPr lang="it-IT" b="1" baseline="0" dirty="0" smtClean="0"/>
              <a:t>mediante una media ponderata </a:t>
            </a:r>
            <a:r>
              <a:rPr lang="it-IT" baseline="0" dirty="0" smtClean="0"/>
              <a:t>individuiamo il più probabile valore di mercato dell’oggetto di stima.</a:t>
            </a:r>
            <a:endParaRPr lang="it-IT" dirty="0"/>
          </a:p>
        </p:txBody>
      </p:sp>
      <p:sp>
        <p:nvSpPr>
          <p:cNvPr id="4" name="Segnaposto numero diapositiva 3"/>
          <p:cNvSpPr>
            <a:spLocks noGrp="1"/>
          </p:cNvSpPr>
          <p:nvPr>
            <p:ph type="sldNum" sz="quarter" idx="10"/>
          </p:nvPr>
        </p:nvSpPr>
        <p:spPr/>
        <p:txBody>
          <a:bodyPr/>
          <a:lstStyle/>
          <a:p>
            <a:fld id="{3BE3C320-B6C4-4542-9F11-7A220B3FE047}" type="slidenum">
              <a:rPr lang="it-IT" smtClean="0"/>
              <a:t>11</a:t>
            </a:fld>
            <a:endParaRPr lang="it-IT"/>
          </a:p>
        </p:txBody>
      </p:sp>
    </p:spTree>
    <p:extLst>
      <p:ext uri="{BB962C8B-B14F-4D97-AF65-F5344CB8AC3E}">
        <p14:creationId xmlns:p14="http://schemas.microsoft.com/office/powerpoint/2010/main" val="12580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Crif è un </a:t>
            </a:r>
            <a:r>
              <a:rPr lang="it-IT" b="1" dirty="0" smtClean="0"/>
              <a:t>azienda</a:t>
            </a:r>
            <a:r>
              <a:rPr lang="it-IT" b="1" baseline="0" dirty="0" smtClean="0"/>
              <a:t> di carattere internazionale</a:t>
            </a:r>
            <a:r>
              <a:rPr lang="it-IT" baseline="0" dirty="0" smtClean="0"/>
              <a:t>, non opera solo in </a:t>
            </a:r>
            <a:r>
              <a:rPr lang="it-IT" baseline="0" dirty="0" err="1" smtClean="0"/>
              <a:t>europa</a:t>
            </a:r>
            <a:r>
              <a:rPr lang="it-IT" baseline="0" dirty="0" smtClean="0"/>
              <a:t> ma in tutto il mondo. Quelli che vedete sono </a:t>
            </a:r>
            <a:r>
              <a:rPr lang="it-IT" b="1" baseline="0" dirty="0" smtClean="0"/>
              <a:t>i numeri relativi all’area C-RES </a:t>
            </a:r>
            <a:r>
              <a:rPr lang="it-IT" baseline="0" dirty="0" smtClean="0"/>
              <a:t>che opera sul solo territorio nazionale e si occupa prevalentemente di valutazioni immobiliari. La nostra è una realtà che vanta già un </a:t>
            </a:r>
            <a:r>
              <a:rPr lang="it-IT" b="1" baseline="0" dirty="0" smtClean="0"/>
              <a:t>esperienza più che decennale </a:t>
            </a:r>
            <a:r>
              <a:rPr lang="it-IT" baseline="0" dirty="0" smtClean="0"/>
              <a:t>nel settore, e con quale collabora una </a:t>
            </a:r>
            <a:r>
              <a:rPr lang="it-IT" b="1" baseline="0" dirty="0" smtClean="0"/>
              <a:t>rete di professionisti indipendenti </a:t>
            </a:r>
            <a:r>
              <a:rPr lang="it-IT" baseline="0" dirty="0" smtClean="0"/>
              <a:t>costituiti da Ingegneri, Architetti Agronomi e Geometri </a:t>
            </a:r>
            <a:r>
              <a:rPr lang="it-IT" b="0" baseline="0" dirty="0" smtClean="0"/>
              <a:t>al momento sono oltre 500 </a:t>
            </a:r>
            <a:r>
              <a:rPr lang="it-IT" b="1" baseline="0" dirty="0" smtClean="0"/>
              <a:t>distribuiti sulle 20 regioni </a:t>
            </a:r>
            <a:r>
              <a:rPr lang="it-IT" baseline="0" dirty="0" smtClean="0"/>
              <a:t>. I nostri periti partecipano a un </a:t>
            </a:r>
            <a:r>
              <a:rPr lang="it-IT" b="1" baseline="0" dirty="0" smtClean="0"/>
              <a:t>costante processo di formazione e aggiornamento</a:t>
            </a:r>
            <a:r>
              <a:rPr lang="it-IT" baseline="0" dirty="0" smtClean="0"/>
              <a:t>, mediante l’invio di comunicazioni specifiche, condivisione di manuali e corsi in aula. La maggior parte della rete è in possesso delle apposite </a:t>
            </a:r>
            <a:r>
              <a:rPr lang="it-IT" b="1" baseline="0" dirty="0" smtClean="0"/>
              <a:t>certificazioni del settore</a:t>
            </a:r>
            <a:r>
              <a:rPr lang="it-IT" baseline="0" dirty="0" smtClean="0"/>
              <a:t>, rilasciate da appositi enti accreditati indipendenti. Nello scorsa anno abbiamo </a:t>
            </a:r>
            <a:r>
              <a:rPr lang="it-IT" b="1" baseline="0" dirty="0" smtClean="0"/>
              <a:t>valutato </a:t>
            </a:r>
            <a:r>
              <a:rPr lang="it-IT" baseline="0" dirty="0" smtClean="0"/>
              <a:t>complessivamente degli immobili per un </a:t>
            </a:r>
            <a:r>
              <a:rPr lang="it-IT" b="1" baseline="0" dirty="0" smtClean="0"/>
              <a:t>controvalore di 40 miliardi di euro</a:t>
            </a:r>
            <a:r>
              <a:rPr lang="it-IT" baseline="0" dirty="0" smtClean="0"/>
              <a:t>, e questo ci ha portato a coprire </a:t>
            </a:r>
            <a:r>
              <a:rPr lang="it-IT" b="1" baseline="0" dirty="0" smtClean="0"/>
              <a:t>¼ della quota </a:t>
            </a:r>
            <a:r>
              <a:rPr lang="it-IT" baseline="0" dirty="0" smtClean="0"/>
              <a:t>di mercato nazionale, e pertanto possiamo essere considerati uno dei </a:t>
            </a:r>
            <a:r>
              <a:rPr lang="it-IT" b="1" baseline="0" dirty="0" smtClean="0"/>
              <a:t>punti di riferimento del settore</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3BE3C320-B6C4-4542-9F11-7A220B3FE047}" type="slidenum">
              <a:rPr lang="it-IT" smtClean="0"/>
              <a:t>2</a:t>
            </a:fld>
            <a:endParaRPr lang="it-IT"/>
          </a:p>
        </p:txBody>
      </p:sp>
    </p:spTree>
    <p:extLst>
      <p:ext uri="{BB962C8B-B14F-4D97-AF65-F5344CB8AC3E}">
        <p14:creationId xmlns:p14="http://schemas.microsoft.com/office/powerpoint/2010/main" val="268658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00" dirty="0" smtClean="0"/>
              <a:t>Partirei</a:t>
            </a:r>
            <a:r>
              <a:rPr lang="it-IT" sz="1000" baseline="0" dirty="0" smtClean="0"/>
              <a:t> nell’individuare assieme a voi a cosa serve una perizia.</a:t>
            </a:r>
          </a:p>
          <a:p>
            <a:r>
              <a:rPr lang="it-IT" sz="1000" baseline="0" dirty="0" smtClean="0"/>
              <a:t>In prima battuta è fondamentale </a:t>
            </a:r>
            <a:r>
              <a:rPr lang="it-IT" sz="1000" b="1" baseline="0" dirty="0" smtClean="0"/>
              <a:t>identificare univocamente l’immobile</a:t>
            </a:r>
            <a:r>
              <a:rPr lang="it-IT" sz="1000" baseline="0" dirty="0" smtClean="0"/>
              <a:t>, per fare questo è necessario individuarne la </a:t>
            </a:r>
            <a:r>
              <a:rPr lang="it-IT" sz="1000" b="1" baseline="0" dirty="0" smtClean="0"/>
              <a:t>corretta descrizione e identificazione  catastale,</a:t>
            </a:r>
            <a:r>
              <a:rPr lang="it-IT" sz="1000" baseline="0" dirty="0" smtClean="0"/>
              <a:t>, nonché la corrispondenza fra lo stato dei luoghi e la situazione catastale, in quanto nel nostro territorio l’ipoteca che viene messa per conto della Banca fa riferimento al dato catastale.</a:t>
            </a:r>
          </a:p>
          <a:p>
            <a:r>
              <a:rPr lang="it-IT" sz="1000" baseline="0" dirty="0" smtClean="0"/>
              <a:t>Successivamente </a:t>
            </a:r>
            <a:r>
              <a:rPr lang="it-IT" sz="1000" b="1" baseline="0" dirty="0" smtClean="0"/>
              <a:t>analizziamo la commerciabilità </a:t>
            </a:r>
            <a:r>
              <a:rPr lang="it-IT" sz="1000" baseline="0" dirty="0" smtClean="0"/>
              <a:t>del beni, con l’obbiettivo di andare </a:t>
            </a:r>
            <a:r>
              <a:rPr lang="it-IT" sz="1000" b="1" baseline="0" dirty="0" smtClean="0"/>
              <a:t>individuare la libera circolazione giuridica </a:t>
            </a:r>
            <a:r>
              <a:rPr lang="it-IT" sz="1000" baseline="0" dirty="0" smtClean="0"/>
              <a:t>degli stessi analizzando gli aspetti urbanistici e vincoli che possono gravare sugli immobili, in modo da </a:t>
            </a:r>
            <a:r>
              <a:rPr lang="it-IT" sz="1000" b="1" baseline="0" dirty="0" smtClean="0"/>
              <a:t>tutelare l’istituto </a:t>
            </a:r>
            <a:r>
              <a:rPr lang="it-IT" sz="1000" baseline="0" dirty="0" smtClean="0"/>
              <a:t>che andrà a concedere una linea di credito prendendo come garanzia l’immobile.</a:t>
            </a:r>
          </a:p>
          <a:p>
            <a:r>
              <a:rPr lang="it-IT" sz="1000" baseline="0" dirty="0" smtClean="0"/>
              <a:t>E </a:t>
            </a:r>
            <a:r>
              <a:rPr lang="it-IT" sz="1000" b="1" baseline="0" dirty="0" smtClean="0"/>
              <a:t>infine</a:t>
            </a:r>
            <a:r>
              <a:rPr lang="it-IT" sz="1000" baseline="0" dirty="0" smtClean="0"/>
              <a:t> dopo un apposito </a:t>
            </a:r>
            <a:r>
              <a:rPr lang="it-IT" sz="1000" b="1" baseline="0" dirty="0" smtClean="0"/>
              <a:t>processo di analisi dei parametri e delle caratteristiche qualitative e  quantitative dell’immobile </a:t>
            </a:r>
            <a:r>
              <a:rPr lang="it-IT" sz="1000" baseline="0" dirty="0" smtClean="0"/>
              <a:t>oltre al contesto in cui è inserito, andiamo ad individuare il </a:t>
            </a:r>
            <a:r>
              <a:rPr lang="it-IT" sz="1000" b="1" baseline="0" dirty="0" smtClean="0"/>
              <a:t>valore di mercato</a:t>
            </a:r>
            <a:r>
              <a:rPr lang="it-IT" sz="1000" baseline="0" dirty="0" smtClean="0"/>
              <a:t>.</a:t>
            </a:r>
          </a:p>
          <a:p>
            <a:r>
              <a:rPr lang="it-IT" sz="1000" baseline="0" dirty="0" smtClean="0"/>
              <a:t>Oltre a questo valore andiamo poi ad individuare </a:t>
            </a:r>
            <a:r>
              <a:rPr lang="it-IT" sz="1000" b="1" baseline="0" dirty="0" smtClean="0"/>
              <a:t>altri valori</a:t>
            </a:r>
            <a:r>
              <a:rPr lang="it-IT" sz="1000" baseline="0" dirty="0" smtClean="0"/>
              <a:t> che possono essere il valore assicurabile, pronto realizzo, cauzionale, che nel corso del tempo le diverse normative hanno introdotto anche per altre specifiche esigenze.</a:t>
            </a:r>
          </a:p>
          <a:p>
            <a:endParaRPr lang="it-IT" baseline="0" dirty="0" smtClean="0"/>
          </a:p>
        </p:txBody>
      </p:sp>
      <p:sp>
        <p:nvSpPr>
          <p:cNvPr id="4" name="Segnaposto numero diapositiva 3"/>
          <p:cNvSpPr>
            <a:spLocks noGrp="1"/>
          </p:cNvSpPr>
          <p:nvPr>
            <p:ph type="sldNum" sz="quarter" idx="10"/>
          </p:nvPr>
        </p:nvSpPr>
        <p:spPr/>
        <p:txBody>
          <a:bodyPr/>
          <a:lstStyle/>
          <a:p>
            <a:fld id="{3BE3C320-B6C4-4542-9F11-7A220B3FE047}" type="slidenum">
              <a:rPr lang="it-IT" smtClean="0"/>
              <a:t>3</a:t>
            </a:fld>
            <a:endParaRPr lang="it-IT"/>
          </a:p>
        </p:txBody>
      </p:sp>
    </p:spTree>
    <p:extLst>
      <p:ext uri="{BB962C8B-B14F-4D97-AF65-F5344CB8AC3E}">
        <p14:creationId xmlns:p14="http://schemas.microsoft.com/office/powerpoint/2010/main" val="49453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figura che ci permette di </a:t>
            </a:r>
            <a:r>
              <a:rPr lang="it-IT" b="1" dirty="0" smtClean="0"/>
              <a:t>raggiugere lo scopo </a:t>
            </a:r>
            <a:r>
              <a:rPr lang="it-IT" dirty="0" smtClean="0"/>
              <a:t>che vi ho descritto</a:t>
            </a:r>
            <a:r>
              <a:rPr lang="it-IT" baseline="0" dirty="0" smtClean="0"/>
              <a:t> è </a:t>
            </a:r>
            <a:r>
              <a:rPr lang="it-IT" b="1" baseline="0" dirty="0" smtClean="0"/>
              <a:t>il valutatore</a:t>
            </a:r>
            <a:r>
              <a:rPr lang="it-IT" baseline="0" dirty="0" smtClean="0"/>
              <a:t>, ovvero un </a:t>
            </a:r>
            <a:r>
              <a:rPr lang="it-IT" b="1" baseline="0" dirty="0" smtClean="0"/>
              <a:t>soggetto indipendente </a:t>
            </a:r>
            <a:r>
              <a:rPr lang="it-IT" b="0" baseline="0" dirty="0" smtClean="0"/>
              <a:t>scelto da parte nostro in maniera imparziale</a:t>
            </a:r>
            <a:r>
              <a:rPr lang="it-IT" b="1" baseline="0" dirty="0" smtClean="0"/>
              <a:t>. </a:t>
            </a:r>
            <a:r>
              <a:rPr lang="it-IT" b="0" baseline="0" dirty="0" smtClean="0"/>
              <a:t>Nel caso in cui il tecnico da noi designato è intervenuto nel processo autorizzativo dell’immobile, o della trattiva commerciale, oppure ha rapporti di parentela e quindi se si </a:t>
            </a:r>
            <a:r>
              <a:rPr lang="it-IT" b="1" baseline="0" dirty="0" smtClean="0"/>
              <a:t>trova in una situazione di conflitto di interess</a:t>
            </a:r>
            <a:r>
              <a:rPr lang="it-IT" b="0" baseline="0" dirty="0" smtClean="0"/>
              <a:t>i è tenuto a segnalarcelo per passare l’incarico ad altro tecnico che non si trovi in questa situazione.</a:t>
            </a:r>
          </a:p>
          <a:p>
            <a:r>
              <a:rPr lang="it-IT" b="0" baseline="0" dirty="0" smtClean="0"/>
              <a:t>Il valutatore  è un soggetto </a:t>
            </a:r>
            <a:r>
              <a:rPr lang="it-IT" baseline="0" dirty="0" smtClean="0"/>
              <a:t>che come noi e voi ha una  </a:t>
            </a:r>
            <a:r>
              <a:rPr lang="it-IT" b="1" baseline="0" dirty="0" smtClean="0"/>
              <a:t>formazione specifica </a:t>
            </a:r>
            <a:r>
              <a:rPr lang="it-IT" baseline="0" dirty="0" smtClean="0"/>
              <a:t>e che </a:t>
            </a:r>
            <a:r>
              <a:rPr lang="it-IT" b="1" baseline="0" dirty="0" smtClean="0"/>
              <a:t>conosce</a:t>
            </a:r>
            <a:r>
              <a:rPr lang="it-IT" baseline="0" dirty="0" smtClean="0"/>
              <a:t> nello specifico il </a:t>
            </a:r>
            <a:r>
              <a:rPr lang="it-IT" b="1" baseline="0" dirty="0" smtClean="0"/>
              <a:t>mercato locale</a:t>
            </a:r>
            <a:r>
              <a:rPr lang="it-IT" baseline="0" dirty="0" smtClean="0"/>
              <a:t>. La formazione deriva dal </a:t>
            </a:r>
            <a:r>
              <a:rPr lang="it-IT" b="1" baseline="0" dirty="0" smtClean="0"/>
              <a:t>percorso di studi </a:t>
            </a:r>
            <a:r>
              <a:rPr lang="it-IT" baseline="0" dirty="0" smtClean="0"/>
              <a:t>affrontato, oltre che dalla propria </a:t>
            </a:r>
            <a:r>
              <a:rPr lang="it-IT" b="1" baseline="0" dirty="0" smtClean="0"/>
              <a:t>esperienza professionale </a:t>
            </a:r>
            <a:r>
              <a:rPr lang="it-IT" baseline="0" dirty="0" smtClean="0"/>
              <a:t>acquisita sul </a:t>
            </a:r>
            <a:r>
              <a:rPr lang="it-IT" b="1" baseline="0" dirty="0" smtClean="0"/>
              <a:t>campo nel corso del tempo</a:t>
            </a:r>
            <a:r>
              <a:rPr lang="it-IT" baseline="0" dirty="0" smtClean="0"/>
              <a:t>, </a:t>
            </a:r>
            <a:r>
              <a:rPr lang="it-IT" baseline="0" dirty="0" err="1" smtClean="0"/>
              <a:t>nonche</a:t>
            </a:r>
            <a:r>
              <a:rPr lang="it-IT" baseline="0" dirty="0" smtClean="0"/>
              <a:t> la </a:t>
            </a:r>
            <a:r>
              <a:rPr lang="it-IT" b="1" baseline="0" dirty="0" smtClean="0"/>
              <a:t>conoscenza del territorio </a:t>
            </a:r>
            <a:r>
              <a:rPr lang="it-IT" baseline="0" dirty="0" smtClean="0"/>
              <a:t>in cui opera </a:t>
            </a:r>
            <a:r>
              <a:rPr lang="it-IT" b="1" baseline="0" dirty="0" smtClean="0"/>
              <a:t>quotidianamente</a:t>
            </a:r>
            <a:r>
              <a:rPr lang="it-IT" baseline="0" dirty="0" smtClean="0"/>
              <a:t>. </a:t>
            </a:r>
          </a:p>
          <a:p>
            <a:r>
              <a:rPr lang="it-IT" baseline="0" dirty="0" smtClean="0"/>
              <a:t>Il perito è la persona che in prima persona </a:t>
            </a:r>
            <a:r>
              <a:rPr lang="it-IT" b="1" baseline="0" dirty="0" smtClean="0"/>
              <a:t>visiona l’immobile</a:t>
            </a:r>
            <a:r>
              <a:rPr lang="it-IT" baseline="0" dirty="0" smtClean="0"/>
              <a:t>, lo «misura» mediante un </a:t>
            </a:r>
            <a:r>
              <a:rPr lang="it-IT" b="1" baseline="0" dirty="0" smtClean="0"/>
              <a:t>rilievo metrico </a:t>
            </a:r>
            <a:r>
              <a:rPr lang="it-IT" baseline="0" dirty="0" smtClean="0"/>
              <a:t>che ci permetterà poi di individuare le consistenze, </a:t>
            </a:r>
            <a:r>
              <a:rPr lang="it-IT" b="1" baseline="0" dirty="0" smtClean="0"/>
              <a:t>censisce tutte le caratteristiche </a:t>
            </a:r>
            <a:r>
              <a:rPr lang="it-IT" baseline="0" dirty="0" smtClean="0"/>
              <a:t>proprie dell’immobile, ed </a:t>
            </a:r>
            <a:r>
              <a:rPr lang="it-IT" b="1" baseline="0" dirty="0" smtClean="0"/>
              <a:t>effettuata un accurato rilievo fotografico di tutte le superfici principali e secondarie </a:t>
            </a:r>
            <a:r>
              <a:rPr lang="it-IT" b="0" baseline="0" dirty="0" smtClean="0"/>
              <a:t>(cantine, box, posti auto, sottotetti) </a:t>
            </a:r>
            <a:r>
              <a:rPr lang="it-IT" baseline="0" dirty="0" smtClean="0"/>
              <a:t>per attestare lo stato dei luoghi. </a:t>
            </a:r>
          </a:p>
          <a:p>
            <a:r>
              <a:rPr lang="it-IT" baseline="0" dirty="0" smtClean="0"/>
              <a:t>Tutte queste attività vengono poi </a:t>
            </a:r>
            <a:r>
              <a:rPr lang="it-IT" b="1" baseline="0" dirty="0" smtClean="0"/>
              <a:t>confrontate con la documentazione </a:t>
            </a:r>
            <a:r>
              <a:rPr lang="it-IT" baseline="0" dirty="0" smtClean="0"/>
              <a:t>dell’immobile che gli viene fornita e che gli permette di analizzare gli aspetti della titolarità, catastale, urbanistica per andare a individuare un </a:t>
            </a:r>
            <a:r>
              <a:rPr lang="it-IT" b="1" baseline="0" dirty="0" smtClean="0"/>
              <a:t>corretta due </a:t>
            </a:r>
            <a:r>
              <a:rPr lang="it-IT" b="1" baseline="0" dirty="0" err="1" smtClean="0"/>
              <a:t>diligence</a:t>
            </a:r>
            <a:r>
              <a:rPr lang="it-IT" baseline="0" dirty="0" smtClean="0"/>
              <a:t>.</a:t>
            </a:r>
          </a:p>
          <a:p>
            <a:r>
              <a:rPr lang="it-IT" baseline="0" dirty="0" smtClean="0"/>
              <a:t>Successivamente passa poi ad </a:t>
            </a:r>
            <a:r>
              <a:rPr lang="it-IT" b="1" baseline="0" dirty="0" smtClean="0"/>
              <a:t>individuare il più probabile valore di mercato </a:t>
            </a:r>
            <a:r>
              <a:rPr lang="it-IT" baseline="0" dirty="0" smtClean="0"/>
              <a:t>utilizzando le </a:t>
            </a:r>
            <a:r>
              <a:rPr lang="it-IT" b="1" baseline="0" dirty="0" smtClean="0"/>
              <a:t>idonee metodologie valutative</a:t>
            </a:r>
            <a:r>
              <a:rPr lang="it-IT" baseline="0" dirty="0" smtClean="0"/>
              <a:t>.</a:t>
            </a:r>
          </a:p>
          <a:p>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3BE3C320-B6C4-4542-9F11-7A220B3FE047}" type="slidenum">
              <a:rPr lang="it-IT" smtClean="0"/>
              <a:t>4</a:t>
            </a:fld>
            <a:endParaRPr lang="it-IT"/>
          </a:p>
        </p:txBody>
      </p:sp>
    </p:spTree>
    <p:extLst>
      <p:ext uri="{BB962C8B-B14F-4D97-AF65-F5344CB8AC3E}">
        <p14:creationId xmlns:p14="http://schemas.microsoft.com/office/powerpoint/2010/main" val="216231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Senza</a:t>
            </a:r>
            <a:r>
              <a:rPr lang="it-IT" baseline="0" dirty="0" smtClean="0"/>
              <a:t> </a:t>
            </a:r>
            <a:r>
              <a:rPr lang="it-IT" b="1" baseline="0" dirty="0" smtClean="0"/>
              <a:t>due </a:t>
            </a:r>
            <a:r>
              <a:rPr lang="it-IT" b="1" baseline="0" dirty="0" err="1" smtClean="0"/>
              <a:t>diligence</a:t>
            </a:r>
            <a:r>
              <a:rPr lang="it-IT" b="1" baseline="0" dirty="0" smtClean="0"/>
              <a:t> </a:t>
            </a:r>
            <a:r>
              <a:rPr lang="it-IT" baseline="0" dirty="0" smtClean="0"/>
              <a:t>nessuna valutazione è </a:t>
            </a:r>
            <a:r>
              <a:rPr lang="it-IT" b="1" baseline="0" dirty="0" smtClean="0"/>
              <a:t>garantita</a:t>
            </a:r>
            <a:r>
              <a:rPr lang="it-IT" baseline="0" dirty="0" smtClean="0"/>
              <a:t>, e colui che permette di realizzare questo obbiettivo è il valutatore.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606060"/>
                </a:solidFill>
                <a:latin typeface="Swis721 Ex BT" pitchFamily="34" charset="0"/>
              </a:rPr>
              <a:t>Mediante </a:t>
            </a:r>
            <a:r>
              <a:rPr lang="en-US" altLang="en-US" sz="1200" dirty="0" err="1" smtClean="0">
                <a:solidFill>
                  <a:srgbClr val="606060"/>
                </a:solidFill>
                <a:latin typeface="Swis721 Ex BT" pitchFamily="34" charset="0"/>
              </a:rPr>
              <a:t>l’attività</a:t>
            </a:r>
            <a:r>
              <a:rPr lang="en-US" altLang="en-US" sz="1200" dirty="0" smtClean="0">
                <a:solidFill>
                  <a:srgbClr val="606060"/>
                </a:solidFill>
                <a:latin typeface="Swis721 Ex BT" pitchFamily="34" charset="0"/>
              </a:rPr>
              <a:t> di </a:t>
            </a:r>
            <a:r>
              <a:rPr lang="en-US" altLang="en-US" sz="1200" b="1" dirty="0" err="1" smtClean="0">
                <a:solidFill>
                  <a:srgbClr val="606060"/>
                </a:solidFill>
                <a:latin typeface="Swis721 Ex BT" pitchFamily="34" charset="0"/>
              </a:rPr>
              <a:t>analisi</a:t>
            </a:r>
            <a:r>
              <a:rPr lang="en-US" altLang="en-US" sz="1200" b="1" dirty="0" smtClean="0">
                <a:solidFill>
                  <a:srgbClr val="606060"/>
                </a:solidFill>
                <a:latin typeface="Swis721 Ex BT" pitchFamily="34" charset="0"/>
              </a:rPr>
              <a:t> </a:t>
            </a:r>
            <a:r>
              <a:rPr lang="en-US" altLang="en-US" sz="1200" b="1" dirty="0" err="1" smtClean="0">
                <a:solidFill>
                  <a:srgbClr val="606060"/>
                </a:solidFill>
                <a:latin typeface="Swis721 Ex BT" pitchFamily="34" charset="0"/>
              </a:rPr>
              <a:t>documentale</a:t>
            </a:r>
            <a:r>
              <a:rPr lang="en-US" altLang="en-US" sz="1200" dirty="0" smtClean="0">
                <a:solidFill>
                  <a:srgbClr val="606060"/>
                </a:solidFill>
                <a:latin typeface="Swis721 Ex BT" pitchFamily="34" charset="0"/>
              </a:rPr>
              <a:t>, </a:t>
            </a:r>
            <a:r>
              <a:rPr lang="en-US" altLang="en-US" sz="1200" dirty="0" err="1" smtClean="0">
                <a:solidFill>
                  <a:srgbClr val="606060"/>
                </a:solidFill>
                <a:latin typeface="Swis721 Ex BT" pitchFamily="34" charset="0"/>
              </a:rPr>
              <a:t>combinata</a:t>
            </a:r>
            <a:r>
              <a:rPr lang="en-US" altLang="en-US" sz="1200" dirty="0" smtClean="0">
                <a:solidFill>
                  <a:srgbClr val="606060"/>
                </a:solidFill>
                <a:latin typeface="Swis721 Ex BT" pitchFamily="34" charset="0"/>
              </a:rPr>
              <a:t> </a:t>
            </a:r>
            <a:r>
              <a:rPr lang="en-US" altLang="en-US" sz="1200" dirty="0" err="1" smtClean="0">
                <a:solidFill>
                  <a:srgbClr val="606060"/>
                </a:solidFill>
                <a:latin typeface="Swis721 Ex BT" pitchFamily="34" charset="0"/>
              </a:rPr>
              <a:t>assieme</a:t>
            </a:r>
            <a:r>
              <a:rPr lang="en-US" altLang="en-US" sz="1200" dirty="0" smtClean="0">
                <a:solidFill>
                  <a:srgbClr val="606060"/>
                </a:solidFill>
                <a:latin typeface="Swis721 Ex BT" pitchFamily="34" charset="0"/>
              </a:rPr>
              <a:t> </a:t>
            </a:r>
            <a:r>
              <a:rPr lang="en-US" altLang="en-US" sz="1200" b="1" dirty="0" err="1" smtClean="0">
                <a:solidFill>
                  <a:srgbClr val="606060"/>
                </a:solidFill>
                <a:latin typeface="Swis721 Ex BT" pitchFamily="34" charset="0"/>
              </a:rPr>
              <a:t>all’analisi</a:t>
            </a:r>
            <a:r>
              <a:rPr lang="en-US" altLang="en-US" sz="1200" b="1" dirty="0" smtClean="0">
                <a:solidFill>
                  <a:srgbClr val="606060"/>
                </a:solidFill>
                <a:latin typeface="Swis721 Ex BT" pitchFamily="34" charset="0"/>
              </a:rPr>
              <a:t> </a:t>
            </a:r>
            <a:r>
              <a:rPr lang="en-US" altLang="en-US" sz="1200" b="1" dirty="0" err="1" smtClean="0">
                <a:solidFill>
                  <a:srgbClr val="606060"/>
                </a:solidFill>
                <a:latin typeface="Swis721 Ex BT" pitchFamily="34" charset="0"/>
              </a:rPr>
              <a:t>dello</a:t>
            </a:r>
            <a:r>
              <a:rPr lang="en-US" altLang="en-US" sz="1200" b="1" dirty="0" smtClean="0">
                <a:solidFill>
                  <a:srgbClr val="606060"/>
                </a:solidFill>
                <a:latin typeface="Swis721 Ex BT" pitchFamily="34" charset="0"/>
              </a:rPr>
              <a:t> </a:t>
            </a:r>
            <a:r>
              <a:rPr lang="en-US" altLang="en-US" sz="1200" b="1" dirty="0" err="1" smtClean="0">
                <a:solidFill>
                  <a:srgbClr val="606060"/>
                </a:solidFill>
                <a:latin typeface="Swis721 Ex BT" pitchFamily="34" charset="0"/>
              </a:rPr>
              <a:t>stato</a:t>
            </a:r>
            <a:r>
              <a:rPr lang="en-US" altLang="en-US" sz="1200" b="1" dirty="0" smtClean="0">
                <a:solidFill>
                  <a:srgbClr val="606060"/>
                </a:solidFill>
                <a:latin typeface="Swis721 Ex BT" pitchFamily="34" charset="0"/>
              </a:rPr>
              <a:t> </a:t>
            </a:r>
            <a:r>
              <a:rPr lang="en-US" altLang="en-US" sz="1200" b="1" dirty="0" err="1" smtClean="0">
                <a:solidFill>
                  <a:srgbClr val="606060"/>
                </a:solidFill>
                <a:latin typeface="Swis721 Ex BT" pitchFamily="34" charset="0"/>
              </a:rPr>
              <a:t>dei</a:t>
            </a:r>
            <a:r>
              <a:rPr lang="en-US" altLang="en-US" sz="1200" b="1" dirty="0" smtClean="0">
                <a:solidFill>
                  <a:srgbClr val="606060"/>
                </a:solidFill>
                <a:latin typeface="Swis721 Ex BT" pitchFamily="34" charset="0"/>
              </a:rPr>
              <a:t> </a:t>
            </a:r>
            <a:r>
              <a:rPr lang="en-US" altLang="en-US" sz="1200" b="1" dirty="0" err="1" smtClean="0">
                <a:solidFill>
                  <a:srgbClr val="606060"/>
                </a:solidFill>
                <a:latin typeface="Swis721 Ex BT" pitchFamily="34" charset="0"/>
              </a:rPr>
              <a:t>luoghi</a:t>
            </a:r>
            <a:r>
              <a:rPr lang="en-US" altLang="en-US" sz="1200" dirty="0" smtClean="0">
                <a:solidFill>
                  <a:srgbClr val="606060"/>
                </a:solidFill>
                <a:latin typeface="Swis721 Ex BT" pitchFamily="34" charset="0"/>
              </a:rPr>
              <a:t>, </a:t>
            </a:r>
            <a:r>
              <a:rPr lang="en-US" altLang="en-US" sz="1200" dirty="0" err="1" smtClean="0">
                <a:solidFill>
                  <a:srgbClr val="606060"/>
                </a:solidFill>
                <a:latin typeface="Swis721 Ex BT" pitchFamily="34" charset="0"/>
              </a:rPr>
              <a:t>che</a:t>
            </a:r>
            <a:r>
              <a:rPr lang="en-US" altLang="en-US" sz="1200" dirty="0" smtClean="0">
                <a:solidFill>
                  <a:srgbClr val="606060"/>
                </a:solidFill>
                <a:latin typeface="Swis721 Ex BT" pitchFamily="34" charset="0"/>
              </a:rPr>
              <a:t> ci </a:t>
            </a:r>
            <a:r>
              <a:rPr lang="en-US" altLang="en-US" sz="1200" dirty="0" err="1" smtClean="0">
                <a:solidFill>
                  <a:srgbClr val="606060"/>
                </a:solidFill>
                <a:latin typeface="Swis721 Ex BT" pitchFamily="34" charset="0"/>
              </a:rPr>
              <a:t>permette</a:t>
            </a:r>
            <a:r>
              <a:rPr lang="en-US" altLang="en-US" sz="1200" dirty="0" smtClean="0">
                <a:solidFill>
                  <a:srgbClr val="606060"/>
                </a:solidFill>
                <a:latin typeface="Swis721 Ex BT" pitchFamily="34" charset="0"/>
              </a:rPr>
              <a:t> di </a:t>
            </a:r>
            <a:r>
              <a:rPr lang="en-US" altLang="en-US" sz="1200" b="1" dirty="0" err="1" smtClean="0">
                <a:solidFill>
                  <a:srgbClr val="606060"/>
                </a:solidFill>
                <a:latin typeface="Swis721 Ex BT" pitchFamily="34" charset="0"/>
              </a:rPr>
              <a:t>conoscere</a:t>
            </a:r>
            <a:r>
              <a:rPr lang="en-US" altLang="en-US" sz="1200" b="1" dirty="0" smtClean="0">
                <a:solidFill>
                  <a:srgbClr val="606060"/>
                </a:solidFill>
                <a:latin typeface="Swis721 Ex BT" pitchFamily="34" charset="0"/>
              </a:rPr>
              <a:t> </a:t>
            </a:r>
            <a:r>
              <a:rPr lang="en-US" altLang="en-US" sz="1200" b="1" dirty="0" err="1" smtClean="0">
                <a:solidFill>
                  <a:srgbClr val="606060"/>
                </a:solidFill>
                <a:latin typeface="Swis721 Ex BT" pitchFamily="34" charset="0"/>
              </a:rPr>
              <a:t>l’immobile</a:t>
            </a:r>
            <a:r>
              <a:rPr lang="en-US" altLang="en-US" sz="1200" b="1" dirty="0" smtClean="0">
                <a:solidFill>
                  <a:srgbClr val="606060"/>
                </a:solidFill>
                <a:latin typeface="Swis721 Ex BT" pitchFamily="34" charset="0"/>
              </a:rPr>
              <a:t> </a:t>
            </a:r>
            <a:r>
              <a:rPr lang="en-US" altLang="en-US" sz="1200" dirty="0" smtClean="0">
                <a:solidFill>
                  <a:srgbClr val="606060"/>
                </a:solidFill>
                <a:latin typeface="Swis721 Ex BT" pitchFamily="34" charset="0"/>
              </a:rPr>
              <a:t>sotto </a:t>
            </a:r>
            <a:r>
              <a:rPr lang="en-US" altLang="en-US" sz="1200" b="1" dirty="0" err="1" smtClean="0">
                <a:solidFill>
                  <a:srgbClr val="606060"/>
                </a:solidFill>
                <a:latin typeface="Swis721 Ex BT" pitchFamily="34" charset="0"/>
              </a:rPr>
              <a:t>diversi</a:t>
            </a:r>
            <a:r>
              <a:rPr lang="en-US" altLang="en-US" sz="1200" b="1" dirty="0" smtClean="0">
                <a:solidFill>
                  <a:srgbClr val="606060"/>
                </a:solidFill>
                <a:latin typeface="Swis721 Ex BT" pitchFamily="34" charset="0"/>
              </a:rPr>
              <a:t> </a:t>
            </a:r>
            <a:r>
              <a:rPr lang="en-US" altLang="en-US" sz="1200" b="1" dirty="0" err="1" smtClean="0">
                <a:solidFill>
                  <a:srgbClr val="606060"/>
                </a:solidFill>
                <a:latin typeface="Swis721 Ex BT" pitchFamily="34" charset="0"/>
              </a:rPr>
              <a:t>aspetti</a:t>
            </a:r>
            <a:r>
              <a:rPr lang="en-US" altLang="en-US" sz="1200" dirty="0" smtClean="0">
                <a:solidFill>
                  <a:srgbClr val="606060"/>
                </a:solidFill>
                <a:latin typeface="Swis721 Ex BT" pitchFamily="34" charset="0"/>
              </a:rPr>
              <a:t>:</a:t>
            </a:r>
            <a:r>
              <a:rPr lang="en-US" altLang="en-US" sz="1200" baseline="0" dirty="0" smtClean="0">
                <a:solidFill>
                  <a:srgbClr val="606060"/>
                </a:solidFill>
                <a:latin typeface="Swis721 Ex BT" pitchFamily="34" charset="0"/>
              </a:rPr>
              <a:t> </a:t>
            </a:r>
            <a:r>
              <a:rPr lang="en-US" altLang="en-US" sz="1200" baseline="0" dirty="0" err="1" smtClean="0">
                <a:solidFill>
                  <a:srgbClr val="606060"/>
                </a:solidFill>
                <a:latin typeface="Swis721 Ex BT" pitchFamily="34" charset="0"/>
              </a:rPr>
              <a:t>identificazione</a:t>
            </a:r>
            <a:r>
              <a:rPr lang="en-US" altLang="en-US" sz="1200" baseline="0" dirty="0" smtClean="0">
                <a:solidFill>
                  <a:srgbClr val="606060"/>
                </a:solidFill>
                <a:latin typeface="Swis721 Ex BT" pitchFamily="34" charset="0"/>
              </a:rPr>
              <a:t> </a:t>
            </a:r>
            <a:r>
              <a:rPr lang="en-US" altLang="en-US" sz="1200" baseline="0" dirty="0" err="1" smtClean="0">
                <a:solidFill>
                  <a:srgbClr val="606060"/>
                </a:solidFill>
                <a:latin typeface="Swis721 Ex BT" pitchFamily="34" charset="0"/>
              </a:rPr>
              <a:t>catastale</a:t>
            </a:r>
            <a:r>
              <a:rPr lang="en-US" altLang="en-US" sz="1200" baseline="0" dirty="0" smtClean="0">
                <a:solidFill>
                  <a:srgbClr val="606060"/>
                </a:solidFill>
                <a:latin typeface="Swis721 Ex BT" pitchFamily="34" charset="0"/>
              </a:rPr>
              <a:t>, </a:t>
            </a:r>
            <a:r>
              <a:rPr lang="en-US" altLang="en-US" sz="1200" baseline="0" dirty="0" err="1" smtClean="0">
                <a:solidFill>
                  <a:srgbClr val="606060"/>
                </a:solidFill>
                <a:latin typeface="Swis721 Ex BT" pitchFamily="34" charset="0"/>
              </a:rPr>
              <a:t>conformità</a:t>
            </a:r>
            <a:r>
              <a:rPr lang="en-US" altLang="en-US" sz="1200" baseline="0" dirty="0" smtClean="0">
                <a:solidFill>
                  <a:srgbClr val="606060"/>
                </a:solidFill>
                <a:latin typeface="Swis721 Ex BT" pitchFamily="34" charset="0"/>
              </a:rPr>
              <a:t> </a:t>
            </a:r>
            <a:r>
              <a:rPr lang="en-US" altLang="en-US" sz="1200" baseline="0" dirty="0" err="1" smtClean="0">
                <a:solidFill>
                  <a:srgbClr val="606060"/>
                </a:solidFill>
                <a:latin typeface="Swis721 Ex BT" pitchFamily="34" charset="0"/>
              </a:rPr>
              <a:t>urbanistica</a:t>
            </a:r>
            <a:r>
              <a:rPr lang="en-US" altLang="en-US" sz="1200" baseline="0" dirty="0" smtClean="0">
                <a:solidFill>
                  <a:srgbClr val="606060"/>
                </a:solidFill>
                <a:latin typeface="Swis721 Ex BT" pitchFamily="34" charset="0"/>
              </a:rPr>
              <a:t> e </a:t>
            </a:r>
            <a:r>
              <a:rPr lang="en-US" altLang="en-US" sz="1200" baseline="0" dirty="0" err="1" smtClean="0">
                <a:solidFill>
                  <a:srgbClr val="606060"/>
                </a:solidFill>
                <a:latin typeface="Swis721 Ex BT" pitchFamily="34" charset="0"/>
              </a:rPr>
              <a:t>titolarità</a:t>
            </a:r>
            <a:r>
              <a:rPr lang="en-US" altLang="en-US" sz="1200" baseline="0" dirty="0" smtClean="0">
                <a:solidFill>
                  <a:srgbClr val="606060"/>
                </a:solidFill>
                <a:latin typeface="Swis721 Ex BT" pitchFamily="34" charset="0"/>
              </a:rPr>
              <a:t>.</a:t>
            </a:r>
            <a:endParaRPr lang="it-IT" altLang="en-US" sz="1200" dirty="0" smtClean="0">
              <a:solidFill>
                <a:srgbClr val="606060"/>
              </a:solidFill>
              <a:latin typeface="Swis721 Ex BT" pitchFamily="34" charset="0"/>
            </a:endParaRPr>
          </a:p>
          <a:p>
            <a:r>
              <a:rPr lang="it-IT" dirty="0" smtClean="0"/>
              <a:t>Solitamente</a:t>
            </a:r>
            <a:r>
              <a:rPr lang="it-IT" baseline="0" dirty="0" smtClean="0"/>
              <a:t> per un </a:t>
            </a:r>
            <a:r>
              <a:rPr lang="it-IT" b="1" baseline="0" dirty="0" smtClean="0"/>
              <a:t>immobile finito </a:t>
            </a:r>
            <a:r>
              <a:rPr lang="it-IT" baseline="0" dirty="0" smtClean="0"/>
              <a:t>i</a:t>
            </a:r>
            <a:r>
              <a:rPr lang="it-IT" dirty="0" smtClean="0"/>
              <a:t> documenti minimi che ci potrebbero permettere</a:t>
            </a:r>
            <a:r>
              <a:rPr lang="it-IT" baseline="0" dirty="0" smtClean="0"/>
              <a:t> di individuare questi aspetti sono </a:t>
            </a:r>
            <a:r>
              <a:rPr lang="it-IT" b="1" baseline="0" dirty="0" smtClean="0"/>
              <a:t>l’atto di provenienza, e l’ultima planimetria catastale.</a:t>
            </a:r>
            <a:r>
              <a:rPr lang="it-IT" baseline="0" dirty="0" smtClean="0"/>
              <a:t> oltre a questi se necessario possono essere utilizzati </a:t>
            </a:r>
            <a:r>
              <a:rPr lang="it-IT" b="1" baseline="0" dirty="0" smtClean="0"/>
              <a:t>altri documenti come i </a:t>
            </a:r>
            <a:r>
              <a:rPr lang="it-IT" b="1" baseline="0" dirty="0" err="1" smtClean="0"/>
              <a:t>varii</a:t>
            </a:r>
            <a:r>
              <a:rPr lang="it-IT" b="1" baseline="0" dirty="0" smtClean="0"/>
              <a:t> titoli edili </a:t>
            </a:r>
            <a:r>
              <a:rPr lang="it-IT" baseline="0" dirty="0" smtClean="0"/>
              <a:t>che hanno autorizzato l’immobile comprese eventuali sanatorie o condoni, le </a:t>
            </a:r>
            <a:r>
              <a:rPr lang="it-IT" b="1" baseline="0" dirty="0" smtClean="0"/>
              <a:t>convenzioni</a:t>
            </a:r>
            <a:r>
              <a:rPr lang="it-IT" baseline="0" dirty="0" smtClean="0"/>
              <a:t>, </a:t>
            </a:r>
            <a:r>
              <a:rPr lang="it-IT" b="1" baseline="0" dirty="0" smtClean="0"/>
              <a:t>visure catastali, elaborato planimetrico, estratto di mappa</a:t>
            </a:r>
            <a:r>
              <a:rPr lang="it-IT" baseline="0" dirty="0" smtClean="0"/>
              <a:t>, ecc.</a:t>
            </a:r>
          </a:p>
          <a:p>
            <a:r>
              <a:rPr lang="it-IT" baseline="0" dirty="0" smtClean="0"/>
              <a:t>Mentre per gli </a:t>
            </a:r>
            <a:r>
              <a:rPr lang="it-IT" b="1" baseline="0" dirty="0" smtClean="0"/>
              <a:t>immobili in evoluzione </a:t>
            </a:r>
            <a:r>
              <a:rPr lang="it-IT" baseline="0" dirty="0" smtClean="0"/>
              <a:t>è sicuramente necessario avere a disposizione la </a:t>
            </a:r>
            <a:r>
              <a:rPr lang="it-IT" b="1" baseline="0" dirty="0" smtClean="0"/>
              <a:t>pratica edilizia in corso</a:t>
            </a:r>
            <a:r>
              <a:rPr lang="it-IT" baseline="0" dirty="0" smtClean="0"/>
              <a:t>, ed anche il </a:t>
            </a:r>
            <a:r>
              <a:rPr lang="it-IT" b="1" baseline="0" dirty="0" smtClean="0"/>
              <a:t>computo metrico, </a:t>
            </a:r>
            <a:r>
              <a:rPr lang="it-IT" b="0" baseline="0" dirty="0" smtClean="0"/>
              <a:t>oltre a quelli necessari per specifiche esigenze.</a:t>
            </a:r>
          </a:p>
          <a:p>
            <a:r>
              <a:rPr lang="it-IT" b="0" baseline="0" dirty="0" smtClean="0"/>
              <a:t>Detto questo è sicuramente più </a:t>
            </a:r>
            <a:r>
              <a:rPr lang="it-IT" b="1" baseline="0" dirty="0" smtClean="0"/>
              <a:t>veloce </a:t>
            </a:r>
            <a:r>
              <a:rPr lang="it-IT" b="0" baseline="0" dirty="0" smtClean="0"/>
              <a:t>effettuare queste analisi su un </a:t>
            </a:r>
            <a:r>
              <a:rPr lang="it-IT" b="1" baseline="0" dirty="0" smtClean="0"/>
              <a:t>immobile di recente costruzione ancora di proprietà dell’impresa costruttrice</a:t>
            </a:r>
            <a:r>
              <a:rPr lang="it-IT" b="0" baseline="0" dirty="0" smtClean="0"/>
              <a:t>, per il quale è stato appena concluso il processo edilizio con la presentazione della segnalazione certificata di agibilità, piuttosto che un </a:t>
            </a:r>
            <a:r>
              <a:rPr lang="it-IT" b="1" baseline="0" dirty="0" smtClean="0"/>
              <a:t>immobile datato </a:t>
            </a:r>
            <a:r>
              <a:rPr lang="it-IT" b="0" baseline="0" dirty="0" smtClean="0"/>
              <a:t>che ha subito numerose trasformazioni edilizia nel corso del tempo, e diversi passaggio, che magari è gravato anche da qualche </a:t>
            </a:r>
            <a:r>
              <a:rPr lang="it-IT" b="1" baseline="0" dirty="0" smtClean="0"/>
              <a:t>vincolo</a:t>
            </a:r>
            <a:r>
              <a:rPr lang="it-IT" b="0" baseline="0" dirty="0" smtClean="0"/>
              <a:t>, piuttosto che sia stato oggetto di </a:t>
            </a:r>
            <a:r>
              <a:rPr lang="it-IT" b="1" baseline="0" dirty="0" smtClean="0"/>
              <a:t>condono</a:t>
            </a:r>
            <a:r>
              <a:rPr lang="it-IT" b="0" baseline="0" dirty="0" smtClean="0"/>
              <a:t>, in quanto la documentazione da analizza sarà più corposa e si vanno a sovrapporre.</a:t>
            </a:r>
            <a:endParaRPr lang="it-IT" b="0" dirty="0"/>
          </a:p>
        </p:txBody>
      </p:sp>
      <p:sp>
        <p:nvSpPr>
          <p:cNvPr id="4" name="Segnaposto numero diapositiva 3"/>
          <p:cNvSpPr>
            <a:spLocks noGrp="1"/>
          </p:cNvSpPr>
          <p:nvPr>
            <p:ph type="sldNum" sz="quarter" idx="10"/>
          </p:nvPr>
        </p:nvSpPr>
        <p:spPr/>
        <p:txBody>
          <a:bodyPr/>
          <a:lstStyle/>
          <a:p>
            <a:fld id="{3BE3C320-B6C4-4542-9F11-7A220B3FE047}" type="slidenum">
              <a:rPr lang="it-IT" smtClean="0"/>
              <a:t>5</a:t>
            </a:fld>
            <a:endParaRPr lang="it-IT"/>
          </a:p>
        </p:txBody>
      </p:sp>
    </p:spTree>
    <p:extLst>
      <p:ext uri="{BB962C8B-B14F-4D97-AF65-F5344CB8AC3E}">
        <p14:creationId xmlns:p14="http://schemas.microsoft.com/office/powerpoint/2010/main" val="201489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200" b="0" i="0" u="none" strike="noStrike" kern="1200" baseline="0" dirty="0" smtClean="0">
                <a:solidFill>
                  <a:schemeClr val="tx1"/>
                </a:solidFill>
                <a:latin typeface="+mn-lt"/>
                <a:ea typeface="+mn-ea"/>
                <a:cs typeface="+mn-cs"/>
              </a:rPr>
              <a:t>Le </a:t>
            </a:r>
            <a:r>
              <a:rPr lang="it-IT" sz="1200" b="1" i="0" u="none" strike="noStrike" kern="1200" baseline="0" dirty="0" smtClean="0">
                <a:solidFill>
                  <a:schemeClr val="tx1"/>
                </a:solidFill>
                <a:latin typeface="+mn-lt"/>
                <a:ea typeface="+mn-ea"/>
                <a:cs typeface="+mn-cs"/>
              </a:rPr>
              <a:t>attività</a:t>
            </a:r>
            <a:r>
              <a:rPr lang="it-IT" sz="1200" b="0" i="0" u="none" strike="noStrike" kern="1200" baseline="0" dirty="0" smtClean="0">
                <a:solidFill>
                  <a:schemeClr val="tx1"/>
                </a:solidFill>
                <a:latin typeface="+mn-lt"/>
                <a:ea typeface="+mn-ea"/>
                <a:cs typeface="+mn-cs"/>
              </a:rPr>
              <a:t> per individuare la corretta </a:t>
            </a:r>
            <a:r>
              <a:rPr lang="it-IT" sz="1200" b="1" i="0" u="none" strike="noStrike" kern="1200" baseline="0" dirty="0" smtClean="0">
                <a:solidFill>
                  <a:schemeClr val="tx1"/>
                </a:solidFill>
                <a:latin typeface="+mn-lt"/>
                <a:ea typeface="+mn-ea"/>
                <a:cs typeface="+mn-cs"/>
              </a:rPr>
              <a:t>descrizione del bene </a:t>
            </a:r>
            <a:r>
              <a:rPr lang="it-IT" sz="1200" b="0" i="0" u="none" strike="noStrike" kern="1200" baseline="0" dirty="0" smtClean="0">
                <a:solidFill>
                  <a:schemeClr val="tx1"/>
                </a:solidFill>
                <a:latin typeface="+mn-lt"/>
                <a:ea typeface="+mn-ea"/>
                <a:cs typeface="+mn-cs"/>
              </a:rPr>
              <a:t>e la </a:t>
            </a:r>
            <a:r>
              <a:rPr lang="it-IT" sz="1200" b="1" i="0" u="none" strike="noStrike" kern="1200" baseline="0" dirty="0" smtClean="0">
                <a:solidFill>
                  <a:schemeClr val="tx1"/>
                </a:solidFill>
                <a:latin typeface="+mn-lt"/>
                <a:ea typeface="+mn-ea"/>
                <a:cs typeface="+mn-cs"/>
              </a:rPr>
              <a:t>corretta </a:t>
            </a:r>
            <a:r>
              <a:rPr lang="it-IT" sz="1200" b="1" i="0" u="none" strike="noStrike" kern="1200" baseline="0" dirty="0" err="1" smtClean="0">
                <a:solidFill>
                  <a:schemeClr val="tx1"/>
                </a:solidFill>
                <a:latin typeface="+mn-lt"/>
                <a:ea typeface="+mn-ea"/>
                <a:cs typeface="+mn-cs"/>
              </a:rPr>
              <a:t>identiifcazione</a:t>
            </a:r>
            <a:r>
              <a:rPr lang="it-IT" sz="1200" b="1" i="0"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sono </a:t>
            </a:r>
            <a:r>
              <a:rPr lang="it-IT" sz="1200" b="1" i="0" u="none" strike="noStrike" kern="1200" baseline="0" dirty="0" smtClean="0">
                <a:solidFill>
                  <a:schemeClr val="tx1"/>
                </a:solidFill>
                <a:latin typeface="+mn-lt"/>
                <a:ea typeface="+mn-ea"/>
                <a:cs typeface="+mn-cs"/>
              </a:rPr>
              <a:t>rigorose </a:t>
            </a:r>
            <a:r>
              <a:rPr lang="it-IT" sz="1200" b="0" i="0" u="none" strike="noStrike" kern="1200" baseline="0" dirty="0" smtClean="0">
                <a:solidFill>
                  <a:schemeClr val="tx1"/>
                </a:solidFill>
                <a:latin typeface="+mn-lt"/>
                <a:ea typeface="+mn-ea"/>
                <a:cs typeface="+mn-cs"/>
              </a:rPr>
              <a:t>e consentono all’Ente mutuante una </a:t>
            </a:r>
            <a:r>
              <a:rPr lang="it-IT" sz="1200" b="1" i="0" u="none" strike="noStrike" kern="1200" baseline="0" dirty="0" smtClean="0">
                <a:solidFill>
                  <a:schemeClr val="tx1"/>
                </a:solidFill>
                <a:latin typeface="+mn-lt"/>
                <a:ea typeface="+mn-ea"/>
                <a:cs typeface="+mn-cs"/>
              </a:rPr>
              <a:t>corretta iscrizione ipotecaria </a:t>
            </a:r>
            <a:r>
              <a:rPr lang="it-IT" sz="1200" b="0" i="0" u="none" strike="noStrike" kern="1200" baseline="0" dirty="0" smtClean="0">
                <a:solidFill>
                  <a:schemeClr val="tx1"/>
                </a:solidFill>
                <a:latin typeface="+mn-lt"/>
                <a:ea typeface="+mn-ea"/>
                <a:cs typeface="+mn-cs"/>
              </a:rPr>
              <a:t>sull’immobile oggetto di perizia ai sensi </a:t>
            </a:r>
            <a:r>
              <a:rPr lang="it-IT" sz="1200" b="1" i="0" u="none" strike="noStrike" kern="1200" baseline="0" dirty="0" smtClean="0">
                <a:solidFill>
                  <a:schemeClr val="tx1"/>
                </a:solidFill>
                <a:latin typeface="+mn-lt"/>
                <a:ea typeface="+mn-ea"/>
                <a:cs typeface="+mn-cs"/>
              </a:rPr>
              <a:t>dell’art. 2826 C.C</a:t>
            </a:r>
            <a:r>
              <a:rPr lang="it-IT" sz="1200" b="0" i="0" u="none" strike="noStrike" kern="1200" baseline="0" dirty="0" smtClean="0">
                <a:solidFill>
                  <a:schemeClr val="tx1"/>
                </a:solidFill>
                <a:latin typeface="+mn-lt"/>
                <a:ea typeface="+mn-ea"/>
                <a:cs typeface="+mn-cs"/>
              </a:rPr>
              <a:t>.</a:t>
            </a:r>
          </a:p>
          <a:p>
            <a:pPr algn="just"/>
            <a:endParaRPr lang="it-IT" sz="1200" b="0" i="0" u="none" strike="noStrike" kern="1200" baseline="0" dirty="0" smtClean="0">
              <a:solidFill>
                <a:schemeClr val="tx1"/>
              </a:solidFill>
              <a:latin typeface="+mn-lt"/>
              <a:ea typeface="+mn-ea"/>
              <a:cs typeface="+mn-cs"/>
            </a:endParaRPr>
          </a:p>
          <a:p>
            <a:pPr algn="just"/>
            <a:r>
              <a:rPr lang="it-IT" sz="1200" b="0" i="0" u="none" strike="noStrike" kern="1200" baseline="0" dirty="0" smtClean="0">
                <a:solidFill>
                  <a:schemeClr val="tx1"/>
                </a:solidFill>
                <a:latin typeface="+mn-lt"/>
                <a:ea typeface="+mn-ea"/>
                <a:cs typeface="+mn-cs"/>
              </a:rPr>
              <a:t>La </a:t>
            </a:r>
            <a:r>
              <a:rPr lang="it-IT" sz="1200" b="1" i="0" u="none" strike="noStrike" kern="1200" baseline="0" dirty="0" smtClean="0">
                <a:solidFill>
                  <a:schemeClr val="tx1"/>
                </a:solidFill>
                <a:latin typeface="+mn-lt"/>
                <a:ea typeface="+mn-ea"/>
                <a:cs typeface="+mn-cs"/>
              </a:rPr>
              <a:t>verifica della legittimità urbanistica </a:t>
            </a:r>
            <a:r>
              <a:rPr lang="it-IT" sz="1200" b="0" i="0" u="none" strike="noStrike" kern="1200" baseline="0" dirty="0" smtClean="0">
                <a:solidFill>
                  <a:schemeClr val="tx1"/>
                </a:solidFill>
                <a:latin typeface="+mn-lt"/>
                <a:ea typeface="+mn-ea"/>
                <a:cs typeface="+mn-cs"/>
              </a:rPr>
              <a:t>deve garantire l’Ente mutuante sulla circolazione giuridica del bene e </a:t>
            </a:r>
            <a:r>
              <a:rPr lang="it-IT" sz="1200" b="1" i="0" u="none" strike="noStrike" kern="1200" baseline="0" dirty="0" smtClean="0">
                <a:solidFill>
                  <a:schemeClr val="tx1"/>
                </a:solidFill>
                <a:latin typeface="+mn-lt"/>
                <a:ea typeface="+mn-ea"/>
                <a:cs typeface="+mn-cs"/>
              </a:rPr>
              <a:t>determinare se vi sono elementi </a:t>
            </a:r>
            <a:r>
              <a:rPr lang="it-IT" sz="1200" b="0" i="0" u="none" strike="noStrike" kern="1200" baseline="0" dirty="0" smtClean="0">
                <a:solidFill>
                  <a:schemeClr val="tx1"/>
                </a:solidFill>
                <a:latin typeface="+mn-lt"/>
                <a:ea typeface="+mn-ea"/>
                <a:cs typeface="+mn-cs"/>
              </a:rPr>
              <a:t>che possano</a:t>
            </a:r>
            <a:r>
              <a:rPr lang="it-IT" sz="1200" b="1" i="0" u="none" strike="noStrike" kern="1200" baseline="0" dirty="0" smtClean="0">
                <a:solidFill>
                  <a:schemeClr val="tx1"/>
                </a:solidFill>
                <a:latin typeface="+mn-lt"/>
                <a:ea typeface="+mn-ea"/>
                <a:cs typeface="+mn-cs"/>
              </a:rPr>
              <a:t> influire su valore della garanzia</a:t>
            </a:r>
            <a:r>
              <a:rPr lang="it-IT" sz="1200" b="0" i="0" u="none" strike="noStrike" kern="1200" baseline="0" dirty="0" smtClean="0">
                <a:solidFill>
                  <a:schemeClr val="tx1"/>
                </a:solidFill>
                <a:latin typeface="+mn-lt"/>
                <a:ea typeface="+mn-ea"/>
                <a:cs typeface="+mn-cs"/>
              </a:rPr>
              <a:t>. Nel corso di tale attività è pertanto sempre necessario </a:t>
            </a:r>
            <a:r>
              <a:rPr lang="it-IT" sz="1200" b="1" i="0" u="none" strike="noStrike" kern="1200" baseline="0" dirty="0" smtClean="0">
                <a:solidFill>
                  <a:schemeClr val="tx1"/>
                </a:solidFill>
                <a:latin typeface="+mn-lt"/>
                <a:ea typeface="+mn-ea"/>
                <a:cs typeface="+mn-cs"/>
              </a:rPr>
              <a:t>considerare se l’eventuale “non conformità” </a:t>
            </a:r>
            <a:r>
              <a:rPr lang="it-IT" sz="1200" b="0" i="0" u="none" strike="noStrike" kern="1200" baseline="0" dirty="0" smtClean="0">
                <a:solidFill>
                  <a:schemeClr val="tx1"/>
                </a:solidFill>
                <a:latin typeface="+mn-lt"/>
                <a:ea typeface="+mn-ea"/>
                <a:cs typeface="+mn-cs"/>
              </a:rPr>
              <a:t>riscontrata, comporti una </a:t>
            </a:r>
            <a:r>
              <a:rPr lang="it-IT" sz="1200" b="1" i="0" u="none" strike="noStrike" kern="1200" baseline="0" dirty="0" smtClean="0">
                <a:solidFill>
                  <a:schemeClr val="tx1"/>
                </a:solidFill>
                <a:latin typeface="+mn-lt"/>
                <a:ea typeface="+mn-ea"/>
                <a:cs typeface="+mn-cs"/>
              </a:rPr>
              <a:t>riduzione o una mancanza di commerciabilità dell’immobile </a:t>
            </a:r>
            <a:r>
              <a:rPr lang="it-IT" sz="1200" b="0" i="0" u="none" strike="noStrike" kern="1200" baseline="0" dirty="0" smtClean="0">
                <a:solidFill>
                  <a:schemeClr val="tx1"/>
                </a:solidFill>
                <a:latin typeface="+mn-lt"/>
                <a:ea typeface="+mn-ea"/>
                <a:cs typeface="+mn-cs"/>
              </a:rPr>
              <a:t>o se </a:t>
            </a:r>
            <a:r>
              <a:rPr lang="it-IT" sz="1200" b="1" i="0" u="none" strike="noStrike" kern="1200" baseline="0" dirty="0" smtClean="0">
                <a:solidFill>
                  <a:schemeClr val="tx1"/>
                </a:solidFill>
                <a:latin typeface="+mn-lt"/>
                <a:ea typeface="+mn-ea"/>
                <a:cs typeface="+mn-cs"/>
              </a:rPr>
              <a:t>influisca sul valore </a:t>
            </a:r>
            <a:r>
              <a:rPr lang="it-IT" sz="1200" b="0" i="0" u="none" strike="noStrike" kern="1200" baseline="0" dirty="0" smtClean="0">
                <a:solidFill>
                  <a:schemeClr val="tx1"/>
                </a:solidFill>
                <a:latin typeface="+mn-lt"/>
                <a:ea typeface="+mn-ea"/>
                <a:cs typeface="+mn-cs"/>
              </a:rPr>
              <a:t>da attribuire alla garanzia.</a:t>
            </a:r>
            <a:endParaRPr lang="it-IT" dirty="0"/>
          </a:p>
        </p:txBody>
      </p:sp>
      <p:sp>
        <p:nvSpPr>
          <p:cNvPr id="4" name="Segnaposto numero diapositiva 3"/>
          <p:cNvSpPr>
            <a:spLocks noGrp="1"/>
          </p:cNvSpPr>
          <p:nvPr>
            <p:ph type="sldNum" sz="quarter" idx="10"/>
          </p:nvPr>
        </p:nvSpPr>
        <p:spPr/>
        <p:txBody>
          <a:bodyPr/>
          <a:lstStyle/>
          <a:p>
            <a:fld id="{3BE3C320-B6C4-4542-9F11-7A220B3FE047}" type="slidenum">
              <a:rPr lang="it-IT" smtClean="0"/>
              <a:t>6</a:t>
            </a:fld>
            <a:endParaRPr lang="it-IT"/>
          </a:p>
        </p:txBody>
      </p:sp>
    </p:spTree>
    <p:extLst>
      <p:ext uri="{BB962C8B-B14F-4D97-AF65-F5344CB8AC3E}">
        <p14:creationId xmlns:p14="http://schemas.microsoft.com/office/powerpoint/2010/main" val="1783643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smtClean="0">
                <a:solidFill>
                  <a:schemeClr val="tx1"/>
                </a:solidFill>
                <a:latin typeface="+mn-lt"/>
                <a:ea typeface="+mn-ea"/>
                <a:cs typeface="+mn-cs"/>
              </a:rPr>
              <a:t>Compito del valutatore rilevare questi anomalie per poi permettere all’istituto di agire secondo le proprie policy interne.</a:t>
            </a:r>
            <a:endParaRPr lang="it-IT" sz="1200" b="1"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E’ fondamentale che </a:t>
            </a:r>
            <a:r>
              <a:rPr lang="it-IT" sz="1200" b="1" i="0" u="none" strike="noStrike" kern="1200" baseline="0" dirty="0" smtClean="0">
                <a:solidFill>
                  <a:schemeClr val="tx1"/>
                </a:solidFill>
                <a:latin typeface="+mn-lt"/>
                <a:ea typeface="+mn-ea"/>
                <a:cs typeface="+mn-cs"/>
              </a:rPr>
              <a:t>l’immobile sia identificato univocamente e correttamente</a:t>
            </a:r>
            <a:r>
              <a:rPr lang="it-IT" sz="1200" b="0" i="0" u="none" strike="noStrike" kern="1200" baseline="0" dirty="0" smtClean="0">
                <a:solidFill>
                  <a:schemeClr val="tx1"/>
                </a:solidFill>
                <a:latin typeface="+mn-lt"/>
                <a:ea typeface="+mn-ea"/>
                <a:cs typeface="+mn-cs"/>
              </a:rPr>
              <a:t> dal punto di vista </a:t>
            </a:r>
            <a:r>
              <a:rPr lang="it-IT" sz="1200" b="1" i="0" u="none" strike="noStrike" kern="1200" baseline="0" dirty="0" smtClean="0">
                <a:solidFill>
                  <a:schemeClr val="tx1"/>
                </a:solidFill>
                <a:latin typeface="+mn-lt"/>
                <a:ea typeface="+mn-ea"/>
                <a:cs typeface="+mn-cs"/>
              </a:rPr>
              <a:t>catastale</a:t>
            </a:r>
            <a:r>
              <a:rPr lang="it-IT" sz="1200" b="0" i="0" u="none" strike="noStrike" kern="1200" baseline="0" dirty="0" smtClean="0">
                <a:solidFill>
                  <a:schemeClr val="tx1"/>
                </a:solidFill>
                <a:latin typeface="+mn-lt"/>
                <a:ea typeface="+mn-ea"/>
                <a:cs typeface="+mn-cs"/>
              </a:rPr>
              <a:t>, per questo ci è venuta in aiuto anche la normativa nazionale che </a:t>
            </a:r>
            <a:r>
              <a:rPr lang="it-IT" sz="1200" b="1" i="0" u="none" strike="noStrike" kern="1200" baseline="0" dirty="0" smtClean="0">
                <a:solidFill>
                  <a:schemeClr val="tx1"/>
                </a:solidFill>
                <a:latin typeface="+mn-lt"/>
                <a:ea typeface="+mn-ea"/>
                <a:cs typeface="+mn-cs"/>
              </a:rPr>
              <a:t>legge n. 122 del 2010 </a:t>
            </a:r>
            <a:r>
              <a:rPr lang="it-IT" sz="1200" b="0" i="0" u="none" strike="noStrike" kern="1200" baseline="0" dirty="0" smtClean="0">
                <a:solidFill>
                  <a:schemeClr val="tx1"/>
                </a:solidFill>
                <a:latin typeface="+mn-lt"/>
                <a:ea typeface="+mn-ea"/>
                <a:cs typeface="+mn-cs"/>
              </a:rPr>
              <a:t>ha introdotto tale </a:t>
            </a:r>
            <a:r>
              <a:rPr lang="it-IT" sz="1200" b="1" i="0" u="none" strike="noStrike" kern="1200" baseline="0" dirty="0" smtClean="0">
                <a:solidFill>
                  <a:schemeClr val="tx1"/>
                </a:solidFill>
                <a:latin typeface="+mn-lt"/>
                <a:ea typeface="+mn-ea"/>
                <a:cs typeface="+mn-cs"/>
              </a:rPr>
              <a:t>conformità dello stato dei luoghi con la planimetria catastale </a:t>
            </a:r>
            <a:r>
              <a:rPr lang="it-IT" sz="1200" b="0" i="0" u="none" strike="noStrike" kern="1200" baseline="0" dirty="0" smtClean="0">
                <a:solidFill>
                  <a:schemeClr val="tx1"/>
                </a:solidFill>
                <a:latin typeface="+mn-lt"/>
                <a:ea typeface="+mn-ea"/>
                <a:cs typeface="+mn-cs"/>
              </a:rPr>
              <a:t>all’interno degli atti in cui avviene il trasferimento della proprietà degli immobili.</a:t>
            </a:r>
          </a:p>
          <a:p>
            <a:r>
              <a:rPr lang="it-IT" sz="1200" b="0" i="0" u="none" strike="noStrike" kern="1200" baseline="0" dirty="0" smtClean="0">
                <a:solidFill>
                  <a:schemeClr val="tx1"/>
                </a:solidFill>
                <a:latin typeface="+mn-lt"/>
                <a:ea typeface="+mn-ea"/>
                <a:cs typeface="+mn-cs"/>
              </a:rPr>
              <a:t>Il </a:t>
            </a:r>
            <a:r>
              <a:rPr lang="it-IT" sz="1200" b="1" i="0" u="none" strike="noStrike" kern="1200" baseline="0" dirty="0" smtClean="0">
                <a:solidFill>
                  <a:schemeClr val="tx1"/>
                </a:solidFill>
                <a:latin typeface="+mn-lt"/>
                <a:ea typeface="+mn-ea"/>
                <a:cs typeface="+mn-cs"/>
              </a:rPr>
              <a:t>caso più semplice </a:t>
            </a:r>
            <a:r>
              <a:rPr lang="it-IT" sz="1200" b="0" i="0" u="none" strike="noStrike" kern="1200" baseline="0" dirty="0" smtClean="0">
                <a:solidFill>
                  <a:schemeClr val="tx1"/>
                </a:solidFill>
                <a:latin typeface="+mn-lt"/>
                <a:ea typeface="+mn-ea"/>
                <a:cs typeface="+mn-cs"/>
              </a:rPr>
              <a:t>quando per un errore materiale veniva </a:t>
            </a:r>
            <a:r>
              <a:rPr lang="it-IT" sz="1200" b="1" i="0" u="none" strike="noStrike" kern="1200" baseline="0" dirty="0" smtClean="0">
                <a:solidFill>
                  <a:schemeClr val="tx1"/>
                </a:solidFill>
                <a:latin typeface="+mn-lt"/>
                <a:ea typeface="+mn-ea"/>
                <a:cs typeface="+mn-cs"/>
              </a:rPr>
              <a:t>presentata una scheda al posto di un’altra</a:t>
            </a:r>
            <a:r>
              <a:rPr lang="it-IT" sz="1200" b="0" i="0" u="none" strike="noStrike" kern="1200" baseline="0" dirty="0" smtClean="0">
                <a:solidFill>
                  <a:schemeClr val="tx1"/>
                </a:solidFill>
                <a:latin typeface="+mn-lt"/>
                <a:ea typeface="+mn-ea"/>
                <a:cs typeface="+mn-cs"/>
              </a:rPr>
              <a:t>, oppure ad esempio se in un condominio in passato per esigenze personali è avvenuto lo </a:t>
            </a:r>
            <a:r>
              <a:rPr lang="it-IT" sz="1200" b="1" i="0" u="none" strike="noStrike" kern="1200" baseline="0" dirty="0" smtClean="0">
                <a:solidFill>
                  <a:schemeClr val="tx1"/>
                </a:solidFill>
                <a:latin typeface="+mn-lt"/>
                <a:ea typeface="+mn-ea"/>
                <a:cs typeface="+mn-cs"/>
              </a:rPr>
              <a:t>scambio delle cantine </a:t>
            </a:r>
            <a:r>
              <a:rPr lang="it-IT" sz="1200" b="0" i="0" u="none" strike="noStrike" kern="1200" baseline="0" dirty="0" smtClean="0">
                <a:solidFill>
                  <a:schemeClr val="tx1"/>
                </a:solidFill>
                <a:latin typeface="+mn-lt"/>
                <a:ea typeface="+mn-ea"/>
                <a:cs typeface="+mn-cs"/>
              </a:rPr>
              <a:t>tra due diverse proprietà , le quali sono </a:t>
            </a:r>
            <a:r>
              <a:rPr lang="it-IT" sz="1200" b="1" i="0" u="none" strike="noStrike" kern="1200" baseline="0" dirty="0" smtClean="0">
                <a:solidFill>
                  <a:schemeClr val="tx1"/>
                </a:solidFill>
                <a:latin typeface="+mn-lt"/>
                <a:ea typeface="+mn-ea"/>
                <a:cs typeface="+mn-cs"/>
              </a:rPr>
              <a:t>rappresentate nella relativa scheda catastale dell’appartamento</a:t>
            </a:r>
            <a:r>
              <a:rPr lang="it-IT" sz="1200" b="0" i="0" u="none" strike="noStrike" kern="1200" baseline="0" dirty="0" smtClean="0">
                <a:solidFill>
                  <a:schemeClr val="tx1"/>
                </a:solidFill>
                <a:latin typeface="+mn-lt"/>
                <a:ea typeface="+mn-ea"/>
                <a:cs typeface="+mn-cs"/>
              </a:rPr>
              <a:t>, successivamente nel corso del tempo si perde questa informazione, è necessario poi </a:t>
            </a:r>
            <a:r>
              <a:rPr lang="it-IT" sz="1200" b="1" i="0" u="none" strike="noStrike" kern="1200" baseline="0" dirty="0" smtClean="0">
                <a:solidFill>
                  <a:schemeClr val="tx1"/>
                </a:solidFill>
                <a:latin typeface="+mn-lt"/>
                <a:ea typeface="+mn-ea"/>
                <a:cs typeface="+mn-cs"/>
              </a:rPr>
              <a:t>porre una soluzione</a:t>
            </a:r>
            <a:r>
              <a:rPr lang="it-IT" sz="1200" b="0" i="0" u="none" strike="noStrike" kern="1200" baseline="0" dirty="0" smtClean="0">
                <a:solidFill>
                  <a:schemeClr val="tx1"/>
                </a:solidFill>
                <a:latin typeface="+mn-lt"/>
                <a:ea typeface="+mn-ea"/>
                <a:cs typeface="+mn-cs"/>
              </a:rPr>
              <a:t> a questa anomalia quando avviene la compravendita  di una  di queste cantine.</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smtClean="0">
                <a:solidFill>
                  <a:schemeClr val="tx1"/>
                </a:solidFill>
                <a:latin typeface="+mn-lt"/>
                <a:ea typeface="+mn-ea"/>
                <a:cs typeface="+mn-cs"/>
              </a:rPr>
              <a:t>Oppure a </a:t>
            </a:r>
            <a:r>
              <a:rPr lang="it-IT" sz="1200" b="1" i="0" u="none" strike="noStrike" kern="1200" baseline="0" dirty="0" smtClean="0">
                <a:solidFill>
                  <a:schemeClr val="tx1"/>
                </a:solidFill>
                <a:latin typeface="+mn-lt"/>
                <a:ea typeface="+mn-ea"/>
                <a:cs typeface="+mn-cs"/>
              </a:rPr>
              <a:t>diversi immobili </a:t>
            </a:r>
            <a:r>
              <a:rPr lang="it-IT" sz="1200" b="0" i="0" u="none" strike="noStrike" kern="1200" baseline="0" dirty="0" smtClean="0">
                <a:solidFill>
                  <a:schemeClr val="tx1"/>
                </a:solidFill>
                <a:latin typeface="+mn-lt"/>
                <a:ea typeface="+mn-ea"/>
                <a:cs typeface="+mn-cs"/>
              </a:rPr>
              <a:t>che appartengo alla medesima proprietà, identificativi da diversi subalterni, vengono fatte delle </a:t>
            </a:r>
            <a:r>
              <a:rPr lang="it-IT" sz="1200" b="1" i="0" u="none" strike="noStrike" kern="1200" baseline="0" dirty="0" smtClean="0">
                <a:solidFill>
                  <a:schemeClr val="tx1"/>
                </a:solidFill>
                <a:latin typeface="+mn-lt"/>
                <a:ea typeface="+mn-ea"/>
                <a:cs typeface="+mn-cs"/>
              </a:rPr>
              <a:t>trasformazioni di frazionamento</a:t>
            </a:r>
            <a:r>
              <a:rPr lang="it-IT" sz="1200" b="0" i="0" u="none" strike="noStrike" kern="1200" baseline="0" dirty="0" smtClean="0">
                <a:solidFill>
                  <a:schemeClr val="tx1"/>
                </a:solidFill>
                <a:latin typeface="+mn-lt"/>
                <a:ea typeface="+mn-ea"/>
                <a:cs typeface="+mn-cs"/>
              </a:rPr>
              <a:t> piuttosto che fusione, senza che mai venga fatto il relativo </a:t>
            </a:r>
            <a:r>
              <a:rPr lang="it-IT" sz="1200" b="1" i="0" u="none" strike="noStrike" kern="1200" baseline="0" dirty="0" smtClean="0">
                <a:solidFill>
                  <a:schemeClr val="tx1"/>
                </a:solidFill>
                <a:latin typeface="+mn-lt"/>
                <a:ea typeface="+mn-ea"/>
                <a:cs typeface="+mn-cs"/>
              </a:rPr>
              <a:t>aggiornamento catastale</a:t>
            </a:r>
            <a:r>
              <a:rPr lang="it-IT" sz="1200" b="0" i="0" u="none" strike="noStrike" kern="1200" baseline="0" dirty="0" smtClean="0">
                <a:solidFill>
                  <a:schemeClr val="tx1"/>
                </a:solidFill>
                <a:latin typeface="+mn-lt"/>
                <a:ea typeface="+mn-ea"/>
                <a:cs typeface="+mn-cs"/>
              </a:rPr>
              <a:t>, anche in questo caso è necessario poi </a:t>
            </a:r>
            <a:r>
              <a:rPr lang="it-IT" sz="1200" b="1" i="0" u="none" strike="noStrike" kern="1200" baseline="0" dirty="0" smtClean="0">
                <a:solidFill>
                  <a:schemeClr val="tx1"/>
                </a:solidFill>
                <a:latin typeface="+mn-lt"/>
                <a:ea typeface="+mn-ea"/>
                <a:cs typeface="+mn-cs"/>
              </a:rPr>
              <a:t>porre una soluzione </a:t>
            </a:r>
            <a:r>
              <a:rPr lang="it-IT" sz="1200" b="0" i="0" u="none" strike="noStrike" kern="1200" baseline="0" dirty="0" smtClean="0">
                <a:solidFill>
                  <a:schemeClr val="tx1"/>
                </a:solidFill>
                <a:latin typeface="+mn-lt"/>
                <a:ea typeface="+mn-ea"/>
                <a:cs typeface="+mn-cs"/>
              </a:rPr>
              <a:t>a questa anomalia prima del trasferimento della proprietà.</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smtClean="0">
                <a:solidFill>
                  <a:schemeClr val="tx1"/>
                </a:solidFill>
                <a:latin typeface="+mn-lt"/>
                <a:ea typeface="+mn-ea"/>
                <a:cs typeface="+mn-cs"/>
              </a:rPr>
              <a:t>Passando all’</a:t>
            </a:r>
            <a:r>
              <a:rPr lang="it-IT" sz="1200" b="1" i="0" u="none" strike="noStrike" kern="1200" baseline="0" dirty="0" smtClean="0">
                <a:solidFill>
                  <a:schemeClr val="tx1"/>
                </a:solidFill>
                <a:latin typeface="+mn-lt"/>
                <a:ea typeface="+mn-ea"/>
                <a:cs typeface="+mn-cs"/>
              </a:rPr>
              <a:t>urbanistica</a:t>
            </a:r>
            <a:r>
              <a:rPr lang="it-IT" sz="1200" b="0" i="0" u="none" strike="noStrike" kern="1200" baseline="0" dirty="0" smtClean="0">
                <a:solidFill>
                  <a:schemeClr val="tx1"/>
                </a:solidFill>
                <a:latin typeface="+mn-lt"/>
                <a:ea typeface="+mn-ea"/>
                <a:cs typeface="+mn-cs"/>
              </a:rPr>
              <a:t> qualora venga realizzato </a:t>
            </a:r>
            <a:r>
              <a:rPr lang="it-IT" sz="1200" b="1" i="0" u="none" strike="noStrike" kern="1200" baseline="0" dirty="0" smtClean="0">
                <a:solidFill>
                  <a:schemeClr val="tx1"/>
                </a:solidFill>
                <a:latin typeface="+mn-lt"/>
                <a:ea typeface="+mn-ea"/>
                <a:cs typeface="+mn-cs"/>
              </a:rPr>
              <a:t>un immobile senza titolo su un terreno</a:t>
            </a:r>
            <a:r>
              <a:rPr lang="it-IT" sz="1200" b="0" i="0" u="none" strike="noStrike" kern="1200" baseline="0" dirty="0" smtClean="0">
                <a:solidFill>
                  <a:schemeClr val="tx1"/>
                </a:solidFill>
                <a:latin typeface="+mn-lt"/>
                <a:ea typeface="+mn-ea"/>
                <a:cs typeface="+mn-cs"/>
              </a:rPr>
              <a:t>, oppure venga fatto il </a:t>
            </a:r>
            <a:r>
              <a:rPr lang="it-IT" sz="1200" b="1" i="0" u="none" strike="noStrike" kern="1200" baseline="0" dirty="0" smtClean="0">
                <a:solidFill>
                  <a:schemeClr val="tx1"/>
                </a:solidFill>
                <a:latin typeface="+mn-lt"/>
                <a:ea typeface="+mn-ea"/>
                <a:cs typeface="+mn-cs"/>
              </a:rPr>
              <a:t>cambio d’uso </a:t>
            </a:r>
            <a:r>
              <a:rPr lang="it-IT" sz="1200" b="0" i="0" u="none" strike="noStrike" kern="1200" baseline="0" dirty="0" smtClean="0">
                <a:solidFill>
                  <a:schemeClr val="tx1"/>
                </a:solidFill>
                <a:latin typeface="+mn-lt"/>
                <a:ea typeface="+mn-ea"/>
                <a:cs typeface="+mn-cs"/>
              </a:rPr>
              <a:t>es. da produttivo ad abitativo in un comparto edilizio dove questo </a:t>
            </a:r>
            <a:r>
              <a:rPr lang="it-IT" sz="1200" b="1" i="0" u="none" strike="noStrike" kern="1200" baseline="0" dirty="0" smtClean="0">
                <a:solidFill>
                  <a:schemeClr val="tx1"/>
                </a:solidFill>
                <a:latin typeface="+mn-lt"/>
                <a:ea typeface="+mn-ea"/>
                <a:cs typeface="+mn-cs"/>
              </a:rPr>
              <a:t>non è permesso</a:t>
            </a:r>
            <a:r>
              <a:rPr lang="it-IT" sz="1200" b="0" i="0" u="none" strike="noStrike" kern="1200" baseline="0" dirty="0" smtClean="0">
                <a:solidFill>
                  <a:schemeClr val="tx1"/>
                </a:solidFill>
                <a:latin typeface="+mn-lt"/>
                <a:ea typeface="+mn-ea"/>
                <a:cs typeface="+mn-cs"/>
              </a:rPr>
              <a:t>, siamo chiaramente di fronte ad una </a:t>
            </a:r>
            <a:r>
              <a:rPr lang="it-IT" sz="1200" b="1" i="0" u="none" strike="noStrike" kern="1200" baseline="0" dirty="0" smtClean="0">
                <a:solidFill>
                  <a:schemeClr val="tx1"/>
                </a:solidFill>
                <a:latin typeface="+mn-lt"/>
                <a:ea typeface="+mn-ea"/>
                <a:cs typeface="+mn-cs"/>
              </a:rPr>
              <a:t>limitazione di commerciabilità </a:t>
            </a:r>
            <a:r>
              <a:rPr lang="it-IT" sz="1200" b="0" i="0" u="none" strike="noStrike" kern="1200" baseline="0" dirty="0" smtClean="0">
                <a:solidFill>
                  <a:schemeClr val="tx1"/>
                </a:solidFill>
                <a:latin typeface="+mn-lt"/>
                <a:ea typeface="+mn-ea"/>
                <a:cs typeface="+mn-cs"/>
              </a:rPr>
              <a:t>e la banca non può prendere a garanzia un immobile con questi problemi.</a:t>
            </a:r>
          </a:p>
          <a:p>
            <a:pPr algn="just"/>
            <a:r>
              <a:rPr lang="it-IT" sz="1200" b="0" i="0" u="none" strike="noStrike" kern="1200" baseline="0" dirty="0" smtClean="0">
                <a:solidFill>
                  <a:schemeClr val="tx1"/>
                </a:solidFill>
                <a:latin typeface="+mn-lt"/>
                <a:ea typeface="+mn-ea"/>
                <a:cs typeface="+mn-cs"/>
              </a:rPr>
              <a:t>Infatti il  </a:t>
            </a:r>
            <a:r>
              <a:rPr lang="it-IT" sz="1200" b="1" i="0" u="none" strike="noStrike" kern="1200" baseline="0" dirty="0" smtClean="0">
                <a:solidFill>
                  <a:schemeClr val="tx1"/>
                </a:solidFill>
                <a:latin typeface="+mn-lt"/>
                <a:ea typeface="+mn-ea"/>
                <a:cs typeface="+mn-cs"/>
              </a:rPr>
              <a:t>D.P.R. 380/01 </a:t>
            </a:r>
            <a:r>
              <a:rPr lang="it-IT" sz="1200" b="0" i="0" u="none" strike="noStrike" kern="1200" baseline="0" dirty="0" smtClean="0">
                <a:solidFill>
                  <a:schemeClr val="tx1"/>
                </a:solidFill>
                <a:latin typeface="+mn-lt"/>
                <a:ea typeface="+mn-ea"/>
                <a:cs typeface="+mn-cs"/>
              </a:rPr>
              <a:t>definisce quando </a:t>
            </a:r>
            <a:r>
              <a:rPr lang="it-IT" sz="1200" b="1" i="0" u="none" strike="noStrike" kern="1200" baseline="0" dirty="0" smtClean="0">
                <a:solidFill>
                  <a:schemeClr val="tx1"/>
                </a:solidFill>
                <a:latin typeface="+mn-lt"/>
                <a:ea typeface="+mn-ea"/>
                <a:cs typeface="+mn-cs"/>
              </a:rPr>
              <a:t>un immobile può ritenersi totalmente difforme rispetto al titolo che lo autorizza </a:t>
            </a:r>
            <a:r>
              <a:rPr lang="it-IT" sz="1200" b="0" i="0" u="none" strike="noStrike" kern="1200" baseline="0" dirty="0" smtClean="0">
                <a:solidFill>
                  <a:schemeClr val="tx1"/>
                </a:solidFill>
                <a:latin typeface="+mn-lt"/>
                <a:ea typeface="+mn-ea"/>
                <a:cs typeface="+mn-cs"/>
              </a:rPr>
              <a:t>, ovvero se vengono realizzati degli </a:t>
            </a:r>
            <a:r>
              <a:rPr lang="it-IT" sz="1200" b="1" i="0" u="none" strike="noStrike" kern="1200" baseline="0" dirty="0" smtClean="0">
                <a:solidFill>
                  <a:schemeClr val="tx1"/>
                </a:solidFill>
                <a:latin typeface="+mn-lt"/>
                <a:ea typeface="+mn-ea"/>
                <a:cs typeface="+mn-cs"/>
              </a:rPr>
              <a:t>interventi che comportano la realizzazione di un organismo edilizio integralmente diverso da quello previsto dal titolo </a:t>
            </a:r>
            <a:r>
              <a:rPr lang="it-IT" sz="1200" b="0" i="0" u="none" strike="noStrike" kern="1200" baseline="0" dirty="0" smtClean="0">
                <a:solidFill>
                  <a:schemeClr val="tx1"/>
                </a:solidFill>
                <a:latin typeface="+mn-lt"/>
                <a:ea typeface="+mn-ea"/>
                <a:cs typeface="+mn-cs"/>
              </a:rPr>
              <a:t>e in tal caso si ha che </a:t>
            </a:r>
            <a:r>
              <a:rPr lang="it-IT" sz="1200" b="1" i="0" u="none" strike="noStrike" kern="1200" baseline="0" dirty="0" smtClean="0">
                <a:solidFill>
                  <a:schemeClr val="tx1"/>
                </a:solidFill>
                <a:latin typeface="+mn-lt"/>
                <a:ea typeface="+mn-ea"/>
                <a:cs typeface="+mn-cs"/>
              </a:rPr>
              <a:t>l’immobile non è commerciabile</a:t>
            </a:r>
            <a:r>
              <a:rPr lang="it-IT" sz="1200" b="0" i="0" u="none" strike="noStrike" kern="1200" baseline="0" dirty="0" smtClean="0">
                <a:solidFill>
                  <a:schemeClr val="tx1"/>
                </a:solidFill>
                <a:latin typeface="+mn-lt"/>
                <a:ea typeface="+mn-ea"/>
                <a:cs typeface="+mn-cs"/>
              </a:rPr>
              <a:t>.</a:t>
            </a:r>
          </a:p>
          <a:p>
            <a:pPr algn="just"/>
            <a:r>
              <a:rPr lang="it-IT" sz="1200" b="0" i="0" u="none" strike="noStrike" kern="1200" baseline="0" dirty="0" smtClean="0">
                <a:solidFill>
                  <a:schemeClr val="tx1"/>
                </a:solidFill>
                <a:latin typeface="+mn-lt"/>
                <a:ea typeface="+mn-ea"/>
                <a:cs typeface="+mn-cs"/>
              </a:rPr>
              <a:t>Senza arrivare a  queste situazioni limite, ci sono poi dei </a:t>
            </a:r>
            <a:r>
              <a:rPr lang="it-IT" sz="1200" b="1" i="0" u="none" strike="noStrike" kern="1200" baseline="0" dirty="0" smtClean="0">
                <a:solidFill>
                  <a:schemeClr val="tx1"/>
                </a:solidFill>
                <a:latin typeface="+mn-lt"/>
                <a:ea typeface="+mn-ea"/>
                <a:cs typeface="+mn-cs"/>
              </a:rPr>
              <a:t>casi minori diciamo di parziale difformità, </a:t>
            </a:r>
            <a:r>
              <a:rPr lang="it-IT" sz="1200" b="0" i="0" u="none" strike="noStrike" kern="1200" baseline="0" dirty="0" smtClean="0">
                <a:solidFill>
                  <a:schemeClr val="tx1"/>
                </a:solidFill>
                <a:latin typeface="+mn-lt"/>
                <a:ea typeface="+mn-ea"/>
                <a:cs typeface="+mn-cs"/>
              </a:rPr>
              <a:t>da analizzare a seconda del caso, che combinati con le policy dei singoli istituti possono portare a limitazioni del valore dell’immobile.</a:t>
            </a:r>
          </a:p>
          <a:p>
            <a:pPr algn="just"/>
            <a:r>
              <a:rPr lang="it-IT" sz="1200" b="0" i="0" u="none" strike="noStrike" kern="1200" baseline="0" dirty="0" smtClean="0">
                <a:solidFill>
                  <a:schemeClr val="tx1"/>
                </a:solidFill>
                <a:latin typeface="+mn-lt"/>
                <a:ea typeface="+mn-ea"/>
                <a:cs typeface="+mn-cs"/>
              </a:rPr>
              <a:t>In merito alle </a:t>
            </a:r>
            <a:r>
              <a:rPr lang="it-IT" sz="1200" b="1" i="0" u="none" strike="noStrike" kern="1200" baseline="0" dirty="0" smtClean="0">
                <a:solidFill>
                  <a:schemeClr val="tx1"/>
                </a:solidFill>
                <a:latin typeface="+mn-lt"/>
                <a:ea typeface="+mn-ea"/>
                <a:cs typeface="+mn-cs"/>
              </a:rPr>
              <a:t>policy interne degli istituti</a:t>
            </a:r>
            <a:r>
              <a:rPr lang="it-IT" sz="1200" b="0" i="0" u="none" strike="noStrike" kern="1200" baseline="0" dirty="0" smtClean="0">
                <a:solidFill>
                  <a:schemeClr val="tx1"/>
                </a:solidFill>
                <a:latin typeface="+mn-lt"/>
                <a:ea typeface="+mn-ea"/>
                <a:cs typeface="+mn-cs"/>
              </a:rPr>
              <a:t>, nel caso venga rilevata una </a:t>
            </a:r>
            <a:r>
              <a:rPr lang="it-IT" sz="1200" b="1" i="0" u="none" strike="noStrike" kern="1200" baseline="0" dirty="0" smtClean="0">
                <a:solidFill>
                  <a:schemeClr val="tx1"/>
                </a:solidFill>
                <a:latin typeface="+mn-lt"/>
                <a:ea typeface="+mn-ea"/>
                <a:cs typeface="+mn-cs"/>
              </a:rPr>
              <a:t>difformità catastale</a:t>
            </a:r>
            <a:r>
              <a:rPr lang="it-IT" sz="1200" b="0" i="0" u="none" strike="noStrike" kern="1200" baseline="0" dirty="0" smtClean="0">
                <a:solidFill>
                  <a:schemeClr val="tx1"/>
                </a:solidFill>
                <a:latin typeface="+mn-lt"/>
                <a:ea typeface="+mn-ea"/>
                <a:cs typeface="+mn-cs"/>
              </a:rPr>
              <a:t>, questi enti non procedono fino a quando lo stato dei luoghi non venga allineato alla situazione catastale; oppure altri che in caso di </a:t>
            </a:r>
            <a:r>
              <a:rPr lang="it-IT" sz="1200" b="1" i="0" u="none" strike="noStrike" kern="1200" baseline="0" dirty="0" smtClean="0">
                <a:solidFill>
                  <a:schemeClr val="tx1"/>
                </a:solidFill>
                <a:latin typeface="+mn-lt"/>
                <a:ea typeface="+mn-ea"/>
                <a:cs typeface="+mn-cs"/>
              </a:rPr>
              <a:t>abuso urbanistico minore </a:t>
            </a:r>
            <a:r>
              <a:rPr lang="it-IT" sz="1200" b="0" i="0" u="none" strike="noStrike" kern="1200" baseline="0" dirty="0" smtClean="0">
                <a:solidFill>
                  <a:schemeClr val="tx1"/>
                </a:solidFill>
                <a:latin typeface="+mn-lt"/>
                <a:ea typeface="+mn-ea"/>
                <a:cs typeface="+mn-cs"/>
              </a:rPr>
              <a:t>necessitano che venga ripristinato lo stato dei luoghi precedente, oppure venga sanata la situazione.</a:t>
            </a:r>
          </a:p>
          <a:p>
            <a:pPr algn="just"/>
            <a:endParaRPr lang="it-IT" sz="1200" b="0" i="0" u="none" strike="noStrike" kern="1200" baseline="0" dirty="0" smtClean="0">
              <a:solidFill>
                <a:schemeClr val="tx1"/>
              </a:solidFill>
              <a:latin typeface="+mn-lt"/>
              <a:ea typeface="+mn-ea"/>
              <a:cs typeface="+mn-cs"/>
            </a:endParaRPr>
          </a:p>
          <a:p>
            <a:pPr algn="just"/>
            <a:r>
              <a:rPr lang="it-IT" sz="1200" b="0" i="0" u="none" strike="noStrike" kern="1200" baseline="0" dirty="0" smtClean="0">
                <a:solidFill>
                  <a:schemeClr val="tx1"/>
                </a:solidFill>
                <a:latin typeface="+mn-lt"/>
                <a:ea typeface="+mn-ea"/>
                <a:cs typeface="+mn-cs"/>
              </a:rPr>
              <a:t>Compito del valutatore rilevare questi anomalie per poi permettere all’istituto di agire secondo le proprie policy interne.</a:t>
            </a:r>
            <a:endParaRPr lang="it-IT" b="0" i="0" dirty="0"/>
          </a:p>
        </p:txBody>
      </p:sp>
      <p:sp>
        <p:nvSpPr>
          <p:cNvPr id="4" name="Segnaposto numero diapositiva 3"/>
          <p:cNvSpPr>
            <a:spLocks noGrp="1"/>
          </p:cNvSpPr>
          <p:nvPr>
            <p:ph type="sldNum" sz="quarter" idx="10"/>
          </p:nvPr>
        </p:nvSpPr>
        <p:spPr/>
        <p:txBody>
          <a:bodyPr/>
          <a:lstStyle/>
          <a:p>
            <a:fld id="{3BE3C320-B6C4-4542-9F11-7A220B3FE047}" type="slidenum">
              <a:rPr lang="it-IT" smtClean="0"/>
              <a:t>7</a:t>
            </a:fld>
            <a:endParaRPr lang="it-IT"/>
          </a:p>
        </p:txBody>
      </p:sp>
    </p:spTree>
    <p:extLst>
      <p:ext uri="{BB962C8B-B14F-4D97-AF65-F5344CB8AC3E}">
        <p14:creationId xmlns:p14="http://schemas.microsoft.com/office/powerpoint/2010/main" val="1599097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a:t>
            </a:r>
            <a:r>
              <a:rPr lang="it-IT" baseline="0" dirty="0" smtClean="0"/>
              <a:t> effettuare le </a:t>
            </a:r>
            <a:r>
              <a:rPr lang="it-IT" b="1" baseline="0" dirty="0" smtClean="0"/>
              <a:t>verifiche urbanistiche </a:t>
            </a:r>
            <a:r>
              <a:rPr lang="it-IT" baseline="0" dirty="0" smtClean="0"/>
              <a:t>possono essere utilizzati </a:t>
            </a:r>
            <a:r>
              <a:rPr lang="it-IT" b="1" baseline="0" dirty="0" smtClean="0"/>
              <a:t>vari documenti </a:t>
            </a:r>
            <a:r>
              <a:rPr lang="it-IT" baseline="0" dirty="0" smtClean="0"/>
              <a:t>a seconda dei casi.</a:t>
            </a:r>
          </a:p>
          <a:p>
            <a:r>
              <a:rPr lang="it-IT" sz="1200" kern="1200" baseline="0" dirty="0" smtClean="0">
                <a:solidFill>
                  <a:schemeClr val="tx1"/>
                </a:solidFill>
                <a:latin typeface="+mn-lt"/>
                <a:ea typeface="+mn-ea"/>
                <a:cs typeface="+mn-cs"/>
              </a:rPr>
              <a:t>-Nel </a:t>
            </a:r>
            <a:r>
              <a:rPr lang="it-IT" baseline="0" dirty="0" smtClean="0"/>
              <a:t>caso di </a:t>
            </a:r>
            <a:r>
              <a:rPr lang="it-IT" b="1" baseline="0" dirty="0" smtClean="0"/>
              <a:t>immobili ante ’67, </a:t>
            </a:r>
            <a:r>
              <a:rPr lang="it-IT" b="0" baseline="0" dirty="0" smtClean="0"/>
              <a:t>se non sono presenti dei titoli autorizzativi, </a:t>
            </a:r>
            <a:r>
              <a:rPr lang="it-IT" b="1" baseline="0" dirty="0" smtClean="0"/>
              <a:t>utilizziamo prove documentali </a:t>
            </a:r>
            <a:r>
              <a:rPr lang="it-IT" baseline="0" dirty="0" smtClean="0"/>
              <a:t>che comprovino la realizzazione prima di questo periodo, mediante </a:t>
            </a:r>
            <a:r>
              <a:rPr lang="it-IT" b="1" baseline="0" dirty="0" smtClean="0"/>
              <a:t>mappe storiche, foto storiche, piuttosto che targhe o altre prove presenti sul fabbricato</a:t>
            </a:r>
            <a:r>
              <a:rPr lang="it-IT" baseline="0" dirty="0" smtClean="0"/>
              <a:t>.</a:t>
            </a:r>
          </a:p>
          <a:p>
            <a:pPr marL="0" indent="0">
              <a:buFontTx/>
              <a:buNone/>
            </a:pPr>
            <a:r>
              <a:rPr lang="it-IT" baseline="0" dirty="0" smtClean="0"/>
              <a:t>-Immobili  costruiti con </a:t>
            </a:r>
            <a:r>
              <a:rPr lang="it-IT" b="1" baseline="0" dirty="0" smtClean="0"/>
              <a:t>regolare titolo edilizio </a:t>
            </a:r>
            <a:r>
              <a:rPr lang="it-IT" baseline="0" dirty="0" smtClean="0"/>
              <a:t>, in questo caso richiediamo il titolo edilizio e i relativi grafici se quel titolo lo prevedeva. Nel corso del </a:t>
            </a:r>
            <a:r>
              <a:rPr lang="it-IT" b="1" baseline="0" dirty="0" smtClean="0"/>
              <a:t>tempo</a:t>
            </a:r>
            <a:r>
              <a:rPr lang="it-IT" baseline="0" dirty="0" smtClean="0"/>
              <a:t> il legislatore ha individuato </a:t>
            </a:r>
            <a:r>
              <a:rPr lang="it-IT" b="1" baseline="0" dirty="0" smtClean="0"/>
              <a:t>diversi titoli </a:t>
            </a:r>
            <a:r>
              <a:rPr lang="it-IT" baseline="0" dirty="0" smtClean="0"/>
              <a:t>che si sono succeduti e quindi facciamo riferimento in questo caso: a </a:t>
            </a:r>
            <a:r>
              <a:rPr lang="it-IT" b="1" baseline="0" dirty="0" smtClean="0"/>
              <a:t>licenza edilizia, permesso di costruire, oltre all’autorizzazione edilizia, la denuncia di inizio attività, la segnalazione certificata di inizio attività, la comunicazione di inizio lavori, oltre la licenza di agibilità/abitabilità, la richiesta di agibilità, o la più recente segnalazione certificata di agibilità</a:t>
            </a:r>
          </a:p>
          <a:p>
            <a:pPr marL="0" indent="0">
              <a:buFontTx/>
              <a:buNone/>
            </a:pPr>
            <a:r>
              <a:rPr lang="it-IT" b="1" baseline="0" dirty="0" smtClean="0"/>
              <a:t> -</a:t>
            </a:r>
            <a:r>
              <a:rPr lang="it-IT" sz="1200" b="1" dirty="0" smtClean="0">
                <a:latin typeface="Swis721 BT"/>
              </a:rPr>
              <a:t>l’immobile è oggetto di domanda di concessione edilizia in sanatoria  o condono</a:t>
            </a:r>
            <a:r>
              <a:rPr lang="it-IT" sz="1200" dirty="0" smtClean="0">
                <a:latin typeface="Swis721 BT"/>
              </a:rPr>
              <a:t>, in</a:t>
            </a:r>
            <a:r>
              <a:rPr lang="it-IT" sz="1200" baseline="0" dirty="0" smtClean="0">
                <a:latin typeface="Swis721 BT"/>
              </a:rPr>
              <a:t> questo caso </a:t>
            </a:r>
            <a:r>
              <a:rPr lang="it-IT" sz="1200" b="1" baseline="0" dirty="0" smtClean="0">
                <a:latin typeface="Swis721 BT"/>
              </a:rPr>
              <a:t>richiediamo la domanda, gli eventuali bollettini pagati per </a:t>
            </a:r>
            <a:r>
              <a:rPr lang="it-IT" sz="1200" b="1" baseline="0" dirty="0" err="1" smtClean="0">
                <a:latin typeface="Swis721 BT"/>
              </a:rPr>
              <a:t>sanzoni</a:t>
            </a:r>
            <a:r>
              <a:rPr lang="it-IT" sz="1200" b="1" baseline="0" dirty="0" smtClean="0">
                <a:latin typeface="Swis721 BT"/>
              </a:rPr>
              <a:t>/oblazioni, e i grafici se presenti.</a:t>
            </a:r>
          </a:p>
          <a:p>
            <a:pPr marL="0" indent="0">
              <a:buFontTx/>
              <a:buNone/>
            </a:pPr>
            <a:r>
              <a:rPr lang="it-IT" sz="1200" baseline="0" dirty="0" smtClean="0">
                <a:latin typeface="Swis721 BT"/>
              </a:rPr>
              <a:t>Ovviamente operando su tutto il territorio nazionale </a:t>
            </a:r>
            <a:r>
              <a:rPr lang="it-IT" sz="1200" b="1" baseline="0" dirty="0" smtClean="0">
                <a:latin typeface="Swis721 BT"/>
              </a:rPr>
              <a:t>queste indicazioni si vanno ad inserire sulla specifica normativa regionale </a:t>
            </a:r>
            <a:r>
              <a:rPr lang="it-IT" sz="1200" baseline="0" dirty="0" smtClean="0">
                <a:latin typeface="Swis721 BT"/>
              </a:rPr>
              <a:t>che a seconda dei casi può introdurre alcune differenziazioni.</a:t>
            </a:r>
            <a:endParaRPr lang="it-IT" sz="1200" dirty="0" smtClean="0">
              <a:latin typeface="Swis721 BT"/>
            </a:endParaRPr>
          </a:p>
          <a:p>
            <a:pPr algn="ctr" eaLnBrk="1" hangingPunct="1">
              <a:defRPr/>
            </a:pPr>
            <a:endParaRPr lang="it-IT" sz="1200" dirty="0">
              <a:latin typeface="Swis721 BT"/>
            </a:endParaRPr>
          </a:p>
        </p:txBody>
      </p:sp>
      <p:sp>
        <p:nvSpPr>
          <p:cNvPr id="4" name="Segnaposto numero diapositiva 3"/>
          <p:cNvSpPr>
            <a:spLocks noGrp="1"/>
          </p:cNvSpPr>
          <p:nvPr>
            <p:ph type="sldNum" sz="quarter" idx="10"/>
          </p:nvPr>
        </p:nvSpPr>
        <p:spPr/>
        <p:txBody>
          <a:bodyPr/>
          <a:lstStyle/>
          <a:p>
            <a:fld id="{3BE3C320-B6C4-4542-9F11-7A220B3FE047}" type="slidenum">
              <a:rPr lang="it-IT" smtClean="0"/>
              <a:t>8</a:t>
            </a:fld>
            <a:endParaRPr lang="it-IT"/>
          </a:p>
        </p:txBody>
      </p:sp>
    </p:spTree>
    <p:extLst>
      <p:ext uri="{BB962C8B-B14F-4D97-AF65-F5344CB8AC3E}">
        <p14:creationId xmlns:p14="http://schemas.microsoft.com/office/powerpoint/2010/main" val="1473217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Dopo </a:t>
            </a:r>
            <a:r>
              <a:rPr lang="it-IT" baseline="0" dirty="0" smtClean="0"/>
              <a:t>le attività appena viste, censiste tutte le caratteristiche qualitative e quantitative si può passare </a:t>
            </a:r>
            <a:r>
              <a:rPr lang="it-IT" b="1" baseline="0" dirty="0" smtClean="0"/>
              <a:t>all’</a:t>
            </a:r>
            <a:r>
              <a:rPr lang="it-IT" b="1" baseline="0" dirty="0" err="1" smtClean="0"/>
              <a:t>indivduazione</a:t>
            </a:r>
            <a:r>
              <a:rPr lang="it-IT" b="1" baseline="0" dirty="0" smtClean="0"/>
              <a:t> del valore di mercato</a:t>
            </a:r>
          </a:p>
          <a:p>
            <a:endParaRPr lang="it-IT" baseline="0" dirty="0" smtClean="0"/>
          </a:p>
          <a:p>
            <a:r>
              <a:rPr lang="it-IT" dirty="0" smtClean="0"/>
              <a:t>La </a:t>
            </a:r>
            <a:r>
              <a:rPr lang="it-IT" b="1" dirty="0" smtClean="0"/>
              <a:t>metodologia</a:t>
            </a:r>
            <a:r>
              <a:rPr lang="it-IT" b="1" baseline="0" dirty="0" smtClean="0"/>
              <a:t> estimativa tradizionale </a:t>
            </a:r>
            <a:r>
              <a:rPr lang="it-IT" baseline="0" dirty="0" smtClean="0"/>
              <a:t>aveva il suo cardine sulle </a:t>
            </a:r>
            <a:r>
              <a:rPr lang="it-IT" b="1" baseline="0" dirty="0" smtClean="0"/>
              <a:t>stime di tipo </a:t>
            </a:r>
            <a:r>
              <a:rPr lang="it-IT" b="1" baseline="0" dirty="0" err="1" smtClean="0"/>
              <a:t>monoparametrico</a:t>
            </a:r>
            <a:r>
              <a:rPr lang="it-IT" baseline="0" dirty="0" smtClean="0"/>
              <a:t>.</a:t>
            </a:r>
          </a:p>
          <a:p>
            <a:r>
              <a:rPr lang="it-IT" baseline="0" dirty="0" smtClean="0"/>
              <a:t>Dove il valore dell’immobile viene individuato come il </a:t>
            </a:r>
            <a:r>
              <a:rPr lang="it-IT" b="1" baseline="0" dirty="0" smtClean="0"/>
              <a:t>risultato dato dal prodotto fra la superficie e i parametri unitari </a:t>
            </a:r>
            <a:r>
              <a:rPr lang="it-IT" baseline="0" dirty="0" smtClean="0"/>
              <a:t>ovvero euro/mq</a:t>
            </a:r>
          </a:p>
          <a:p>
            <a:r>
              <a:rPr lang="it-IT" baseline="0" dirty="0" smtClean="0"/>
              <a:t>I parametri unitari possono essere individuati </a:t>
            </a:r>
            <a:r>
              <a:rPr lang="it-IT" b="1" baseline="0" dirty="0" smtClean="0"/>
              <a:t>utilizzando diverse fonti</a:t>
            </a:r>
            <a:r>
              <a:rPr lang="it-IT" baseline="0" dirty="0" smtClean="0"/>
              <a:t>, come si vede nell’esempio possono essere banche dati di diverso tipo.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aseline="0" dirty="0" smtClean="0"/>
              <a:t>Se necessario per considerare </a:t>
            </a:r>
            <a:r>
              <a:rPr lang="it-IT" b="1" baseline="0" dirty="0" smtClean="0"/>
              <a:t>specifiche peculiarità venivano applicati idonei coefficienti correttivi</a:t>
            </a:r>
            <a:r>
              <a:rPr lang="it-IT" baseline="0" dirty="0" smtClean="0"/>
              <a:t>, oltre che </a:t>
            </a:r>
            <a:r>
              <a:rPr lang="it-IT" b="1" baseline="0" dirty="0" smtClean="0"/>
              <a:t>applicare al risultato finale limitazioni </a:t>
            </a:r>
            <a:r>
              <a:rPr lang="it-IT" b="1" baseline="0" dirty="0" smtClean="0"/>
              <a:t>di valore</a:t>
            </a:r>
            <a:r>
              <a:rPr lang="it-IT" baseline="0" dirty="0" smtClean="0"/>
              <a:t> secondo quando indicato in precedenza.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3BE3C320-B6C4-4542-9F11-7A220B3FE047}" type="slidenum">
              <a:rPr lang="it-IT" smtClean="0"/>
              <a:t>9</a:t>
            </a:fld>
            <a:endParaRPr lang="it-IT"/>
          </a:p>
        </p:txBody>
      </p:sp>
    </p:spTree>
    <p:extLst>
      <p:ext uri="{BB962C8B-B14F-4D97-AF65-F5344CB8AC3E}">
        <p14:creationId xmlns:p14="http://schemas.microsoft.com/office/powerpoint/2010/main" val="1787272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D39F332-9CB9-4B63-B972-AF14B69F8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992" y="212726"/>
            <a:ext cx="2430037" cy="1758139"/>
          </a:xfrm>
          <a:prstGeom prst="rect">
            <a:avLst/>
          </a:prstGeom>
        </p:spPr>
      </p:pic>
      <p:sp>
        <p:nvSpPr>
          <p:cNvPr id="2" name="Title 1"/>
          <p:cNvSpPr>
            <a:spLocks noGrp="1"/>
          </p:cNvSpPr>
          <p:nvPr>
            <p:ph type="ctrTitle"/>
          </p:nvPr>
        </p:nvSpPr>
        <p:spPr>
          <a:xfrm>
            <a:off x="685800" y="1657746"/>
            <a:ext cx="7772400" cy="2387600"/>
          </a:xfrm>
        </p:spPr>
        <p:txBody>
          <a:bodyPr anchor="b">
            <a:normAutofit/>
          </a:bodyPr>
          <a:lstStyle>
            <a:lvl1pPr algn="ctr">
              <a:defRPr sz="5400" b="1">
                <a:solidFill>
                  <a:srgbClr val="9F1B1E"/>
                </a:solidFill>
              </a:defRPr>
            </a:lvl1pPr>
          </a:lstStyle>
          <a:p>
            <a:r>
              <a:rPr lang="it-IT" dirty="0"/>
              <a:t>Fare clic per modificare lo stile del titolo dello schema</a:t>
            </a:r>
            <a:endParaRPr lang="en-US" dirty="0"/>
          </a:p>
        </p:txBody>
      </p:sp>
      <p:sp>
        <p:nvSpPr>
          <p:cNvPr id="3" name="Subtitle 2"/>
          <p:cNvSpPr>
            <a:spLocks noGrp="1"/>
          </p:cNvSpPr>
          <p:nvPr>
            <p:ph type="subTitle" idx="1"/>
          </p:nvPr>
        </p:nvSpPr>
        <p:spPr>
          <a:xfrm>
            <a:off x="1028992" y="4680743"/>
            <a:ext cx="6858000" cy="8609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US" dirty="0"/>
          </a:p>
        </p:txBody>
      </p:sp>
      <p:sp>
        <p:nvSpPr>
          <p:cNvPr id="8" name="Rettangolo 7">
            <a:extLst>
              <a:ext uri="{FF2B5EF4-FFF2-40B4-BE49-F238E27FC236}">
                <a16:creationId xmlns:a16="http://schemas.microsoft.com/office/drawing/2014/main" id="{94444D1C-5F7D-494A-932F-9147D313E62C}"/>
              </a:ext>
            </a:extLst>
          </p:cNvPr>
          <p:cNvSpPr/>
          <p:nvPr userDrawn="1"/>
        </p:nvSpPr>
        <p:spPr>
          <a:xfrm>
            <a:off x="1323129" y="5840730"/>
            <a:ext cx="7820871" cy="1062991"/>
          </a:xfrm>
          <a:prstGeom prst="rect">
            <a:avLst/>
          </a:prstGeom>
          <a:gradFill flip="none" rotWithShape="1">
            <a:gsLst>
              <a:gs pos="100000">
                <a:schemeClr val="bg1"/>
              </a:gs>
              <a:gs pos="39000">
                <a:srgbClr val="9F1B1E"/>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Date Placeholder 3"/>
          <p:cNvSpPr>
            <a:spLocks noGrp="1"/>
          </p:cNvSpPr>
          <p:nvPr>
            <p:ph type="dt" sz="half" idx="10"/>
          </p:nvPr>
        </p:nvSpPr>
        <p:spPr>
          <a:xfrm>
            <a:off x="3543300" y="6280149"/>
            <a:ext cx="2057400" cy="365125"/>
          </a:xfrm>
        </p:spPr>
        <p:txBody>
          <a:bodyPr/>
          <a:lstStyle>
            <a:lvl1pPr algn="ctr">
              <a:defRPr sz="2000" b="1">
                <a:solidFill>
                  <a:schemeClr val="bg1"/>
                </a:solidFill>
              </a:defRPr>
            </a:lvl1pPr>
          </a:lstStyle>
          <a:p>
            <a:fld id="{32206613-4C56-4C84-B33A-3B55B0C98EC9}" type="datetime1">
              <a:rPr lang="it-IT" smtClean="0"/>
              <a:t>18/10/2019</a:t>
            </a:fld>
            <a:endParaRPr lang="it-IT" dirty="0"/>
          </a:p>
        </p:txBody>
      </p:sp>
      <p:pic>
        <p:nvPicPr>
          <p:cNvPr id="7" name="Picture 2" descr="C:\Users\elisa\OneDrive\Documenti\MIE\ASSOCIAZIONI\ORIDNE INGEGNERI\logo-ing-trasparente.png">
            <a:extLst>
              <a:ext uri="{FF2B5EF4-FFF2-40B4-BE49-F238E27FC236}">
                <a16:creationId xmlns:a16="http://schemas.microsoft.com/office/drawing/2014/main" id="{D1DF5164-3CCE-40AE-9D95-480E38E8098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66751" y="337955"/>
            <a:ext cx="2217129" cy="163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85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4B1117C-0C44-44C7-8118-0243803B768C}" type="datetime1">
              <a:rPr lang="it-IT" smtClean="0"/>
              <a:t>18/10/2019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A19143-949B-4F68-8E8E-C0B0E6D9004C}" type="slidenum">
              <a:rPr lang="it-IT" smtClean="0"/>
              <a:t>‹N›</a:t>
            </a:fld>
            <a:endParaRPr lang="it-IT"/>
          </a:p>
        </p:txBody>
      </p:sp>
    </p:spTree>
    <p:extLst>
      <p:ext uri="{BB962C8B-B14F-4D97-AF65-F5344CB8AC3E}">
        <p14:creationId xmlns:p14="http://schemas.microsoft.com/office/powerpoint/2010/main" val="102075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DCDB118-F1FC-4245-B30F-6E22B2A73454}" type="datetime1">
              <a:rPr lang="it-IT" smtClean="0"/>
              <a:t>18/10/2019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A19143-949B-4F68-8E8E-C0B0E6D9004C}" type="slidenum">
              <a:rPr lang="it-IT" smtClean="0"/>
              <a:t>‹N›</a:t>
            </a:fld>
            <a:endParaRPr lang="it-IT"/>
          </a:p>
        </p:txBody>
      </p:sp>
    </p:spTree>
    <p:extLst>
      <p:ext uri="{BB962C8B-B14F-4D97-AF65-F5344CB8AC3E}">
        <p14:creationId xmlns:p14="http://schemas.microsoft.com/office/powerpoint/2010/main" val="421113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9F1B1E"/>
                </a:solidFill>
              </a:defRPr>
            </a:lvl1pPr>
          </a:lstStyle>
          <a:p>
            <a:r>
              <a:rPr lang="it-IT" dirty="0"/>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8" name="Rettangolo 7">
            <a:extLst>
              <a:ext uri="{FF2B5EF4-FFF2-40B4-BE49-F238E27FC236}">
                <a16:creationId xmlns:a16="http://schemas.microsoft.com/office/drawing/2014/main" id="{B08124AF-1021-4F22-B076-410EABE63378}"/>
              </a:ext>
            </a:extLst>
          </p:cNvPr>
          <p:cNvSpPr/>
          <p:nvPr userDrawn="1"/>
        </p:nvSpPr>
        <p:spPr>
          <a:xfrm>
            <a:off x="1323129" y="6012181"/>
            <a:ext cx="7820871" cy="845820"/>
          </a:xfrm>
          <a:prstGeom prst="rect">
            <a:avLst/>
          </a:prstGeom>
          <a:gradFill flip="none" rotWithShape="1">
            <a:gsLst>
              <a:gs pos="100000">
                <a:schemeClr val="bg1"/>
              </a:gs>
              <a:gs pos="39000">
                <a:srgbClr val="9F1B1E"/>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Slide Number Placeholder 5"/>
          <p:cNvSpPr>
            <a:spLocks noGrp="1"/>
          </p:cNvSpPr>
          <p:nvPr>
            <p:ph type="sldNum" sz="quarter" idx="12"/>
          </p:nvPr>
        </p:nvSpPr>
        <p:spPr>
          <a:xfrm>
            <a:off x="6792171" y="6263958"/>
            <a:ext cx="2057400" cy="365125"/>
          </a:xfrm>
        </p:spPr>
        <p:txBody>
          <a:bodyPr/>
          <a:lstStyle>
            <a:lvl1pPr>
              <a:defRPr sz="2000">
                <a:solidFill>
                  <a:schemeClr val="bg1"/>
                </a:solidFill>
              </a:defRPr>
            </a:lvl1pPr>
          </a:lstStyle>
          <a:p>
            <a:fld id="{1CA19143-949B-4F68-8E8E-C0B0E6D9004C}" type="slidenum">
              <a:rPr lang="it-IT" smtClean="0"/>
              <a:pPr/>
              <a:t>‹N›</a:t>
            </a:fld>
            <a:endParaRPr lang="it-IT" dirty="0"/>
          </a:p>
        </p:txBody>
      </p:sp>
      <p:pic>
        <p:nvPicPr>
          <p:cNvPr id="7" name="Immagine 6">
            <a:extLst>
              <a:ext uri="{FF2B5EF4-FFF2-40B4-BE49-F238E27FC236}">
                <a16:creationId xmlns:a16="http://schemas.microsoft.com/office/drawing/2014/main" id="{B6EEB066-D1C0-4D25-872E-5D56D7FD018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872" y="6012180"/>
            <a:ext cx="1097092" cy="793749"/>
          </a:xfrm>
          <a:prstGeom prst="rect">
            <a:avLst/>
          </a:prstGeom>
        </p:spPr>
      </p:pic>
    </p:spTree>
    <p:extLst>
      <p:ext uri="{BB962C8B-B14F-4D97-AF65-F5344CB8AC3E}">
        <p14:creationId xmlns:p14="http://schemas.microsoft.com/office/powerpoint/2010/main" val="183035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374DAFB-E28E-4714-8849-E6BCE0748071}" type="datetime1">
              <a:rPr lang="it-IT" smtClean="0"/>
              <a:t>18/10/2019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A19143-949B-4F68-8E8E-C0B0E6D9004C}" type="slidenum">
              <a:rPr lang="it-IT" smtClean="0"/>
              <a:t>‹N›</a:t>
            </a:fld>
            <a:endParaRPr lang="it-IT"/>
          </a:p>
        </p:txBody>
      </p:sp>
    </p:spTree>
    <p:extLst>
      <p:ext uri="{BB962C8B-B14F-4D97-AF65-F5344CB8AC3E}">
        <p14:creationId xmlns:p14="http://schemas.microsoft.com/office/powerpoint/2010/main" val="371494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44CB2A9-16C7-49DB-ADDB-4A1423485C96}" type="datetime1">
              <a:rPr lang="it-IT" smtClean="0"/>
              <a:t>18/10/2019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A19143-949B-4F68-8E8E-C0B0E6D9004C}" type="slidenum">
              <a:rPr lang="it-IT" smtClean="0"/>
              <a:t>‹N›</a:t>
            </a:fld>
            <a:endParaRPr lang="it-IT"/>
          </a:p>
        </p:txBody>
      </p:sp>
    </p:spTree>
    <p:extLst>
      <p:ext uri="{BB962C8B-B14F-4D97-AF65-F5344CB8AC3E}">
        <p14:creationId xmlns:p14="http://schemas.microsoft.com/office/powerpoint/2010/main" val="354793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62DBEC3-916C-469E-98CF-4171E5AB35A3}" type="datetime1">
              <a:rPr lang="it-IT" smtClean="0"/>
              <a:t>18/10/2019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CA19143-949B-4F68-8E8E-C0B0E6D9004C}" type="slidenum">
              <a:rPr lang="it-IT" smtClean="0"/>
              <a:t>‹N›</a:t>
            </a:fld>
            <a:endParaRPr lang="it-IT"/>
          </a:p>
        </p:txBody>
      </p:sp>
    </p:spTree>
    <p:extLst>
      <p:ext uri="{BB962C8B-B14F-4D97-AF65-F5344CB8AC3E}">
        <p14:creationId xmlns:p14="http://schemas.microsoft.com/office/powerpoint/2010/main" val="264060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B46AB87-B557-4AA7-B129-61649774C9C9}" type="datetime1">
              <a:rPr lang="it-IT" smtClean="0"/>
              <a:t>18/10/2019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CA19143-949B-4F68-8E8E-C0B0E6D9004C}" type="slidenum">
              <a:rPr lang="it-IT" smtClean="0"/>
              <a:t>‹N›</a:t>
            </a:fld>
            <a:endParaRPr lang="it-IT"/>
          </a:p>
        </p:txBody>
      </p:sp>
    </p:spTree>
    <p:extLst>
      <p:ext uri="{BB962C8B-B14F-4D97-AF65-F5344CB8AC3E}">
        <p14:creationId xmlns:p14="http://schemas.microsoft.com/office/powerpoint/2010/main" val="371431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FC4FD-5764-472B-BA19-AA9F6B1472E8}" type="datetime1">
              <a:rPr lang="it-IT" smtClean="0"/>
              <a:t>18/10/2019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CA19143-949B-4F68-8E8E-C0B0E6D9004C}" type="slidenum">
              <a:rPr lang="it-IT" smtClean="0"/>
              <a:t>‹N›</a:t>
            </a:fld>
            <a:endParaRPr lang="it-IT"/>
          </a:p>
        </p:txBody>
      </p:sp>
    </p:spTree>
    <p:extLst>
      <p:ext uri="{BB962C8B-B14F-4D97-AF65-F5344CB8AC3E}">
        <p14:creationId xmlns:p14="http://schemas.microsoft.com/office/powerpoint/2010/main" val="120101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7654535-5FB0-4C5F-8BB1-B724802A9CAD}" type="datetime1">
              <a:rPr lang="it-IT" smtClean="0"/>
              <a:t>18/10/2019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A19143-949B-4F68-8E8E-C0B0E6D9004C}" type="slidenum">
              <a:rPr lang="it-IT" smtClean="0"/>
              <a:t>‹N›</a:t>
            </a:fld>
            <a:endParaRPr lang="it-IT"/>
          </a:p>
        </p:txBody>
      </p:sp>
    </p:spTree>
    <p:extLst>
      <p:ext uri="{BB962C8B-B14F-4D97-AF65-F5344CB8AC3E}">
        <p14:creationId xmlns:p14="http://schemas.microsoft.com/office/powerpoint/2010/main" val="129747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573934B-B231-4EDE-9F3A-0BD8F9CFA574}" type="datetime1">
              <a:rPr lang="it-IT" smtClean="0"/>
              <a:t>18/10/2019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A19143-949B-4F68-8E8E-C0B0E6D9004C}" type="slidenum">
              <a:rPr lang="it-IT" smtClean="0"/>
              <a:t>‹N›</a:t>
            </a:fld>
            <a:endParaRPr lang="it-IT"/>
          </a:p>
        </p:txBody>
      </p:sp>
    </p:spTree>
    <p:extLst>
      <p:ext uri="{BB962C8B-B14F-4D97-AF65-F5344CB8AC3E}">
        <p14:creationId xmlns:p14="http://schemas.microsoft.com/office/powerpoint/2010/main" val="154864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33385-1332-4F57-8B2E-34E664E03692}" type="datetime1">
              <a:rPr lang="it-IT" smtClean="0"/>
              <a:t>18/10/2019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19143-949B-4F68-8E8E-C0B0E6D9004C}" type="slidenum">
              <a:rPr lang="it-IT" smtClean="0"/>
              <a:t>‹N›</a:t>
            </a:fld>
            <a:endParaRPr lang="it-IT"/>
          </a:p>
        </p:txBody>
      </p:sp>
    </p:spTree>
    <p:extLst>
      <p:ext uri="{BB962C8B-B14F-4D97-AF65-F5344CB8AC3E}">
        <p14:creationId xmlns:p14="http://schemas.microsoft.com/office/powerpoint/2010/main" val="2087012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rif.it/prodotti-e-servizi/crif-res-real-estate-servi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D9BA-3F0D-4343-9CD3-5C4473AC137C}"/>
              </a:ext>
            </a:extLst>
          </p:cNvPr>
          <p:cNvSpPr>
            <a:spLocks noGrp="1"/>
          </p:cNvSpPr>
          <p:nvPr>
            <p:ph type="ctrTitle"/>
          </p:nvPr>
        </p:nvSpPr>
        <p:spPr>
          <a:xfrm>
            <a:off x="685800" y="2442627"/>
            <a:ext cx="7772400" cy="1082863"/>
          </a:xfrm>
        </p:spPr>
        <p:txBody>
          <a:bodyPr>
            <a:normAutofit/>
          </a:bodyPr>
          <a:lstStyle/>
          <a:p>
            <a:r>
              <a:rPr lang="it-IT" sz="6000" dirty="0"/>
              <a:t>Perizie Residenziali </a:t>
            </a:r>
          </a:p>
        </p:txBody>
      </p:sp>
      <p:sp>
        <p:nvSpPr>
          <p:cNvPr id="3" name="Sottotitolo 2">
            <a:extLst>
              <a:ext uri="{FF2B5EF4-FFF2-40B4-BE49-F238E27FC236}">
                <a16:creationId xmlns:a16="http://schemas.microsoft.com/office/drawing/2014/main" id="{D856FA6E-2839-4895-94A2-E8A25FD71669}"/>
              </a:ext>
            </a:extLst>
          </p:cNvPr>
          <p:cNvSpPr>
            <a:spLocks noGrp="1"/>
          </p:cNvSpPr>
          <p:nvPr>
            <p:ph type="subTitle" idx="1"/>
          </p:nvPr>
        </p:nvSpPr>
        <p:spPr>
          <a:xfrm>
            <a:off x="988358" y="3525490"/>
            <a:ext cx="7167283" cy="1716091"/>
          </a:xfrm>
        </p:spPr>
        <p:txBody>
          <a:bodyPr>
            <a:normAutofit/>
          </a:bodyPr>
          <a:lstStyle/>
          <a:p>
            <a:r>
              <a:rPr lang="it-IT" sz="3200" dirty="0">
                <a:latin typeface="Swis721 BT"/>
              </a:rPr>
              <a:t>Dott. Ing. Mirco Setti </a:t>
            </a:r>
          </a:p>
          <a:p>
            <a:r>
              <a:rPr lang="it-IT" sz="2300" dirty="0" smtClean="0">
                <a:latin typeface="Swis721 BT"/>
              </a:rPr>
              <a:t>(</a:t>
            </a:r>
            <a:r>
              <a:rPr lang="it-IT" sz="2300" dirty="0" err="1">
                <a:latin typeface="Swis721 BT"/>
              </a:rPr>
              <a:t>Property</a:t>
            </a:r>
            <a:r>
              <a:rPr lang="it-IT" sz="2300" dirty="0">
                <a:latin typeface="Swis721 BT"/>
              </a:rPr>
              <a:t> </a:t>
            </a:r>
            <a:r>
              <a:rPr lang="it-IT" sz="2300" dirty="0" err="1">
                <a:latin typeface="Swis721 BT"/>
              </a:rPr>
              <a:t>Valuation</a:t>
            </a:r>
            <a:r>
              <a:rPr lang="it-IT" sz="2300" dirty="0">
                <a:latin typeface="Swis721 BT"/>
              </a:rPr>
              <a:t> </a:t>
            </a:r>
            <a:r>
              <a:rPr lang="it-IT" sz="2300" dirty="0" err="1">
                <a:latin typeface="Swis721 BT"/>
              </a:rPr>
              <a:t>Specialist</a:t>
            </a:r>
            <a:r>
              <a:rPr lang="it-IT" sz="2300" dirty="0">
                <a:latin typeface="Swis721 BT"/>
              </a:rPr>
              <a:t> - </a:t>
            </a:r>
            <a:r>
              <a:rPr lang="it-IT" sz="2300" dirty="0" err="1">
                <a:latin typeface="Swis721 BT"/>
              </a:rPr>
              <a:t>Residential</a:t>
            </a:r>
            <a:r>
              <a:rPr lang="it-IT" sz="2300" dirty="0">
                <a:latin typeface="Swis721 BT"/>
              </a:rPr>
              <a:t> Real Estate </a:t>
            </a:r>
            <a:r>
              <a:rPr lang="it-IT" sz="2300" dirty="0" err="1">
                <a:latin typeface="Swis721 BT"/>
              </a:rPr>
              <a:t>Valuation</a:t>
            </a:r>
            <a:r>
              <a:rPr lang="it-IT" sz="2300" dirty="0">
                <a:latin typeface="Swis721 BT"/>
              </a:rPr>
              <a:t> CRIF </a:t>
            </a:r>
            <a:r>
              <a:rPr lang="it-IT" sz="2300" dirty="0" err="1">
                <a:latin typeface="Swis721 BT"/>
              </a:rPr>
              <a:t>SpA</a:t>
            </a:r>
            <a:r>
              <a:rPr lang="it-IT" sz="2300" dirty="0" smtClean="0">
                <a:latin typeface="Swis721 BT"/>
              </a:rPr>
              <a:t>)</a:t>
            </a:r>
          </a:p>
          <a:p>
            <a:endParaRPr lang="it-IT" sz="2300" dirty="0">
              <a:latin typeface="Swis721 BT"/>
            </a:endParaRPr>
          </a:p>
        </p:txBody>
      </p:sp>
      <p:sp>
        <p:nvSpPr>
          <p:cNvPr id="4" name="Sottotitolo 2">
            <a:extLst>
              <a:ext uri="{FF2B5EF4-FFF2-40B4-BE49-F238E27FC236}">
                <a16:creationId xmlns:a16="http://schemas.microsoft.com/office/drawing/2014/main" id="{678D9044-13B5-40D2-9F64-994FE1B9AA1B}"/>
              </a:ext>
            </a:extLst>
          </p:cNvPr>
          <p:cNvSpPr txBox="1">
            <a:spLocks/>
          </p:cNvSpPr>
          <p:nvPr/>
        </p:nvSpPr>
        <p:spPr>
          <a:xfrm>
            <a:off x="6248176" y="6134809"/>
            <a:ext cx="2998694" cy="5638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smtClean="0">
                <a:solidFill>
                  <a:schemeClr val="bg1"/>
                </a:solidFill>
              </a:rPr>
              <a:t>18/10/2019</a:t>
            </a:r>
            <a:endParaRPr lang="it-IT" dirty="0">
              <a:solidFill>
                <a:schemeClr val="bg1"/>
              </a:solidFill>
            </a:endParaRPr>
          </a:p>
        </p:txBody>
      </p:sp>
      <p:pic>
        <p:nvPicPr>
          <p:cNvPr id="5" name="Immagine 4" descr="CRIF_RES_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739681" y="4947663"/>
            <a:ext cx="1664635" cy="587836"/>
          </a:xfrm>
          <a:prstGeom prst="rect">
            <a:avLst/>
          </a:prstGeom>
          <a:noFill/>
          <a:ln>
            <a:noFill/>
          </a:ln>
        </p:spPr>
      </p:pic>
    </p:spTree>
    <p:extLst>
      <p:ext uri="{BB962C8B-B14F-4D97-AF65-F5344CB8AC3E}">
        <p14:creationId xmlns:p14="http://schemas.microsoft.com/office/powerpoint/2010/main" val="3503568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6"/>
            <a:ext cx="7886700" cy="535827"/>
          </a:xfrm>
        </p:spPr>
        <p:txBody>
          <a:bodyPr>
            <a:normAutofit/>
          </a:bodyPr>
          <a:lstStyle/>
          <a:p>
            <a:r>
              <a:rPr lang="it-IT" sz="2000" dirty="0">
                <a:solidFill>
                  <a:srgbClr val="606060"/>
                </a:solidFill>
                <a:latin typeface="Swis721 Ex BT" pitchFamily="34" charset="0"/>
              </a:rPr>
              <a:t>MONOPARAMETRICA vs MCA</a:t>
            </a:r>
          </a:p>
        </p:txBody>
      </p:sp>
      <p:sp>
        <p:nvSpPr>
          <p:cNvPr id="4" name="Segnaposto numero diapositiva 3"/>
          <p:cNvSpPr>
            <a:spLocks noGrp="1"/>
          </p:cNvSpPr>
          <p:nvPr>
            <p:ph type="sldNum" sz="quarter" idx="12"/>
          </p:nvPr>
        </p:nvSpPr>
        <p:spPr/>
        <p:txBody>
          <a:bodyPr/>
          <a:lstStyle/>
          <a:p>
            <a:fld id="{1CA19143-949B-4F68-8E8E-C0B0E6D9004C}" type="slidenum">
              <a:rPr lang="it-IT" smtClean="0"/>
              <a:pPr/>
              <a:t>10</a:t>
            </a:fld>
            <a:endParaRPr lang="it-IT" dirty="0"/>
          </a:p>
        </p:txBody>
      </p:sp>
      <p:sp>
        <p:nvSpPr>
          <p:cNvPr id="5" name="Rectangle 2"/>
          <p:cNvSpPr>
            <a:spLocks noChangeArrowheads="1"/>
          </p:cNvSpPr>
          <p:nvPr/>
        </p:nvSpPr>
        <p:spPr bwMode="auto">
          <a:xfrm>
            <a:off x="1004887" y="3484345"/>
            <a:ext cx="7410018" cy="1384995"/>
          </a:xfrm>
          <a:prstGeom prst="rect">
            <a:avLst/>
          </a:prstGeom>
          <a:noFill/>
          <a:ln w="9525" algn="ctr">
            <a:noFill/>
            <a:miter lim="800000"/>
            <a:headEnd/>
            <a:tailEnd/>
          </a:ln>
        </p:spPr>
        <p:txBody>
          <a:bodyPr wrap="square" anchor="ctr">
            <a:spAutoFit/>
          </a:bodyPr>
          <a:lstStyle/>
          <a:p>
            <a:pPr algn="ctr"/>
            <a:r>
              <a:rPr lang="it-IT" sz="1400" b="1" dirty="0" smtClean="0">
                <a:solidFill>
                  <a:schemeClr val="bg2">
                    <a:lumMod val="50000"/>
                  </a:schemeClr>
                </a:solidFill>
                <a:latin typeface="Swis721 BT"/>
              </a:rPr>
              <a:t>Il metodo di confronto si </a:t>
            </a:r>
            <a:r>
              <a:rPr lang="it-IT" sz="1400" b="1" dirty="0">
                <a:solidFill>
                  <a:schemeClr val="bg2">
                    <a:lumMod val="50000"/>
                  </a:schemeClr>
                </a:solidFill>
                <a:latin typeface="Swis721 BT"/>
              </a:rPr>
              <a:t>svolge attraverso il confronto tra il bene oggetto di stima e un insieme di beni di confronto simili, contrattati di recente e di prezzo o di reddito noti e ricadenti nello stesso segmento di </a:t>
            </a:r>
            <a:r>
              <a:rPr lang="it-IT" sz="1400" b="1" dirty="0" smtClean="0">
                <a:solidFill>
                  <a:schemeClr val="bg2">
                    <a:lumMod val="50000"/>
                  </a:schemeClr>
                </a:solidFill>
                <a:latin typeface="Swis721 BT"/>
              </a:rPr>
              <a:t>mercato</a:t>
            </a:r>
          </a:p>
          <a:p>
            <a:pPr algn="ctr"/>
            <a:endParaRPr lang="it-IT" sz="1400" b="1" dirty="0">
              <a:solidFill>
                <a:schemeClr val="bg2">
                  <a:lumMod val="50000"/>
                </a:schemeClr>
              </a:solidFill>
              <a:latin typeface="Swis721 BT"/>
            </a:endParaRPr>
          </a:p>
          <a:p>
            <a:pPr algn="ctr"/>
            <a:r>
              <a:rPr lang="it-IT" sz="1400" b="1" dirty="0" smtClean="0">
                <a:solidFill>
                  <a:schemeClr val="bg2">
                    <a:lumMod val="50000"/>
                  </a:schemeClr>
                </a:solidFill>
                <a:latin typeface="Swis721 BT"/>
              </a:rPr>
              <a:t>Tale metodo si </a:t>
            </a:r>
            <a:r>
              <a:rPr lang="it-IT" sz="1400" b="1" dirty="0">
                <a:solidFill>
                  <a:schemeClr val="bg2">
                    <a:lumMod val="50000"/>
                  </a:schemeClr>
                </a:solidFill>
                <a:latin typeface="Swis721 BT"/>
              </a:rPr>
              <a:t>basa sulla rilevazione dei dati reali di mercato e delle caratteristiche degli immobili, quali termine di paragone del confronto </a:t>
            </a:r>
            <a:r>
              <a:rPr lang="it-IT" sz="1400" b="1" dirty="0" smtClean="0">
                <a:solidFill>
                  <a:schemeClr val="bg2">
                    <a:lumMod val="50000"/>
                  </a:schemeClr>
                </a:solidFill>
                <a:latin typeface="Swis721 BT"/>
              </a:rPr>
              <a:t>estimativo</a:t>
            </a:r>
            <a:endParaRPr lang="it-IT" sz="1400" b="1" dirty="0">
              <a:solidFill>
                <a:schemeClr val="bg2">
                  <a:lumMod val="50000"/>
                </a:schemeClr>
              </a:solidFill>
              <a:latin typeface="Swis721 BT"/>
            </a:endParaRPr>
          </a:p>
        </p:txBody>
      </p:sp>
      <p:pic>
        <p:nvPicPr>
          <p:cNvPr id="7" name="Picture 2" descr="http://1.bp.blogspot.com/-kVgF7BQb6I0/TYMvwkPNBsI/AAAAAAAAEpg/NXpt5CxH2Mk/s1600/bilancia.gif"/>
          <p:cNvPicPr>
            <a:picLocks noChangeAspect="1" noChangeArrowheads="1"/>
          </p:cNvPicPr>
          <p:nvPr/>
        </p:nvPicPr>
        <p:blipFill>
          <a:blip r:embed="rId3" cstate="print"/>
          <a:srcRect t="16834"/>
          <a:stretch>
            <a:fillRect/>
          </a:stretch>
        </p:blipFill>
        <p:spPr bwMode="auto">
          <a:xfrm>
            <a:off x="3513059" y="1894699"/>
            <a:ext cx="2210649" cy="1464880"/>
          </a:xfrm>
          <a:prstGeom prst="rect">
            <a:avLst/>
          </a:prstGeom>
          <a:noFill/>
        </p:spPr>
      </p:pic>
      <p:sp>
        <p:nvSpPr>
          <p:cNvPr id="8" name="CasellaDiTesto 7"/>
          <p:cNvSpPr txBox="1"/>
          <p:nvPr/>
        </p:nvSpPr>
        <p:spPr>
          <a:xfrm>
            <a:off x="3659785" y="2758794"/>
            <a:ext cx="601770" cy="707886"/>
          </a:xfrm>
          <a:prstGeom prst="rect">
            <a:avLst/>
          </a:prstGeom>
          <a:noFill/>
        </p:spPr>
        <p:txBody>
          <a:bodyPr wrap="square" rtlCol="0">
            <a:spAutoFit/>
          </a:bodyPr>
          <a:lstStyle/>
          <a:p>
            <a:r>
              <a:rPr lang="it-IT" sz="2000" b="1" dirty="0" smtClean="0">
                <a:solidFill>
                  <a:srgbClr val="808080"/>
                </a:solidFill>
              </a:rPr>
              <a:t>€/MQ</a:t>
            </a:r>
            <a:endParaRPr lang="it-IT" sz="2000" b="1" dirty="0">
              <a:solidFill>
                <a:srgbClr val="808080"/>
              </a:solidFill>
            </a:endParaRPr>
          </a:p>
        </p:txBody>
      </p:sp>
      <p:cxnSp>
        <p:nvCxnSpPr>
          <p:cNvPr id="9" name="Connettore 1 12"/>
          <p:cNvCxnSpPr/>
          <p:nvPr/>
        </p:nvCxnSpPr>
        <p:spPr>
          <a:xfrm>
            <a:off x="3681856" y="2357692"/>
            <a:ext cx="601770" cy="68775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4" descr="http://www.agsanmarco.it/UserFiles/image/foto.jpg"/>
          <p:cNvPicPr>
            <a:picLocks noChangeAspect="1" noChangeArrowheads="1"/>
          </p:cNvPicPr>
          <p:nvPr/>
        </p:nvPicPr>
        <p:blipFill>
          <a:blip r:embed="rId4" cstate="print">
            <a:clrChange>
              <a:clrFrom>
                <a:srgbClr val="FFFFFF"/>
              </a:clrFrom>
              <a:clrTo>
                <a:srgbClr val="FFFFFF">
                  <a:alpha val="0"/>
                </a:srgbClr>
              </a:clrTo>
            </a:clrChange>
          </a:blip>
          <a:srcRect l="5556" t="6067" b="3704"/>
          <a:stretch>
            <a:fillRect/>
          </a:stretch>
        </p:blipFill>
        <p:spPr bwMode="auto">
          <a:xfrm>
            <a:off x="4888574" y="2491790"/>
            <a:ext cx="835134" cy="598392"/>
          </a:xfrm>
          <a:prstGeom prst="rect">
            <a:avLst/>
          </a:prstGeom>
          <a:noFill/>
        </p:spPr>
      </p:pic>
      <p:cxnSp>
        <p:nvCxnSpPr>
          <p:cNvPr id="12" name="Connettore diritto 11">
            <a:extLst>
              <a:ext uri="{FF2B5EF4-FFF2-40B4-BE49-F238E27FC236}">
                <a16:creationId xmlns:a16="http://schemas.microsoft.com/office/drawing/2014/main" id="{B8DE4E7C-7036-4627-A4D4-B26B07867DA3}"/>
              </a:ext>
            </a:extLst>
          </p:cNvPr>
          <p:cNvCxnSpPr/>
          <p:nvPr/>
        </p:nvCxnSpPr>
        <p:spPr>
          <a:xfrm>
            <a:off x="628650" y="900953"/>
            <a:ext cx="7886700" cy="0"/>
          </a:xfrm>
          <a:prstGeom prst="line">
            <a:avLst/>
          </a:prstGeom>
          <a:ln w="28575">
            <a:solidFill>
              <a:srgbClr val="9F1B1E"/>
            </a:solidFill>
          </a:ln>
        </p:spPr>
        <p:style>
          <a:lnRef idx="1">
            <a:schemeClr val="accent1"/>
          </a:lnRef>
          <a:fillRef idx="0">
            <a:schemeClr val="accent1"/>
          </a:fillRef>
          <a:effectRef idx="0">
            <a:schemeClr val="accent1"/>
          </a:effectRef>
          <a:fontRef idx="minor">
            <a:schemeClr val="tx1"/>
          </a:fontRef>
        </p:style>
      </p:cxnSp>
      <p:sp>
        <p:nvSpPr>
          <p:cNvPr id="13" name="Rectangle 2"/>
          <p:cNvSpPr>
            <a:spLocks noChangeArrowheads="1"/>
          </p:cNvSpPr>
          <p:nvPr/>
        </p:nvSpPr>
        <p:spPr bwMode="auto">
          <a:xfrm>
            <a:off x="628650" y="832870"/>
            <a:ext cx="7886700" cy="1061829"/>
          </a:xfrm>
          <a:prstGeom prst="rect">
            <a:avLst/>
          </a:prstGeom>
          <a:noFill/>
          <a:ln w="9525" algn="ctr">
            <a:noFill/>
            <a:miter lim="800000"/>
            <a:headEnd/>
            <a:tailEnd/>
          </a:ln>
        </p:spPr>
        <p:txBody>
          <a:bodyPr wrap="square" anchor="ctr">
            <a:spAutoFit/>
          </a:bodyPr>
          <a:lstStyle/>
          <a:p>
            <a:pPr algn="just" eaLnBrk="0" hangingPunct="0">
              <a:lnSpc>
                <a:spcPct val="150000"/>
              </a:lnSpc>
              <a:spcBef>
                <a:spcPct val="20000"/>
              </a:spcBef>
              <a:buClr>
                <a:srgbClr val="0D316E"/>
              </a:buClr>
              <a:buSzPct val="130000"/>
            </a:pPr>
            <a:r>
              <a:rPr lang="it-IT" sz="1400" b="1" i="1" dirty="0">
                <a:solidFill>
                  <a:srgbClr val="7B7B7A"/>
                </a:solidFill>
                <a:latin typeface="Swis721 BT"/>
                <a:ea typeface="Calibri" pitchFamily="34" charset="0"/>
                <a:cs typeface="Times New Roman" pitchFamily="18" charset="0"/>
              </a:rPr>
              <a:t>Il Confronto di mercato è il metodo di valutazione più diretto, probante e documentato </a:t>
            </a:r>
            <a:endParaRPr lang="it-IT" sz="1400" b="1" dirty="0" smtClean="0">
              <a:solidFill>
                <a:srgbClr val="7B7B7A"/>
              </a:solidFill>
              <a:latin typeface="Swis721 BT"/>
              <a:ea typeface="Calibri" pitchFamily="34" charset="0"/>
              <a:cs typeface="Times New Roman" pitchFamily="18" charset="0"/>
              <a:sym typeface="Wingdings" pitchFamily="2" charset="2"/>
            </a:endParaRPr>
          </a:p>
          <a:p>
            <a:pPr lvl="1" algn="just" eaLnBrk="0" hangingPunct="0"/>
            <a:r>
              <a:rPr lang="it-IT" sz="1400" b="1" dirty="0" smtClean="0">
                <a:solidFill>
                  <a:srgbClr val="7B7B7A"/>
                </a:solidFill>
                <a:latin typeface="Swis721 BT"/>
                <a:ea typeface="Calibri" pitchFamily="34" charset="0"/>
                <a:cs typeface="Times New Roman" pitchFamily="18" charset="0"/>
                <a:sym typeface="Wingdings" pitchFamily="2" charset="2"/>
              </a:rPr>
              <a:t>Non è più sufficiente </a:t>
            </a:r>
            <a:r>
              <a:rPr lang="it-IT" sz="1400" dirty="0" smtClean="0">
                <a:solidFill>
                  <a:srgbClr val="7B7B7A"/>
                </a:solidFill>
                <a:latin typeface="Swis721 BT"/>
                <a:ea typeface="Calibri" pitchFamily="34" charset="0"/>
                <a:cs typeface="Times New Roman" pitchFamily="18" charset="0"/>
                <a:sym typeface="Wingdings" pitchFamily="2" charset="2"/>
              </a:rPr>
              <a:t>per gli Istituti affidarsi al </a:t>
            </a:r>
            <a:r>
              <a:rPr lang="it-IT" sz="1400" b="1" dirty="0" smtClean="0">
                <a:solidFill>
                  <a:srgbClr val="7B7B7A"/>
                </a:solidFill>
                <a:latin typeface="Swis721 BT"/>
                <a:ea typeface="Calibri" pitchFamily="34" charset="0"/>
                <a:cs typeface="Times New Roman" pitchFamily="18" charset="0"/>
                <a:sym typeface="Wingdings" pitchFamily="2" charset="2"/>
              </a:rPr>
              <a:t>parere </a:t>
            </a:r>
            <a:r>
              <a:rPr lang="it-IT" sz="1400" dirty="0" smtClean="0">
                <a:solidFill>
                  <a:srgbClr val="7B7B7A"/>
                </a:solidFill>
                <a:latin typeface="Swis721 BT"/>
                <a:ea typeface="Calibri" pitchFamily="34" charset="0"/>
                <a:cs typeface="Times New Roman" pitchFamily="18" charset="0"/>
                <a:sym typeface="Wingdings" pitchFamily="2" charset="2"/>
              </a:rPr>
              <a:t>degli esperti </a:t>
            </a:r>
            <a:r>
              <a:rPr lang="it-IT" sz="1400" b="1" dirty="0" smtClean="0">
                <a:solidFill>
                  <a:srgbClr val="7B7B7A"/>
                </a:solidFill>
                <a:latin typeface="Swis721 BT"/>
                <a:ea typeface="Calibri" pitchFamily="34" charset="0"/>
                <a:cs typeface="Times New Roman" pitchFamily="18" charset="0"/>
                <a:sym typeface="Wingdings" pitchFamily="2" charset="2"/>
              </a:rPr>
              <a:t>basato solamente sul prezzo al mq </a:t>
            </a:r>
            <a:r>
              <a:rPr lang="it-IT" sz="1400" dirty="0" smtClean="0">
                <a:solidFill>
                  <a:srgbClr val="7B7B7A"/>
                </a:solidFill>
                <a:latin typeface="Swis721 BT"/>
                <a:ea typeface="Calibri" pitchFamily="34" charset="0"/>
                <a:cs typeface="Times New Roman" pitchFamily="18" charset="0"/>
                <a:sym typeface="Wingdings" pitchFamily="2" charset="2"/>
              </a:rPr>
              <a:t>ma dovranno essere predisposti metodi di confronto con altri immobili comparabili </a:t>
            </a:r>
          </a:p>
        </p:txBody>
      </p:sp>
      <p:sp>
        <p:nvSpPr>
          <p:cNvPr id="14" name="Freccia a destra 13"/>
          <p:cNvSpPr/>
          <p:nvPr/>
        </p:nvSpPr>
        <p:spPr>
          <a:xfrm>
            <a:off x="638272" y="3858938"/>
            <a:ext cx="390525" cy="317904"/>
          </a:xfrm>
          <a:prstGeom prst="rightArrow">
            <a:avLst/>
          </a:prstGeom>
          <a:solidFill>
            <a:srgbClr val="C00000">
              <a:alpha val="57000"/>
            </a:srgbClr>
          </a:solidFill>
          <a:ln w="19050">
            <a:solidFill>
              <a:srgbClr val="9F1B1E"/>
            </a:solidFill>
            <a:miter lim="800000"/>
            <a:headEnd/>
            <a:tailEnd/>
          </a:ln>
        </p:spPr>
        <p:txBody>
          <a:bodyPr wrap="none" anchor="ctr"/>
          <a:lstStyle/>
          <a:p>
            <a:endParaRPr lang="it-IT" sz="1350" dirty="0">
              <a:solidFill>
                <a:schemeClr val="tx1"/>
              </a:solidFill>
              <a:latin typeface="Verdana" pitchFamily="34" charset="0"/>
            </a:endParaRPr>
          </a:p>
        </p:txBody>
      </p:sp>
      <p:sp>
        <p:nvSpPr>
          <p:cNvPr id="15" name="Freccia a destra 14"/>
          <p:cNvSpPr/>
          <p:nvPr/>
        </p:nvSpPr>
        <p:spPr>
          <a:xfrm>
            <a:off x="614362" y="1363784"/>
            <a:ext cx="390525" cy="317904"/>
          </a:xfrm>
          <a:prstGeom prst="rightArrow">
            <a:avLst/>
          </a:prstGeom>
          <a:solidFill>
            <a:srgbClr val="C00000">
              <a:alpha val="57000"/>
            </a:srgbClr>
          </a:solidFill>
          <a:ln w="19050">
            <a:solidFill>
              <a:srgbClr val="9F1B1E"/>
            </a:solidFill>
            <a:miter lim="800000"/>
            <a:headEnd/>
            <a:tailEnd/>
          </a:ln>
        </p:spPr>
        <p:txBody>
          <a:bodyPr wrap="none" anchor="ctr"/>
          <a:lstStyle/>
          <a:p>
            <a:endParaRPr lang="it-IT" sz="1350" dirty="0">
              <a:solidFill>
                <a:schemeClr val="tx1"/>
              </a:solidFill>
              <a:latin typeface="Verdana" pitchFamily="34" charset="0"/>
            </a:endParaRPr>
          </a:p>
        </p:txBody>
      </p:sp>
      <p:cxnSp>
        <p:nvCxnSpPr>
          <p:cNvPr id="16" name="Connettore 1 12"/>
          <p:cNvCxnSpPr/>
          <p:nvPr/>
        </p:nvCxnSpPr>
        <p:spPr>
          <a:xfrm flipV="1">
            <a:off x="3637714" y="2384301"/>
            <a:ext cx="604948" cy="6611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859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B8DE4E7C-7036-4627-A4D4-B26B07867DA3}"/>
              </a:ext>
            </a:extLst>
          </p:cNvPr>
          <p:cNvCxnSpPr/>
          <p:nvPr/>
        </p:nvCxnSpPr>
        <p:spPr>
          <a:xfrm>
            <a:off x="628650" y="900953"/>
            <a:ext cx="7886700" cy="0"/>
          </a:xfrm>
          <a:prstGeom prst="line">
            <a:avLst/>
          </a:prstGeom>
          <a:ln w="28575">
            <a:solidFill>
              <a:srgbClr val="9F1B1E"/>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2649736A-8FC1-40E4-94C2-B3107DF2C802}"/>
              </a:ext>
            </a:extLst>
          </p:cNvPr>
          <p:cNvSpPr>
            <a:spLocks noGrp="1"/>
          </p:cNvSpPr>
          <p:nvPr>
            <p:ph type="sldNum" sz="quarter" idx="12"/>
          </p:nvPr>
        </p:nvSpPr>
        <p:spPr/>
        <p:txBody>
          <a:bodyPr/>
          <a:lstStyle/>
          <a:p>
            <a:fld id="{1CA19143-949B-4F68-8E8E-C0B0E6D9004C}" type="slidenum">
              <a:rPr lang="it-IT" smtClean="0"/>
              <a:pPr/>
              <a:t>11</a:t>
            </a:fld>
            <a:endParaRPr lang="it-IT" dirty="0"/>
          </a:p>
        </p:txBody>
      </p:sp>
      <p:grpSp>
        <p:nvGrpSpPr>
          <p:cNvPr id="6" name="Gruppo 15"/>
          <p:cNvGrpSpPr/>
          <p:nvPr/>
        </p:nvGrpSpPr>
        <p:grpSpPr>
          <a:xfrm>
            <a:off x="801296" y="1052116"/>
            <a:ext cx="3698696" cy="1940566"/>
            <a:chOff x="3707904" y="926398"/>
            <a:chExt cx="3820852" cy="2299568"/>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926398"/>
              <a:ext cx="3820852" cy="1213805"/>
            </a:xfrm>
            <a:prstGeom prst="rect">
              <a:avLst/>
            </a:prstGeom>
            <a:noFill/>
            <a:ln>
              <a:noFill/>
            </a:ln>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2839" y="2132856"/>
              <a:ext cx="3785917" cy="1093110"/>
            </a:xfrm>
            <a:prstGeom prst="rect">
              <a:avLst/>
            </a:prstGeom>
            <a:noFill/>
            <a:ln>
              <a:noFill/>
            </a:ln>
          </p:spPr>
        </p:pic>
      </p:grpSp>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657" y="2996332"/>
            <a:ext cx="3160279" cy="2712954"/>
          </a:xfrm>
          <a:prstGeom prst="rect">
            <a:avLst/>
          </a:prstGeom>
          <a:noFill/>
          <a:ln>
            <a:noFill/>
          </a:ln>
        </p:spPr>
      </p:pic>
      <p:grpSp>
        <p:nvGrpSpPr>
          <p:cNvPr id="10" name="Gruppo 9"/>
          <p:cNvGrpSpPr/>
          <p:nvPr/>
        </p:nvGrpSpPr>
        <p:grpSpPr>
          <a:xfrm>
            <a:off x="4922874" y="1491212"/>
            <a:ext cx="3825590" cy="3669010"/>
            <a:chOff x="2267744" y="1296413"/>
            <a:chExt cx="5289674" cy="4904875"/>
          </a:xfrm>
        </p:grpSpPr>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744" y="1296413"/>
              <a:ext cx="5289674" cy="1485900"/>
            </a:xfrm>
            <a:prstGeom prst="rect">
              <a:avLst/>
            </a:prstGeom>
            <a:noFill/>
            <a:ln>
              <a:noFill/>
            </a:ln>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0321" y="2829438"/>
              <a:ext cx="5207097" cy="3371850"/>
            </a:xfrm>
            <a:prstGeom prst="rect">
              <a:avLst/>
            </a:prstGeom>
            <a:noFill/>
            <a:ln>
              <a:noFill/>
            </a:ln>
          </p:spPr>
        </p:pic>
      </p:grpSp>
      <p:sp>
        <p:nvSpPr>
          <p:cNvPr id="14" name="Ovale 13"/>
          <p:cNvSpPr/>
          <p:nvPr/>
        </p:nvSpPr>
        <p:spPr bwMode="auto">
          <a:xfrm>
            <a:off x="1619672" y="2852316"/>
            <a:ext cx="2911698" cy="2883970"/>
          </a:xfrm>
          <a:prstGeom prst="ellipse">
            <a:avLst/>
          </a:prstGeom>
          <a:noFill/>
          <a:ln w="9525">
            <a:solidFill>
              <a:srgbClr val="7B7B7A"/>
            </a:solidFill>
            <a:prstDash val="lgDash"/>
            <a:miter lim="800000"/>
            <a:headEnd/>
            <a:tailEnd/>
          </a:ln>
          <a:effectLst>
            <a:outerShdw blurRad="50800" dist="38100" dir="2700000" algn="tl" rotWithShape="0">
              <a:prstClr val="black">
                <a:alpha val="20000"/>
              </a:prstClr>
            </a:outerShdw>
          </a:effectLst>
        </p:spPr>
        <p:txBody>
          <a:bodyPr wrap="none" rtlCol="0" anchor="ctr">
            <a:normAutofit/>
          </a:bodyPr>
          <a:lstStyle/>
          <a:p>
            <a:pPr algn="ctr"/>
            <a:endParaRPr lang="it-IT" dirty="0"/>
          </a:p>
        </p:txBody>
      </p:sp>
      <p:sp>
        <p:nvSpPr>
          <p:cNvPr id="15" name="Ovale 14"/>
          <p:cNvSpPr/>
          <p:nvPr/>
        </p:nvSpPr>
        <p:spPr bwMode="auto">
          <a:xfrm>
            <a:off x="5548734" y="1340148"/>
            <a:ext cx="2911698" cy="2883970"/>
          </a:xfrm>
          <a:prstGeom prst="ellipse">
            <a:avLst/>
          </a:prstGeom>
          <a:noFill/>
          <a:ln w="9525">
            <a:solidFill>
              <a:srgbClr val="7B7B7A"/>
            </a:solidFill>
            <a:prstDash val="lgDash"/>
            <a:miter lim="800000"/>
            <a:headEnd/>
            <a:tailEnd/>
          </a:ln>
          <a:effectLst>
            <a:outerShdw blurRad="50800" dist="38100" dir="2700000" algn="tl" rotWithShape="0">
              <a:prstClr val="black">
                <a:alpha val="20000"/>
              </a:prstClr>
            </a:outerShdw>
          </a:effectLst>
        </p:spPr>
        <p:txBody>
          <a:bodyPr wrap="none" rtlCol="0" anchor="ctr">
            <a:normAutofit/>
          </a:bodyPr>
          <a:lstStyle/>
          <a:p>
            <a:pPr algn="ctr"/>
            <a:endParaRPr lang="it-IT" dirty="0"/>
          </a:p>
        </p:txBody>
      </p:sp>
      <p:sp>
        <p:nvSpPr>
          <p:cNvPr id="17" name="Titolo 1"/>
          <p:cNvSpPr>
            <a:spLocks noGrp="1"/>
          </p:cNvSpPr>
          <p:nvPr>
            <p:ph type="title"/>
          </p:nvPr>
        </p:nvSpPr>
        <p:spPr>
          <a:xfrm>
            <a:off x="628650" y="365126"/>
            <a:ext cx="7886700" cy="535827"/>
          </a:xfrm>
        </p:spPr>
        <p:txBody>
          <a:bodyPr>
            <a:normAutofit/>
          </a:bodyPr>
          <a:lstStyle/>
          <a:p>
            <a:r>
              <a:rPr lang="it-IT" sz="2000" dirty="0" smtClean="0">
                <a:solidFill>
                  <a:srgbClr val="606060"/>
                </a:solidFill>
                <a:latin typeface="Swis721 Ex BT" pitchFamily="34" charset="0"/>
              </a:rPr>
              <a:t>MARKET COMPARISON APROCH</a:t>
            </a:r>
            <a:endParaRPr lang="it-IT" sz="2000" dirty="0">
              <a:solidFill>
                <a:srgbClr val="606060"/>
              </a:solidFill>
              <a:latin typeface="Swis721 Ex BT" pitchFamily="34" charset="0"/>
            </a:endParaRPr>
          </a:p>
        </p:txBody>
      </p:sp>
      <p:sp>
        <p:nvSpPr>
          <p:cNvPr id="18" name="Text Box 14"/>
          <p:cNvSpPr txBox="1">
            <a:spLocks noChangeArrowheads="1"/>
          </p:cNvSpPr>
          <p:nvPr/>
        </p:nvSpPr>
        <p:spPr bwMode="auto">
          <a:xfrm>
            <a:off x="1110990" y="5817158"/>
            <a:ext cx="3929062" cy="600164"/>
          </a:xfrm>
          <a:prstGeom prst="rect">
            <a:avLst/>
          </a:prstGeom>
          <a:solidFill>
            <a:schemeClr val="bg1"/>
          </a:solidFill>
          <a:ln w="9525">
            <a:solidFill>
              <a:schemeClr val="bg1">
                <a:lumMod val="50000"/>
              </a:schemeClr>
            </a:solidFill>
            <a:miter lim="800000"/>
            <a:headEnd/>
            <a:tailEnd/>
          </a:ln>
          <a:effectLst>
            <a:outerShdw dist="107763" dir="2700000" algn="ctr" rotWithShape="0">
              <a:schemeClr val="bg2">
                <a:alpha val="50000"/>
              </a:schemeClr>
            </a:outerShdw>
          </a:effectLst>
        </p:spPr>
        <p:txBody>
          <a:bodyPr wrap="square">
            <a:spAutoFit/>
          </a:bodyPr>
          <a:lstStyle>
            <a:defPPr>
              <a:defRPr lang="en-US"/>
            </a:defPPr>
            <a:lvl1pPr algn="just">
              <a:defRPr sz="1100">
                <a:solidFill>
                  <a:schemeClr val="bg1">
                    <a:lumMod val="50000"/>
                  </a:schemeClr>
                </a:solidFill>
                <a:latin typeface="Swis721 BT"/>
              </a:defRPr>
            </a:lvl1pPr>
          </a:lstStyle>
          <a:p>
            <a:r>
              <a:rPr lang="it-IT" dirty="0"/>
              <a:t>La tabella dei prezzi marginali riporta per ogni caratteristica quantitativa e qualitativa presa in esame e per ciascun comparabile, il prezzo marginale della singola caratteristica</a:t>
            </a:r>
            <a:r>
              <a:rPr lang="it-IT" dirty="0" smtClean="0"/>
              <a:t>.</a:t>
            </a:r>
            <a:endParaRPr lang="it-IT" dirty="0"/>
          </a:p>
        </p:txBody>
      </p:sp>
      <p:sp>
        <p:nvSpPr>
          <p:cNvPr id="19" name="Text Box 14"/>
          <p:cNvSpPr txBox="1">
            <a:spLocks noChangeArrowheads="1"/>
          </p:cNvSpPr>
          <p:nvPr/>
        </p:nvSpPr>
        <p:spPr bwMode="auto">
          <a:xfrm>
            <a:off x="5048212" y="256957"/>
            <a:ext cx="3634633" cy="1277273"/>
          </a:xfrm>
          <a:prstGeom prst="rect">
            <a:avLst/>
          </a:prstGeom>
          <a:solidFill>
            <a:schemeClr val="bg1"/>
          </a:solidFill>
          <a:ln w="9525">
            <a:solidFill>
              <a:schemeClr val="bg1">
                <a:lumMod val="50000"/>
              </a:schemeClr>
            </a:solidFill>
            <a:miter lim="800000"/>
            <a:headEnd/>
            <a:tailEnd/>
          </a:ln>
          <a:effectLst>
            <a:outerShdw dist="107763" dir="2700000" algn="ctr" rotWithShape="0">
              <a:schemeClr val="bg2">
                <a:alpha val="50000"/>
              </a:schemeClr>
            </a:outerShdw>
          </a:effectLst>
        </p:spPr>
        <p:txBody>
          <a:bodyPr wrap="square">
            <a:spAutoFit/>
          </a:bodyPr>
          <a:lstStyle/>
          <a:p>
            <a:pPr algn="just">
              <a:defRPr/>
            </a:pPr>
            <a:r>
              <a:rPr lang="it-IT" sz="1100" dirty="0" smtClean="0">
                <a:solidFill>
                  <a:schemeClr val="bg1">
                    <a:lumMod val="50000"/>
                  </a:schemeClr>
                </a:solidFill>
                <a:latin typeface="Swis721 BT"/>
              </a:rPr>
              <a:t> La </a:t>
            </a:r>
            <a:r>
              <a:rPr lang="it-IT" sz="1100" b="1" dirty="0">
                <a:solidFill>
                  <a:schemeClr val="bg1">
                    <a:lumMod val="50000"/>
                  </a:schemeClr>
                </a:solidFill>
                <a:latin typeface="Swis721 BT"/>
              </a:rPr>
              <a:t>tabella di valutazione </a:t>
            </a:r>
            <a:r>
              <a:rPr lang="it-IT" sz="1100" dirty="0">
                <a:solidFill>
                  <a:schemeClr val="bg1">
                    <a:lumMod val="50000"/>
                  </a:schemeClr>
                </a:solidFill>
                <a:latin typeface="Swis721 BT"/>
              </a:rPr>
              <a:t>riporta i prezzi di mercato rilevati dei comparabili e le caratteristiche immobiliari prese in esame (elementi di confronto</a:t>
            </a:r>
            <a:r>
              <a:rPr lang="it-IT" sz="1100" dirty="0" smtClean="0">
                <a:solidFill>
                  <a:schemeClr val="bg1">
                    <a:lumMod val="50000"/>
                  </a:schemeClr>
                </a:solidFill>
                <a:latin typeface="Swis721 BT"/>
              </a:rPr>
              <a:t>).</a:t>
            </a:r>
            <a:endParaRPr lang="it-IT" sz="1100" dirty="0">
              <a:solidFill>
                <a:schemeClr val="bg1">
                  <a:lumMod val="50000"/>
                </a:schemeClr>
              </a:solidFill>
              <a:latin typeface="Swis721 BT"/>
            </a:endParaRPr>
          </a:p>
          <a:p>
            <a:pPr algn="just">
              <a:defRPr/>
            </a:pPr>
            <a:r>
              <a:rPr lang="it-IT" sz="1100" dirty="0">
                <a:solidFill>
                  <a:schemeClr val="bg1">
                    <a:lumMod val="50000"/>
                  </a:schemeClr>
                </a:solidFill>
                <a:latin typeface="Swis721 BT"/>
              </a:rPr>
              <a:t>Per ogni caratteristica è riportato il corrispondente aggiustamento .</a:t>
            </a:r>
            <a:r>
              <a:rPr lang="it-IT" sz="1100" dirty="0" smtClean="0">
                <a:solidFill>
                  <a:schemeClr val="bg1">
                    <a:lumMod val="50000"/>
                  </a:schemeClr>
                </a:solidFill>
                <a:latin typeface="Swis721 BT"/>
              </a:rPr>
              <a:t> </a:t>
            </a:r>
            <a:r>
              <a:rPr lang="it-IT" sz="1100" dirty="0">
                <a:solidFill>
                  <a:schemeClr val="bg1">
                    <a:lumMod val="50000"/>
                  </a:schemeClr>
                </a:solidFill>
                <a:latin typeface="Swis721 BT"/>
              </a:rPr>
              <a:t>Il prezzo corretto di ciascun comparabile esprime il valore di mercato dell’immobile da valutare derivato dallo specifico confronto. 	</a:t>
            </a:r>
          </a:p>
        </p:txBody>
      </p:sp>
      <p:sp>
        <p:nvSpPr>
          <p:cNvPr id="20" name="Text Box 14"/>
          <p:cNvSpPr txBox="1">
            <a:spLocks noChangeArrowheads="1"/>
          </p:cNvSpPr>
          <p:nvPr/>
        </p:nvSpPr>
        <p:spPr bwMode="auto">
          <a:xfrm>
            <a:off x="1110990" y="899940"/>
            <a:ext cx="2884946" cy="261610"/>
          </a:xfrm>
          <a:prstGeom prst="rect">
            <a:avLst/>
          </a:prstGeom>
          <a:solidFill>
            <a:schemeClr val="bg1"/>
          </a:solidFill>
          <a:ln w="9525">
            <a:solidFill>
              <a:schemeClr val="bg1">
                <a:lumMod val="50000"/>
              </a:schemeClr>
            </a:solidFill>
            <a:miter lim="800000"/>
            <a:headEnd/>
            <a:tailEnd/>
          </a:ln>
          <a:effectLst>
            <a:outerShdw dist="107763" dir="2700000" algn="ctr" rotWithShape="0">
              <a:schemeClr val="bg2">
                <a:alpha val="50000"/>
              </a:schemeClr>
            </a:outerShdw>
          </a:effectLst>
        </p:spPr>
        <p:txBody>
          <a:bodyPr wrap="square">
            <a:spAutoFit/>
          </a:bodyPr>
          <a:lstStyle>
            <a:defPPr>
              <a:defRPr lang="en-US"/>
            </a:defPPr>
            <a:lvl1pPr algn="just">
              <a:defRPr sz="1100">
                <a:solidFill>
                  <a:schemeClr val="bg1">
                    <a:lumMod val="50000"/>
                  </a:schemeClr>
                </a:solidFill>
                <a:latin typeface="Swis721 BT"/>
              </a:defRPr>
            </a:lvl1pPr>
          </a:lstStyle>
          <a:p>
            <a:r>
              <a:rPr lang="it-IT" dirty="0"/>
              <a:t>	Tabella dei dati</a:t>
            </a:r>
          </a:p>
        </p:txBody>
      </p:sp>
    </p:spTree>
    <p:extLst>
      <p:ext uri="{BB962C8B-B14F-4D97-AF65-F5344CB8AC3E}">
        <p14:creationId xmlns:p14="http://schemas.microsoft.com/office/powerpoint/2010/main" val="389315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15886" y="2815772"/>
            <a:ext cx="5325689" cy="769441"/>
          </a:xfrm>
          <a:prstGeom prst="rect">
            <a:avLst/>
          </a:prstGeom>
          <a:noFill/>
        </p:spPr>
        <p:txBody>
          <a:bodyPr wrap="none" rtlCol="0">
            <a:spAutoFit/>
          </a:bodyPr>
          <a:lstStyle/>
          <a:p>
            <a:r>
              <a:rPr lang="it-IT" sz="4400" i="1" dirty="0" smtClean="0">
                <a:solidFill>
                  <a:srgbClr val="9F1B1E"/>
                </a:solidFill>
              </a:rPr>
              <a:t>Grazie per l’attenzione</a:t>
            </a:r>
            <a:endParaRPr lang="it-IT" sz="4400" i="1" dirty="0">
              <a:solidFill>
                <a:srgbClr val="9F1B1E"/>
              </a:solidFill>
            </a:endParaRPr>
          </a:p>
        </p:txBody>
      </p:sp>
    </p:spTree>
    <p:extLst>
      <p:ext uri="{BB962C8B-B14F-4D97-AF65-F5344CB8AC3E}">
        <p14:creationId xmlns:p14="http://schemas.microsoft.com/office/powerpoint/2010/main" val="1716625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1CA19143-949B-4F68-8E8E-C0B0E6D9004C}" type="slidenum">
              <a:rPr lang="it-IT" smtClean="0"/>
              <a:pPr/>
              <a:t>2</a:t>
            </a:fld>
            <a:endParaRPr lang="it-IT" dirty="0"/>
          </a:p>
        </p:txBody>
      </p:sp>
      <p:sp>
        <p:nvSpPr>
          <p:cNvPr id="6" name="CasellaDiTesto 5"/>
          <p:cNvSpPr txBox="1"/>
          <p:nvPr/>
        </p:nvSpPr>
        <p:spPr>
          <a:xfrm>
            <a:off x="329365" y="3645872"/>
            <a:ext cx="1560807" cy="653536"/>
          </a:xfrm>
          <a:prstGeom prst="rect">
            <a:avLst/>
          </a:prstGeom>
          <a:noFill/>
        </p:spPr>
        <p:txBody>
          <a:bodyPr wrap="square" lIns="89177" tIns="44589" rIns="89177" bIns="44589" rtlCol="0">
            <a:spAutoFit/>
          </a:bodyPr>
          <a:lstStyle/>
          <a:p>
            <a:pPr algn="r">
              <a:spcAft>
                <a:spcPts val="682"/>
              </a:spcAft>
            </a:pPr>
            <a:r>
              <a:rPr lang="it-IT" sz="1539" b="1" dirty="0">
                <a:latin typeface="+mj-lt"/>
                <a:cs typeface="Verdana"/>
              </a:rPr>
              <a:t>+150</a:t>
            </a:r>
          </a:p>
          <a:p>
            <a:pPr algn="r">
              <a:spcAft>
                <a:spcPts val="682"/>
              </a:spcAft>
            </a:pPr>
            <a:r>
              <a:rPr lang="it-IT" sz="1539" b="1" dirty="0">
                <a:latin typeface="+mj-lt"/>
                <a:cs typeface="Verdana"/>
              </a:rPr>
              <a:t>25%</a:t>
            </a:r>
          </a:p>
        </p:txBody>
      </p:sp>
      <p:sp>
        <p:nvSpPr>
          <p:cNvPr id="7" name="CasellaDiTesto 6"/>
          <p:cNvSpPr txBox="1"/>
          <p:nvPr/>
        </p:nvSpPr>
        <p:spPr>
          <a:xfrm>
            <a:off x="367434" y="1044320"/>
            <a:ext cx="1560807" cy="653536"/>
          </a:xfrm>
          <a:prstGeom prst="rect">
            <a:avLst/>
          </a:prstGeom>
          <a:noFill/>
        </p:spPr>
        <p:txBody>
          <a:bodyPr wrap="square" lIns="89177" tIns="44589" rIns="89177" bIns="44589" rtlCol="0">
            <a:spAutoFit/>
          </a:bodyPr>
          <a:lstStyle/>
          <a:p>
            <a:pPr algn="r">
              <a:spcAft>
                <a:spcPts val="682"/>
              </a:spcAft>
            </a:pPr>
            <a:r>
              <a:rPr lang="it-IT" sz="1539" b="1" dirty="0">
                <a:latin typeface="+mj-lt"/>
                <a:cs typeface="Verdana"/>
              </a:rPr>
              <a:t>+50</a:t>
            </a:r>
          </a:p>
          <a:p>
            <a:pPr algn="r">
              <a:spcAft>
                <a:spcPts val="682"/>
              </a:spcAft>
            </a:pPr>
            <a:r>
              <a:rPr lang="it-IT" sz="1539" b="1" dirty="0">
                <a:latin typeface="+mj-lt"/>
                <a:cs typeface="Verdana"/>
              </a:rPr>
              <a:t>+500</a:t>
            </a:r>
          </a:p>
        </p:txBody>
      </p:sp>
      <p:sp>
        <p:nvSpPr>
          <p:cNvPr id="8" name="CasellaDiTesto 7"/>
          <p:cNvSpPr txBox="1"/>
          <p:nvPr/>
        </p:nvSpPr>
        <p:spPr>
          <a:xfrm>
            <a:off x="2102363" y="1053669"/>
            <a:ext cx="1807785" cy="690085"/>
          </a:xfrm>
          <a:prstGeom prst="rect">
            <a:avLst/>
          </a:prstGeom>
          <a:noFill/>
        </p:spPr>
        <p:txBody>
          <a:bodyPr wrap="none" lIns="89177" tIns="44589" rIns="89177" bIns="44589" rtlCol="0">
            <a:spAutoFit/>
          </a:bodyPr>
          <a:lstStyle/>
          <a:p>
            <a:pPr>
              <a:spcAft>
                <a:spcPts val="1561"/>
              </a:spcAft>
            </a:pPr>
            <a:r>
              <a:rPr lang="it-IT" sz="1283" dirty="0">
                <a:latin typeface="Swis721 Ex BT"/>
                <a:cs typeface="Verdana"/>
              </a:rPr>
              <a:t>Dipendenti</a:t>
            </a:r>
          </a:p>
          <a:p>
            <a:pPr>
              <a:spcAft>
                <a:spcPts val="1561"/>
              </a:spcAft>
            </a:pPr>
            <a:r>
              <a:rPr lang="it-IT" sz="1283" dirty="0">
                <a:latin typeface="Swis721 Ex BT"/>
                <a:cs typeface="Verdana"/>
              </a:rPr>
              <a:t>Valutatori Indipendenti</a:t>
            </a:r>
          </a:p>
        </p:txBody>
      </p:sp>
      <p:sp>
        <p:nvSpPr>
          <p:cNvPr id="9" name="CasellaDiTesto 8"/>
          <p:cNvSpPr txBox="1"/>
          <p:nvPr/>
        </p:nvSpPr>
        <p:spPr>
          <a:xfrm>
            <a:off x="2102362" y="2131661"/>
            <a:ext cx="2448987" cy="1092696"/>
          </a:xfrm>
          <a:prstGeom prst="rect">
            <a:avLst/>
          </a:prstGeom>
          <a:noFill/>
        </p:spPr>
        <p:txBody>
          <a:bodyPr wrap="none" lIns="89177" tIns="44589" rIns="89177" bIns="44589" rtlCol="0">
            <a:spAutoFit/>
          </a:bodyPr>
          <a:lstStyle/>
          <a:p>
            <a:pPr>
              <a:spcAft>
                <a:spcPts val="1561"/>
              </a:spcAft>
            </a:pPr>
            <a:r>
              <a:rPr lang="it-IT" sz="1283" dirty="0">
                <a:latin typeface="Swis721 Ex BT"/>
                <a:cs typeface="Verdana"/>
              </a:rPr>
              <a:t>Valutazioni Immobiliari</a:t>
            </a:r>
          </a:p>
          <a:p>
            <a:pPr>
              <a:spcAft>
                <a:spcPts val="1561"/>
              </a:spcAft>
            </a:pPr>
            <a:r>
              <a:rPr lang="it-IT" sz="1283" dirty="0">
                <a:latin typeface="Swis721 Ex BT"/>
                <a:cs typeface="Verdana"/>
              </a:rPr>
              <a:t>Valutazioni Immobiliari all’anno</a:t>
            </a:r>
          </a:p>
          <a:p>
            <a:pPr>
              <a:spcAft>
                <a:spcPts val="1561"/>
              </a:spcAft>
            </a:pPr>
            <a:r>
              <a:rPr lang="it-IT" sz="1283" dirty="0">
                <a:latin typeface="Swis721 Ex BT"/>
                <a:cs typeface="Verdana"/>
              </a:rPr>
              <a:t>Valore dei beni valutati all’anno</a:t>
            </a:r>
          </a:p>
        </p:txBody>
      </p:sp>
      <p:sp>
        <p:nvSpPr>
          <p:cNvPr id="10" name="CasellaDiTesto 9"/>
          <p:cNvSpPr txBox="1"/>
          <p:nvPr/>
        </p:nvSpPr>
        <p:spPr>
          <a:xfrm>
            <a:off x="2102362" y="3664007"/>
            <a:ext cx="1443262" cy="690085"/>
          </a:xfrm>
          <a:prstGeom prst="rect">
            <a:avLst/>
          </a:prstGeom>
          <a:noFill/>
        </p:spPr>
        <p:txBody>
          <a:bodyPr wrap="none" lIns="89177" tIns="44589" rIns="89177" bIns="44589" rtlCol="0">
            <a:spAutoFit/>
          </a:bodyPr>
          <a:lstStyle/>
          <a:p>
            <a:pPr>
              <a:spcAft>
                <a:spcPts val="1561"/>
              </a:spcAft>
            </a:pPr>
            <a:r>
              <a:rPr lang="it-IT" sz="1283" dirty="0">
                <a:latin typeface="Swis721 Ex BT"/>
                <a:cs typeface="Verdana"/>
              </a:rPr>
              <a:t>Clienti</a:t>
            </a:r>
          </a:p>
          <a:p>
            <a:pPr>
              <a:spcAft>
                <a:spcPts val="1561"/>
              </a:spcAft>
            </a:pPr>
            <a:r>
              <a:rPr lang="it-IT" sz="1283" dirty="0">
                <a:latin typeface="Swis721 Ex BT"/>
                <a:cs typeface="Verdana"/>
              </a:rPr>
              <a:t>Quota di mercato</a:t>
            </a:r>
          </a:p>
        </p:txBody>
      </p:sp>
      <p:cxnSp>
        <p:nvCxnSpPr>
          <p:cNvPr id="11" name="Connettore 1 12"/>
          <p:cNvCxnSpPr/>
          <p:nvPr/>
        </p:nvCxnSpPr>
        <p:spPr>
          <a:xfrm>
            <a:off x="2038252" y="3435704"/>
            <a:ext cx="3050281" cy="0"/>
          </a:xfrm>
          <a:prstGeom prst="line">
            <a:avLst/>
          </a:prstGeom>
          <a:ln w="12700" cmpd="sng">
            <a:solidFill>
              <a:srgbClr val="BBBE24"/>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Connettore 1 13"/>
          <p:cNvCxnSpPr/>
          <p:nvPr/>
        </p:nvCxnSpPr>
        <p:spPr>
          <a:xfrm>
            <a:off x="2049512" y="1912379"/>
            <a:ext cx="3050281" cy="0"/>
          </a:xfrm>
          <a:prstGeom prst="line">
            <a:avLst/>
          </a:prstGeom>
          <a:ln w="12700" cmpd="sng">
            <a:solidFill>
              <a:srgbClr val="BBBE24"/>
            </a:solidFill>
            <a:prstDash val="sysDash"/>
          </a:ln>
          <a:effectLst/>
        </p:spPr>
        <p:style>
          <a:lnRef idx="2">
            <a:schemeClr val="accent1"/>
          </a:lnRef>
          <a:fillRef idx="0">
            <a:schemeClr val="accent1"/>
          </a:fillRef>
          <a:effectRef idx="1">
            <a:schemeClr val="accent1"/>
          </a:effectRef>
          <a:fontRef idx="minor">
            <a:schemeClr val="tx1"/>
          </a:fontRef>
        </p:style>
      </p:cxnSp>
      <p:pic>
        <p:nvPicPr>
          <p:cNvPr id="13" name="Immagine 12" descr="2pallin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2362" y="1119673"/>
            <a:ext cx="144000" cy="532189"/>
          </a:xfrm>
          <a:prstGeom prst="rect">
            <a:avLst/>
          </a:prstGeom>
        </p:spPr>
      </p:pic>
      <p:sp>
        <p:nvSpPr>
          <p:cNvPr id="14" name="Rettangolo 13"/>
          <p:cNvSpPr/>
          <p:nvPr/>
        </p:nvSpPr>
        <p:spPr>
          <a:xfrm>
            <a:off x="1101801" y="4759496"/>
            <a:ext cx="858172" cy="326909"/>
          </a:xfrm>
          <a:prstGeom prst="rect">
            <a:avLst/>
          </a:prstGeom>
        </p:spPr>
        <p:txBody>
          <a:bodyPr wrap="square" lIns="89177" tIns="44589" rIns="89177" bIns="44589">
            <a:spAutoFit/>
          </a:bodyPr>
          <a:lstStyle/>
          <a:p>
            <a:pPr lvl="0"/>
            <a:r>
              <a:rPr lang="it-IT" sz="1539" b="1" dirty="0">
                <a:latin typeface="+mj-lt"/>
                <a:cs typeface="Verdana"/>
              </a:rPr>
              <a:t>80%</a:t>
            </a:r>
            <a:endParaRPr lang="it-IT" sz="1283" dirty="0">
              <a:latin typeface="+mj-lt"/>
            </a:endParaRPr>
          </a:p>
        </p:txBody>
      </p:sp>
      <p:pic>
        <p:nvPicPr>
          <p:cNvPr id="15" name="Immagine 14" descr="5pallini.png"/>
          <p:cNvPicPr>
            <a:picLocks noChangeAspect="1"/>
          </p:cNvPicPr>
          <p:nvPr/>
        </p:nvPicPr>
        <p:blipFill rotWithShape="1">
          <a:blip r:embed="rId4" cstate="screen">
            <a:extLst>
              <a:ext uri="{28A0092B-C50C-407E-A947-70E740481C1C}">
                <a14:useLocalDpi xmlns:a14="http://schemas.microsoft.com/office/drawing/2010/main"/>
              </a:ext>
            </a:extLst>
          </a:blip>
          <a:srcRect t="-1" r="-21930" b="29140"/>
          <a:stretch/>
        </p:blipFill>
        <p:spPr>
          <a:xfrm>
            <a:off x="1931233" y="2204853"/>
            <a:ext cx="175579" cy="934326"/>
          </a:xfrm>
          <a:prstGeom prst="rect">
            <a:avLst/>
          </a:prstGeom>
        </p:spPr>
      </p:pic>
      <p:pic>
        <p:nvPicPr>
          <p:cNvPr id="16" name="Immagine 15" descr="2pallin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2361" y="3730278"/>
            <a:ext cx="144000" cy="532189"/>
          </a:xfrm>
          <a:prstGeom prst="rect">
            <a:avLst/>
          </a:prstGeom>
        </p:spPr>
      </p:pic>
      <p:sp>
        <p:nvSpPr>
          <p:cNvPr id="17" name="Rettangolo 16"/>
          <p:cNvSpPr/>
          <p:nvPr/>
        </p:nvSpPr>
        <p:spPr>
          <a:xfrm>
            <a:off x="2066362" y="5225070"/>
            <a:ext cx="3974612" cy="287475"/>
          </a:xfrm>
          <a:prstGeom prst="rect">
            <a:avLst/>
          </a:prstGeom>
        </p:spPr>
        <p:txBody>
          <a:bodyPr wrap="square" lIns="89177" tIns="44589" rIns="89177" bIns="44589">
            <a:spAutoFit/>
          </a:bodyPr>
          <a:lstStyle/>
          <a:p>
            <a:r>
              <a:rPr lang="it-IT" altLang="it-IT" sz="1283" dirty="0">
                <a:latin typeface="Swis721 Ex BT"/>
                <a:cs typeface="Verdana"/>
              </a:rPr>
              <a:t>Qualità certificata da DNV - UNI EN ISO 9001</a:t>
            </a:r>
            <a:endParaRPr lang="it-IT" sz="1283" dirty="0">
              <a:latin typeface="Swis721 Ex BT"/>
            </a:endParaRPr>
          </a:p>
        </p:txBody>
      </p:sp>
      <p:pic>
        <p:nvPicPr>
          <p:cNvPr id="18" name="Immagine 17" descr="2pallin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2409" y="4832735"/>
            <a:ext cx="155163" cy="573443"/>
          </a:xfrm>
          <a:prstGeom prst="rect">
            <a:avLst/>
          </a:prstGeom>
        </p:spPr>
      </p:pic>
      <p:cxnSp>
        <p:nvCxnSpPr>
          <p:cNvPr id="19" name="Connettore 1 26"/>
          <p:cNvCxnSpPr/>
          <p:nvPr/>
        </p:nvCxnSpPr>
        <p:spPr>
          <a:xfrm>
            <a:off x="2057230" y="4542025"/>
            <a:ext cx="3050281" cy="0"/>
          </a:xfrm>
          <a:prstGeom prst="line">
            <a:avLst/>
          </a:prstGeom>
          <a:ln w="12700" cmpd="sng">
            <a:solidFill>
              <a:srgbClr val="BBBE24"/>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Rettangolo 19"/>
          <p:cNvSpPr/>
          <p:nvPr/>
        </p:nvSpPr>
        <p:spPr>
          <a:xfrm>
            <a:off x="2094395" y="4700274"/>
            <a:ext cx="3946579" cy="484915"/>
          </a:xfrm>
          <a:prstGeom prst="rect">
            <a:avLst/>
          </a:prstGeom>
        </p:spPr>
        <p:txBody>
          <a:bodyPr wrap="square" lIns="89193" tIns="44596" rIns="89193" bIns="44596">
            <a:spAutoFit/>
          </a:bodyPr>
          <a:lstStyle/>
          <a:p>
            <a:pPr lvl="0"/>
            <a:r>
              <a:rPr lang="it-IT" sz="1283" dirty="0">
                <a:latin typeface="Swis721 Ex BT"/>
              </a:rPr>
              <a:t>Perizie eseguite da periti con certificazione ISO 17024 e REV (TEGoVA)</a:t>
            </a:r>
          </a:p>
        </p:txBody>
      </p:sp>
      <p:sp>
        <p:nvSpPr>
          <p:cNvPr id="21" name="Rettangolo 20"/>
          <p:cNvSpPr/>
          <p:nvPr/>
        </p:nvSpPr>
        <p:spPr>
          <a:xfrm>
            <a:off x="3138182" y="1053669"/>
            <a:ext cx="1382110" cy="329193"/>
          </a:xfrm>
          <a:prstGeom prst="rect">
            <a:avLst/>
          </a:prstGeom>
        </p:spPr>
        <p:txBody>
          <a:bodyPr wrap="none">
            <a:spAutoFit/>
          </a:bodyPr>
          <a:lstStyle/>
          <a:p>
            <a:r>
              <a:rPr lang="en-US" sz="1368" dirty="0">
                <a:cs typeface="Verdana"/>
              </a:rPr>
              <a:t>+ </a:t>
            </a:r>
            <a:r>
              <a:rPr lang="en-US" sz="1539" dirty="0">
                <a:cs typeface="Verdana"/>
              </a:rPr>
              <a:t>70</a:t>
            </a:r>
            <a:r>
              <a:rPr lang="en-US" sz="1368" dirty="0">
                <a:cs typeface="Verdana"/>
              </a:rPr>
              <a:t> </a:t>
            </a:r>
            <a:r>
              <a:rPr lang="en-US" sz="1368" dirty="0" err="1">
                <a:latin typeface="Swis721 Ex BT"/>
                <a:cs typeface="Verdana"/>
              </a:rPr>
              <a:t>consulenti</a:t>
            </a:r>
            <a:r>
              <a:rPr lang="en-US" sz="1368" dirty="0">
                <a:cs typeface="Verdana"/>
              </a:rPr>
              <a:t> </a:t>
            </a:r>
            <a:endParaRPr lang="it-IT" sz="1368" dirty="0"/>
          </a:p>
        </p:txBody>
      </p:sp>
      <p:pic>
        <p:nvPicPr>
          <p:cNvPr id="22" name="Picture 4"/>
          <p:cNvPicPr>
            <a:picLocks noChangeAspect="1"/>
          </p:cNvPicPr>
          <p:nvPr/>
        </p:nvPicPr>
        <p:blipFill>
          <a:blip r:embed="rId5"/>
          <a:stretch>
            <a:fillRect/>
          </a:stretch>
        </p:blipFill>
        <p:spPr>
          <a:xfrm>
            <a:off x="5432396" y="1787840"/>
            <a:ext cx="3397376" cy="2296582"/>
          </a:xfrm>
          <a:prstGeom prst="rect">
            <a:avLst/>
          </a:prstGeom>
        </p:spPr>
      </p:pic>
      <p:sp>
        <p:nvSpPr>
          <p:cNvPr id="28" name="CasellaDiTesto 27"/>
          <p:cNvSpPr txBox="1"/>
          <p:nvPr/>
        </p:nvSpPr>
        <p:spPr>
          <a:xfrm>
            <a:off x="207692" y="2014497"/>
            <a:ext cx="1684988" cy="1298778"/>
          </a:xfrm>
          <a:prstGeom prst="rect">
            <a:avLst/>
          </a:prstGeom>
          <a:noFill/>
        </p:spPr>
        <p:txBody>
          <a:bodyPr wrap="square" lIns="89177" tIns="44589" rIns="89177" bIns="44589" rtlCol="0">
            <a:spAutoFit/>
          </a:bodyPr>
          <a:lstStyle/>
          <a:p>
            <a:pPr algn="r">
              <a:lnSpc>
                <a:spcPct val="150000"/>
              </a:lnSpc>
              <a:spcAft>
                <a:spcPts val="682"/>
              </a:spcAft>
            </a:pPr>
            <a:r>
              <a:rPr lang="it-IT" sz="1539" b="1" dirty="0">
                <a:latin typeface="+mj-lt"/>
                <a:cs typeface="Verdana"/>
              </a:rPr>
              <a:t>+1 </a:t>
            </a:r>
            <a:r>
              <a:rPr lang="it-IT" sz="1539" b="1" cap="small" dirty="0">
                <a:latin typeface="+mj-lt"/>
                <a:cs typeface="Verdana"/>
              </a:rPr>
              <a:t>MLN</a:t>
            </a:r>
            <a:r>
              <a:rPr lang="it-IT" sz="1539" b="1" dirty="0">
                <a:latin typeface="+mj-lt"/>
                <a:cs typeface="Verdana"/>
              </a:rPr>
              <a:t> </a:t>
            </a:r>
            <a:endParaRPr lang="it-IT" sz="1539" b="1" dirty="0" smtClean="0">
              <a:latin typeface="+mj-lt"/>
              <a:cs typeface="Verdana"/>
            </a:endParaRPr>
          </a:p>
          <a:p>
            <a:pPr algn="r">
              <a:lnSpc>
                <a:spcPct val="150000"/>
              </a:lnSpc>
              <a:spcAft>
                <a:spcPts val="682"/>
              </a:spcAft>
            </a:pPr>
            <a:r>
              <a:rPr lang="it-IT" sz="1539" b="1" dirty="0" smtClean="0">
                <a:latin typeface="+mj-lt"/>
                <a:cs typeface="Verdana"/>
              </a:rPr>
              <a:t>+</a:t>
            </a:r>
            <a:r>
              <a:rPr lang="it-IT" sz="1539" b="1" dirty="0">
                <a:latin typeface="+mj-lt"/>
                <a:cs typeface="Verdana"/>
              </a:rPr>
              <a:t>100.000</a:t>
            </a:r>
          </a:p>
          <a:p>
            <a:pPr algn="r">
              <a:lnSpc>
                <a:spcPct val="150000"/>
              </a:lnSpc>
              <a:spcAft>
                <a:spcPts val="682"/>
              </a:spcAft>
            </a:pPr>
            <a:r>
              <a:rPr lang="it-IT" sz="1539" b="1" dirty="0" smtClean="0">
                <a:latin typeface="+mj-lt"/>
                <a:cs typeface="Verdana"/>
              </a:rPr>
              <a:t>+</a:t>
            </a:r>
            <a:r>
              <a:rPr lang="it-IT" sz="1539" b="1" dirty="0">
                <a:latin typeface="+mj-lt"/>
                <a:cs typeface="Verdana"/>
              </a:rPr>
              <a:t>40 </a:t>
            </a:r>
            <a:r>
              <a:rPr lang="it-IT" sz="1539" b="1" cap="small" dirty="0">
                <a:latin typeface="+mj-lt"/>
                <a:cs typeface="Verdana"/>
              </a:rPr>
              <a:t>mld</a:t>
            </a:r>
            <a:r>
              <a:rPr lang="it-IT" sz="1539" b="1" dirty="0">
                <a:latin typeface="+mj-lt"/>
                <a:cs typeface="Verdana"/>
              </a:rPr>
              <a:t> €</a:t>
            </a:r>
          </a:p>
        </p:txBody>
      </p:sp>
      <p:sp>
        <p:nvSpPr>
          <p:cNvPr id="29" name="Titolo 1">
            <a:extLst>
              <a:ext uri="{FF2B5EF4-FFF2-40B4-BE49-F238E27FC236}">
                <a16:creationId xmlns:a16="http://schemas.microsoft.com/office/drawing/2014/main" id="{1AE0E24E-4C16-4AC7-8B37-276860B0AB02}"/>
              </a:ext>
            </a:extLst>
          </p:cNvPr>
          <p:cNvSpPr>
            <a:spLocks noGrp="1"/>
          </p:cNvSpPr>
          <p:nvPr>
            <p:ph type="title"/>
          </p:nvPr>
        </p:nvSpPr>
        <p:spPr>
          <a:xfrm>
            <a:off x="628650" y="365126"/>
            <a:ext cx="7886700" cy="508933"/>
          </a:xfrm>
        </p:spPr>
        <p:txBody>
          <a:bodyPr>
            <a:normAutofit/>
          </a:bodyPr>
          <a:lstStyle/>
          <a:p>
            <a:pPr>
              <a:defRPr/>
            </a:pPr>
            <a:r>
              <a:rPr lang="it-IT" sz="2000" dirty="0" smtClean="0">
                <a:solidFill>
                  <a:srgbClr val="606060"/>
                </a:solidFill>
                <a:latin typeface="Swis721 Ex BT" pitchFamily="34" charset="0"/>
              </a:rPr>
              <a:t>LA NOSTRA REALTA’</a:t>
            </a:r>
            <a:endParaRPr lang="it-IT" sz="2000" dirty="0">
              <a:solidFill>
                <a:srgbClr val="606060"/>
              </a:solidFill>
              <a:latin typeface="Swis721 Ex BT" pitchFamily="34" charset="0"/>
            </a:endParaRPr>
          </a:p>
        </p:txBody>
      </p:sp>
      <p:cxnSp>
        <p:nvCxnSpPr>
          <p:cNvPr id="30" name="Connettore diritto 29">
            <a:extLst>
              <a:ext uri="{FF2B5EF4-FFF2-40B4-BE49-F238E27FC236}">
                <a16:creationId xmlns:a16="http://schemas.microsoft.com/office/drawing/2014/main" id="{B8DE4E7C-7036-4627-A4D4-B26B07867DA3}"/>
              </a:ext>
            </a:extLst>
          </p:cNvPr>
          <p:cNvCxnSpPr/>
          <p:nvPr/>
        </p:nvCxnSpPr>
        <p:spPr>
          <a:xfrm>
            <a:off x="628650" y="900953"/>
            <a:ext cx="7886700" cy="0"/>
          </a:xfrm>
          <a:prstGeom prst="line">
            <a:avLst/>
          </a:prstGeom>
          <a:ln w="28575">
            <a:solidFill>
              <a:srgbClr val="9F1B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50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E0E24E-4C16-4AC7-8B37-276860B0AB02}"/>
              </a:ext>
            </a:extLst>
          </p:cNvPr>
          <p:cNvSpPr>
            <a:spLocks noGrp="1"/>
          </p:cNvSpPr>
          <p:nvPr>
            <p:ph type="title"/>
          </p:nvPr>
        </p:nvSpPr>
        <p:spPr>
          <a:xfrm>
            <a:off x="628650" y="365126"/>
            <a:ext cx="7886700" cy="508933"/>
          </a:xfrm>
        </p:spPr>
        <p:txBody>
          <a:bodyPr>
            <a:normAutofit/>
          </a:bodyPr>
          <a:lstStyle/>
          <a:p>
            <a:pPr>
              <a:defRPr/>
            </a:pPr>
            <a:r>
              <a:rPr lang="it-IT" sz="2000" dirty="0">
                <a:solidFill>
                  <a:srgbClr val="606060"/>
                </a:solidFill>
                <a:latin typeface="Swis721 Ex BT" pitchFamily="34" charset="0"/>
              </a:rPr>
              <a:t>A COSA SERVE UNA PRECISA VALUTAZIONE IMMOBILIARE?</a:t>
            </a:r>
          </a:p>
        </p:txBody>
      </p:sp>
      <p:cxnSp>
        <p:nvCxnSpPr>
          <p:cNvPr id="5" name="Connettore diritto 4">
            <a:extLst>
              <a:ext uri="{FF2B5EF4-FFF2-40B4-BE49-F238E27FC236}">
                <a16:creationId xmlns:a16="http://schemas.microsoft.com/office/drawing/2014/main" id="{B8DE4E7C-7036-4627-A4D4-B26B07867DA3}"/>
              </a:ext>
            </a:extLst>
          </p:cNvPr>
          <p:cNvCxnSpPr/>
          <p:nvPr/>
        </p:nvCxnSpPr>
        <p:spPr>
          <a:xfrm>
            <a:off x="628650" y="900953"/>
            <a:ext cx="7886700" cy="0"/>
          </a:xfrm>
          <a:prstGeom prst="line">
            <a:avLst/>
          </a:prstGeom>
          <a:ln w="28575">
            <a:solidFill>
              <a:srgbClr val="9F1B1E"/>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2649736A-8FC1-40E4-94C2-B3107DF2C802}"/>
              </a:ext>
            </a:extLst>
          </p:cNvPr>
          <p:cNvSpPr>
            <a:spLocks noGrp="1"/>
          </p:cNvSpPr>
          <p:nvPr>
            <p:ph type="sldNum" sz="quarter" idx="12"/>
          </p:nvPr>
        </p:nvSpPr>
        <p:spPr/>
        <p:txBody>
          <a:bodyPr/>
          <a:lstStyle/>
          <a:p>
            <a:fld id="{1CA19143-949B-4F68-8E8E-C0B0E6D9004C}" type="slidenum">
              <a:rPr lang="it-IT" smtClean="0"/>
              <a:pPr/>
              <a:t>3</a:t>
            </a:fld>
            <a:endParaRPr lang="it-IT" dirty="0"/>
          </a:p>
        </p:txBody>
      </p:sp>
      <p:sp>
        <p:nvSpPr>
          <p:cNvPr id="7" name="Rectangle 1"/>
          <p:cNvSpPr>
            <a:spLocks noChangeArrowheads="1"/>
          </p:cNvSpPr>
          <p:nvPr/>
        </p:nvSpPr>
        <p:spPr bwMode="auto">
          <a:xfrm>
            <a:off x="628650" y="1356208"/>
            <a:ext cx="7886700" cy="3933384"/>
          </a:xfrm>
          <a:prstGeom prst="rect">
            <a:avLst/>
          </a:prstGeom>
          <a:noFill/>
          <a:ln w="9525" algn="ctr">
            <a:noFill/>
            <a:miter lim="800000"/>
            <a:headEnd/>
            <a:tailEnd/>
          </a:ln>
        </p:spPr>
        <p:txBody>
          <a:bodyPr wrap="square" anchor="ctr">
            <a:spAutoFit/>
          </a:bodyPr>
          <a:lstStyle/>
          <a:p>
            <a:pPr algn="just" eaLnBrk="0" hangingPunct="0">
              <a:spcBef>
                <a:spcPct val="20000"/>
              </a:spcBef>
              <a:buClr>
                <a:srgbClr val="92D050"/>
              </a:buClr>
              <a:buSzPct val="130000"/>
              <a:defRPr/>
            </a:pPr>
            <a:r>
              <a:rPr lang="it-IT" sz="1600" dirty="0">
                <a:solidFill>
                  <a:srgbClr val="606060"/>
                </a:solidFill>
                <a:latin typeface="Swis721 Ex BT" pitchFamily="34" charset="0"/>
              </a:rPr>
              <a:t>Una precisa perizia tecnico-estimativa consente di:</a:t>
            </a:r>
          </a:p>
          <a:p>
            <a:pPr algn="just" eaLnBrk="0" hangingPunct="0">
              <a:spcBef>
                <a:spcPct val="20000"/>
              </a:spcBef>
              <a:buClr>
                <a:srgbClr val="92D050"/>
              </a:buClr>
              <a:buSzPct val="130000"/>
              <a:defRPr/>
            </a:pPr>
            <a:endParaRPr lang="it-IT" sz="1600" dirty="0">
              <a:solidFill>
                <a:srgbClr val="606060"/>
              </a:solidFill>
              <a:latin typeface="Swis721 Ex BT" pitchFamily="34" charset="0"/>
            </a:endParaRPr>
          </a:p>
          <a:p>
            <a:pPr marL="266700" indent="-266700" algn="just" eaLnBrk="0" hangingPunct="0">
              <a:spcBef>
                <a:spcPct val="20000"/>
              </a:spcBef>
              <a:buClr>
                <a:schemeClr val="tx1"/>
              </a:buClr>
              <a:buSzPct val="130000"/>
              <a:buFont typeface="Arial" panose="020B0604020202020204" pitchFamily="34" charset="0"/>
              <a:buChar char="•"/>
              <a:defRPr/>
            </a:pPr>
            <a:r>
              <a:rPr lang="it-IT" sz="1600" b="1" dirty="0">
                <a:solidFill>
                  <a:srgbClr val="606060"/>
                </a:solidFill>
                <a:latin typeface="Swis721 Ex BT" pitchFamily="34" charset="0"/>
              </a:rPr>
              <a:t>Identificare univocamente l’immobile</a:t>
            </a:r>
          </a:p>
          <a:p>
            <a:pPr marL="266700" indent="-266700" algn="just" eaLnBrk="0" hangingPunct="0">
              <a:spcBef>
                <a:spcPct val="20000"/>
              </a:spcBef>
              <a:buClr>
                <a:schemeClr val="tx1"/>
              </a:buClr>
              <a:buSzPct val="130000"/>
              <a:buFont typeface="Arial" panose="020B0604020202020204" pitchFamily="34" charset="0"/>
              <a:buChar char="•"/>
              <a:defRPr/>
            </a:pPr>
            <a:r>
              <a:rPr lang="it-IT" sz="1600" dirty="0">
                <a:solidFill>
                  <a:srgbClr val="606060"/>
                </a:solidFill>
                <a:latin typeface="Swis721 Ex BT" pitchFamily="34" charset="0"/>
              </a:rPr>
              <a:t>Verificarne la </a:t>
            </a:r>
            <a:r>
              <a:rPr lang="it-IT" sz="1600" b="1" dirty="0">
                <a:solidFill>
                  <a:srgbClr val="606060"/>
                </a:solidFill>
                <a:latin typeface="Swis721 Ex BT" pitchFamily="34" charset="0"/>
              </a:rPr>
              <a:t>commerciabilità</a:t>
            </a:r>
            <a:r>
              <a:rPr lang="it-IT" sz="1600" dirty="0">
                <a:solidFill>
                  <a:srgbClr val="606060"/>
                </a:solidFill>
                <a:latin typeface="Swis721 Ex BT" pitchFamily="34" charset="0"/>
              </a:rPr>
              <a:t> e la sussistenza dei requisiti per la circolazione giuridica</a:t>
            </a:r>
          </a:p>
          <a:p>
            <a:pPr marL="266700" indent="-266700" algn="just" eaLnBrk="0" hangingPunct="0">
              <a:spcBef>
                <a:spcPct val="20000"/>
              </a:spcBef>
              <a:buClr>
                <a:schemeClr val="tx1"/>
              </a:buClr>
              <a:buSzPct val="130000"/>
              <a:buFont typeface="Arial" panose="020B0604020202020204" pitchFamily="34" charset="0"/>
              <a:buChar char="•"/>
              <a:defRPr/>
            </a:pPr>
            <a:r>
              <a:rPr lang="it-IT" sz="1600" dirty="0">
                <a:solidFill>
                  <a:srgbClr val="606060"/>
                </a:solidFill>
                <a:latin typeface="Swis721 Ex BT" pitchFamily="34" charset="0"/>
              </a:rPr>
              <a:t>Determinarne il </a:t>
            </a:r>
            <a:r>
              <a:rPr lang="it-IT" sz="1600" b="1" dirty="0">
                <a:solidFill>
                  <a:srgbClr val="606060"/>
                </a:solidFill>
                <a:latin typeface="Swis721 Ex BT" pitchFamily="34" charset="0"/>
              </a:rPr>
              <a:t>reale valore di </a:t>
            </a:r>
            <a:r>
              <a:rPr lang="it-IT" sz="1600" b="1" dirty="0" smtClean="0">
                <a:solidFill>
                  <a:srgbClr val="606060"/>
                </a:solidFill>
                <a:latin typeface="Swis721 Ex BT" pitchFamily="34" charset="0"/>
              </a:rPr>
              <a:t>mercato, ed altri valori (assicurabile, pronto realizzo,…)</a:t>
            </a:r>
            <a:endParaRPr lang="it-IT" sz="1600" b="1" dirty="0">
              <a:solidFill>
                <a:srgbClr val="606060"/>
              </a:solidFill>
              <a:latin typeface="Swis721 Ex BT" pitchFamily="34" charset="0"/>
            </a:endParaRPr>
          </a:p>
          <a:p>
            <a:pPr marL="266700" indent="-266700" algn="just" eaLnBrk="0" hangingPunct="0">
              <a:spcBef>
                <a:spcPct val="20000"/>
              </a:spcBef>
              <a:buClr>
                <a:srgbClr val="92D050"/>
              </a:buClr>
              <a:buSzPct val="130000"/>
              <a:buFont typeface="Arial" panose="020B0604020202020204" pitchFamily="34" charset="0"/>
              <a:buChar char="•"/>
              <a:defRPr/>
            </a:pPr>
            <a:endParaRPr lang="it-IT" sz="1600" dirty="0">
              <a:solidFill>
                <a:srgbClr val="606060"/>
              </a:solidFill>
              <a:latin typeface="Swis721 Ex BT" pitchFamily="34" charset="0"/>
            </a:endParaRPr>
          </a:p>
          <a:p>
            <a:pPr algn="just" eaLnBrk="0" hangingPunct="0">
              <a:spcBef>
                <a:spcPct val="20000"/>
              </a:spcBef>
              <a:buClr>
                <a:srgbClr val="92D050"/>
              </a:buClr>
              <a:buSzPct val="130000"/>
              <a:defRPr/>
            </a:pPr>
            <a:endParaRPr lang="it-IT" sz="1600" dirty="0">
              <a:solidFill>
                <a:srgbClr val="606060"/>
              </a:solidFill>
              <a:latin typeface="Swis721 Ex BT" pitchFamily="34" charset="0"/>
            </a:endParaRPr>
          </a:p>
          <a:p>
            <a:pPr marL="266700" indent="-266700" algn="just" eaLnBrk="0" hangingPunct="0">
              <a:spcBef>
                <a:spcPct val="20000"/>
              </a:spcBef>
              <a:buClr>
                <a:srgbClr val="003B79"/>
              </a:buClr>
              <a:buSzPct val="130000"/>
              <a:defRPr/>
            </a:pPr>
            <a:endParaRPr lang="it-IT" sz="1600" dirty="0">
              <a:solidFill>
                <a:srgbClr val="606060"/>
              </a:solidFill>
              <a:latin typeface="Swis721 Ex BT" pitchFamily="34" charset="0"/>
            </a:endParaRPr>
          </a:p>
          <a:p>
            <a:pPr algn="just" eaLnBrk="0" hangingPunct="0">
              <a:spcBef>
                <a:spcPct val="20000"/>
              </a:spcBef>
              <a:buClr>
                <a:srgbClr val="0D316E"/>
              </a:buClr>
              <a:buSzPct val="130000"/>
              <a:defRPr/>
            </a:pPr>
            <a:r>
              <a:rPr lang="it-IT" sz="1600" dirty="0">
                <a:solidFill>
                  <a:srgbClr val="606060"/>
                </a:solidFill>
                <a:latin typeface="Swis721 Ex BT" pitchFamily="34" charset="0"/>
              </a:rPr>
              <a:t>Il reale valore di mercato dell’immobile deve essere elaborato non solo tenendo conto degli aspetti quantitativi (superficie, collocazione urbanistica, presenza di vincoli) ma anche sulla base di elementi qualitativi (stato degli impianti, manutenzione, presenza elementi qualificanti, capacità produttiva, fatturato generabile, capacità di rendimento)</a:t>
            </a:r>
          </a:p>
        </p:txBody>
      </p:sp>
    </p:spTree>
    <p:extLst>
      <p:ext uri="{BB962C8B-B14F-4D97-AF65-F5344CB8AC3E}">
        <p14:creationId xmlns:p14="http://schemas.microsoft.com/office/powerpoint/2010/main" val="3593080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E0E24E-4C16-4AC7-8B37-276860B0AB02}"/>
              </a:ext>
            </a:extLst>
          </p:cNvPr>
          <p:cNvSpPr>
            <a:spLocks noGrp="1"/>
          </p:cNvSpPr>
          <p:nvPr>
            <p:ph type="title"/>
          </p:nvPr>
        </p:nvSpPr>
        <p:spPr>
          <a:xfrm>
            <a:off x="628650" y="365126"/>
            <a:ext cx="7886700" cy="508933"/>
          </a:xfrm>
        </p:spPr>
        <p:txBody>
          <a:bodyPr>
            <a:normAutofit fontScale="90000"/>
          </a:bodyPr>
          <a:lstStyle/>
          <a:p>
            <a:pPr>
              <a:defRPr/>
            </a:pPr>
            <a:r>
              <a:rPr lang="it-IT" sz="2200" dirty="0" smtClean="0">
                <a:solidFill>
                  <a:srgbClr val="606060"/>
                </a:solidFill>
                <a:latin typeface="Swis721 Ex BT" pitchFamily="34" charset="0"/>
              </a:rPr>
              <a:t/>
            </a:r>
            <a:br>
              <a:rPr lang="it-IT" sz="2200" dirty="0" smtClean="0">
                <a:solidFill>
                  <a:srgbClr val="606060"/>
                </a:solidFill>
                <a:latin typeface="Swis721 Ex BT" pitchFamily="34" charset="0"/>
              </a:rPr>
            </a:br>
            <a:r>
              <a:rPr lang="it-IT" sz="2200" dirty="0">
                <a:solidFill>
                  <a:srgbClr val="606060"/>
                </a:solidFill>
                <a:latin typeface="Swis721 Ex BT" pitchFamily="34" charset="0"/>
              </a:rPr>
              <a:t/>
            </a:r>
            <a:br>
              <a:rPr lang="it-IT" sz="2200" dirty="0">
                <a:solidFill>
                  <a:srgbClr val="606060"/>
                </a:solidFill>
                <a:latin typeface="Swis721 Ex BT" pitchFamily="34" charset="0"/>
              </a:rPr>
            </a:br>
            <a:r>
              <a:rPr lang="it-IT" sz="2200" dirty="0" smtClean="0">
                <a:solidFill>
                  <a:srgbClr val="606060"/>
                </a:solidFill>
                <a:latin typeface="Swis721 Ex BT" pitchFamily="34" charset="0"/>
              </a:rPr>
              <a:t/>
            </a:r>
            <a:br>
              <a:rPr lang="it-IT" sz="2200" dirty="0" smtClean="0">
                <a:solidFill>
                  <a:srgbClr val="606060"/>
                </a:solidFill>
                <a:latin typeface="Swis721 Ex BT" pitchFamily="34" charset="0"/>
              </a:rPr>
            </a:br>
            <a:r>
              <a:rPr lang="it-IT" sz="2200" dirty="0" smtClean="0">
                <a:solidFill>
                  <a:srgbClr val="606060"/>
                </a:solidFill>
                <a:latin typeface="Swis721 Ex BT" pitchFamily="34" charset="0"/>
              </a:rPr>
              <a:t>IL PERITO: RUOLO DEL VALUTATORE</a:t>
            </a:r>
            <a:r>
              <a:rPr lang="it-IT" sz="6000" dirty="0" smtClean="0"/>
              <a:t/>
            </a:r>
            <a:br>
              <a:rPr lang="it-IT" sz="6000" dirty="0" smtClean="0"/>
            </a:br>
            <a:endParaRPr lang="it-IT" sz="6000" dirty="0"/>
          </a:p>
        </p:txBody>
      </p:sp>
      <p:cxnSp>
        <p:nvCxnSpPr>
          <p:cNvPr id="5" name="Connettore diritto 4">
            <a:extLst>
              <a:ext uri="{FF2B5EF4-FFF2-40B4-BE49-F238E27FC236}">
                <a16:creationId xmlns:a16="http://schemas.microsoft.com/office/drawing/2014/main" id="{B8DE4E7C-7036-4627-A4D4-B26B07867DA3}"/>
              </a:ext>
            </a:extLst>
          </p:cNvPr>
          <p:cNvCxnSpPr/>
          <p:nvPr/>
        </p:nvCxnSpPr>
        <p:spPr>
          <a:xfrm>
            <a:off x="628650" y="900953"/>
            <a:ext cx="7886700" cy="0"/>
          </a:xfrm>
          <a:prstGeom prst="line">
            <a:avLst/>
          </a:prstGeom>
          <a:ln w="28575">
            <a:solidFill>
              <a:srgbClr val="9F1B1E"/>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2649736A-8FC1-40E4-94C2-B3107DF2C802}"/>
              </a:ext>
            </a:extLst>
          </p:cNvPr>
          <p:cNvSpPr>
            <a:spLocks noGrp="1"/>
          </p:cNvSpPr>
          <p:nvPr>
            <p:ph type="sldNum" sz="quarter" idx="12"/>
          </p:nvPr>
        </p:nvSpPr>
        <p:spPr/>
        <p:txBody>
          <a:bodyPr/>
          <a:lstStyle/>
          <a:p>
            <a:fld id="{1CA19143-949B-4F68-8E8E-C0B0E6D9004C}" type="slidenum">
              <a:rPr lang="it-IT" smtClean="0"/>
              <a:pPr/>
              <a:t>4</a:t>
            </a:fld>
            <a:endParaRPr lang="it-IT" dirty="0"/>
          </a:p>
        </p:txBody>
      </p:sp>
      <p:sp>
        <p:nvSpPr>
          <p:cNvPr id="8" name="Text Box 5"/>
          <p:cNvSpPr txBox="1">
            <a:spLocks noChangeArrowheads="1"/>
          </p:cNvSpPr>
          <p:nvPr/>
        </p:nvSpPr>
        <p:spPr bwMode="auto">
          <a:xfrm>
            <a:off x="4643438" y="2276475"/>
            <a:ext cx="3024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000">
              <a:latin typeface="Verdana" panose="020B0604030504040204" pitchFamily="34" charset="0"/>
            </a:endParaRPr>
          </a:p>
        </p:txBody>
      </p:sp>
      <p:sp>
        <p:nvSpPr>
          <p:cNvPr id="9" name="Text Box 6"/>
          <p:cNvSpPr txBox="1">
            <a:spLocks noChangeArrowheads="1"/>
          </p:cNvSpPr>
          <p:nvPr/>
        </p:nvSpPr>
        <p:spPr bwMode="auto">
          <a:xfrm>
            <a:off x="4091833" y="4319435"/>
            <a:ext cx="45244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en-US" sz="1600" dirty="0">
                <a:solidFill>
                  <a:srgbClr val="606060"/>
                </a:solidFill>
                <a:latin typeface="Swis721 BT"/>
              </a:rPr>
              <a:t>Dimostra analiticamente il valore di un   immobile utilizzando metodologie scientificamente riconosciute</a:t>
            </a:r>
          </a:p>
        </p:txBody>
      </p:sp>
      <p:sp>
        <p:nvSpPr>
          <p:cNvPr id="10" name="Text Box 7"/>
          <p:cNvSpPr txBox="1">
            <a:spLocks noChangeArrowheads="1"/>
          </p:cNvSpPr>
          <p:nvPr/>
        </p:nvSpPr>
        <p:spPr bwMode="auto">
          <a:xfrm>
            <a:off x="538654" y="1262060"/>
            <a:ext cx="5400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en-US" sz="1600" dirty="0">
                <a:solidFill>
                  <a:srgbClr val="606060"/>
                </a:solidFill>
                <a:latin typeface="Swis721 BT"/>
              </a:rPr>
              <a:t>Rileva </a:t>
            </a:r>
            <a:r>
              <a:rPr lang="it-IT" altLang="en-US" sz="1600" dirty="0" smtClean="0">
                <a:solidFill>
                  <a:srgbClr val="606060"/>
                </a:solidFill>
                <a:latin typeface="Swis721 BT"/>
              </a:rPr>
              <a:t> a seguito di un sopralluogo in loco i dati </a:t>
            </a:r>
            <a:r>
              <a:rPr lang="it-IT" altLang="en-US" sz="1600" dirty="0">
                <a:solidFill>
                  <a:srgbClr val="606060"/>
                </a:solidFill>
                <a:latin typeface="Swis721 BT"/>
              </a:rPr>
              <a:t>immobiliari (superfici, prezzi e caratteristiche) con criteri omogenei ed in maniera corretta</a:t>
            </a:r>
          </a:p>
        </p:txBody>
      </p:sp>
      <p:sp>
        <p:nvSpPr>
          <p:cNvPr id="13" name="Text Box 10"/>
          <p:cNvSpPr txBox="1">
            <a:spLocks noChangeArrowheads="1"/>
          </p:cNvSpPr>
          <p:nvPr/>
        </p:nvSpPr>
        <p:spPr bwMode="auto">
          <a:xfrm>
            <a:off x="869949" y="5265877"/>
            <a:ext cx="99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en-US" dirty="0">
                <a:solidFill>
                  <a:srgbClr val="D20000"/>
                </a:solidFill>
                <a:latin typeface="Verdana" panose="020B0604030504040204" pitchFamily="34" charset="0"/>
              </a:rPr>
              <a:t>€/mq</a:t>
            </a:r>
          </a:p>
        </p:txBody>
      </p:sp>
      <p:pic>
        <p:nvPicPr>
          <p:cNvPr id="14" name="Picture 11" descr="Nuova imma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491" y="3799681"/>
            <a:ext cx="1819275"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p:cNvSpPr txBox="1">
            <a:spLocks noChangeArrowheads="1"/>
          </p:cNvSpPr>
          <p:nvPr/>
        </p:nvSpPr>
        <p:spPr bwMode="auto">
          <a:xfrm>
            <a:off x="3089766" y="2511129"/>
            <a:ext cx="5526520"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pPr>
            <a:r>
              <a:rPr lang="it-IT" altLang="en-US" sz="1600" dirty="0">
                <a:solidFill>
                  <a:srgbClr val="606060"/>
                </a:solidFill>
                <a:latin typeface="Swis721 BT"/>
              </a:rPr>
              <a:t>Effettua una corretta attività di due </a:t>
            </a:r>
            <a:r>
              <a:rPr lang="it-IT" altLang="en-US" sz="1600" dirty="0" err="1" smtClean="0">
                <a:solidFill>
                  <a:srgbClr val="606060"/>
                </a:solidFill>
                <a:latin typeface="Swis721 BT"/>
              </a:rPr>
              <a:t>diligence</a:t>
            </a:r>
            <a:r>
              <a:rPr lang="it-IT" altLang="en-US" sz="1600" dirty="0" smtClean="0">
                <a:solidFill>
                  <a:srgbClr val="606060"/>
                </a:solidFill>
                <a:latin typeface="Swis721 BT"/>
              </a:rPr>
              <a:t> analizzando i documenti. Tale attività è </a:t>
            </a:r>
            <a:r>
              <a:rPr lang="it-IT" altLang="en-US" sz="1600" dirty="0">
                <a:solidFill>
                  <a:srgbClr val="606060"/>
                </a:solidFill>
                <a:latin typeface="Swis721 BT"/>
              </a:rPr>
              <a:t>propedeutica e fondamentale </a:t>
            </a:r>
            <a:r>
              <a:rPr lang="it-IT" altLang="en-US" sz="1600" dirty="0" smtClean="0">
                <a:solidFill>
                  <a:srgbClr val="606060"/>
                </a:solidFill>
                <a:latin typeface="Swis721 BT"/>
              </a:rPr>
              <a:t>per la </a:t>
            </a:r>
            <a:r>
              <a:rPr lang="it-IT" altLang="en-US" sz="1600" dirty="0">
                <a:solidFill>
                  <a:srgbClr val="606060"/>
                </a:solidFill>
                <a:latin typeface="Swis721 BT"/>
              </a:rPr>
              <a:t>determinazione della validità cauzionale dell’immobile</a:t>
            </a:r>
          </a:p>
        </p:txBody>
      </p:sp>
      <p:pic>
        <p:nvPicPr>
          <p:cNvPr id="17" name="Picture 14" descr="squadrett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1" y="3438575"/>
            <a:ext cx="8445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927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E0E24E-4C16-4AC7-8B37-276860B0AB02}"/>
              </a:ext>
            </a:extLst>
          </p:cNvPr>
          <p:cNvSpPr>
            <a:spLocks noGrp="1"/>
          </p:cNvSpPr>
          <p:nvPr>
            <p:ph type="title"/>
          </p:nvPr>
        </p:nvSpPr>
        <p:spPr>
          <a:xfrm>
            <a:off x="628650" y="365126"/>
            <a:ext cx="7886700" cy="508933"/>
          </a:xfrm>
        </p:spPr>
        <p:txBody>
          <a:bodyPr>
            <a:normAutofit/>
          </a:bodyPr>
          <a:lstStyle/>
          <a:p>
            <a:pPr>
              <a:defRPr/>
            </a:pPr>
            <a:r>
              <a:rPr lang="it-IT" sz="2000" dirty="0">
                <a:solidFill>
                  <a:srgbClr val="606060"/>
                </a:solidFill>
                <a:latin typeface="Swis721 Ex BT" pitchFamily="34" charset="0"/>
              </a:rPr>
              <a:t>IL PERITO: RUOLO DEL VALUTATORE</a:t>
            </a:r>
          </a:p>
        </p:txBody>
      </p:sp>
      <p:cxnSp>
        <p:nvCxnSpPr>
          <p:cNvPr id="5" name="Connettore diritto 4">
            <a:extLst>
              <a:ext uri="{FF2B5EF4-FFF2-40B4-BE49-F238E27FC236}">
                <a16:creationId xmlns:a16="http://schemas.microsoft.com/office/drawing/2014/main" id="{B8DE4E7C-7036-4627-A4D4-B26B07867DA3}"/>
              </a:ext>
            </a:extLst>
          </p:cNvPr>
          <p:cNvCxnSpPr/>
          <p:nvPr/>
        </p:nvCxnSpPr>
        <p:spPr>
          <a:xfrm>
            <a:off x="628650" y="900953"/>
            <a:ext cx="7886700" cy="0"/>
          </a:xfrm>
          <a:prstGeom prst="line">
            <a:avLst/>
          </a:prstGeom>
          <a:ln w="28575">
            <a:solidFill>
              <a:srgbClr val="9F1B1E"/>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2649736A-8FC1-40E4-94C2-B3107DF2C802}"/>
              </a:ext>
            </a:extLst>
          </p:cNvPr>
          <p:cNvSpPr>
            <a:spLocks noGrp="1"/>
          </p:cNvSpPr>
          <p:nvPr>
            <p:ph type="sldNum" sz="quarter" idx="12"/>
          </p:nvPr>
        </p:nvSpPr>
        <p:spPr/>
        <p:txBody>
          <a:bodyPr/>
          <a:lstStyle/>
          <a:p>
            <a:fld id="{1CA19143-949B-4F68-8E8E-C0B0E6D9004C}" type="slidenum">
              <a:rPr lang="it-IT" smtClean="0"/>
              <a:pPr/>
              <a:t>5</a:t>
            </a:fld>
            <a:endParaRPr lang="it-IT" dirty="0"/>
          </a:p>
        </p:txBody>
      </p:sp>
      <p:cxnSp>
        <p:nvCxnSpPr>
          <p:cNvPr id="8" name="Connettore diritto 7">
            <a:extLst>
              <a:ext uri="{FF2B5EF4-FFF2-40B4-BE49-F238E27FC236}">
                <a16:creationId xmlns:a16="http://schemas.microsoft.com/office/drawing/2014/main" id="{B8DE4E7C-7036-4627-A4D4-B26B07867DA3}"/>
              </a:ext>
            </a:extLst>
          </p:cNvPr>
          <p:cNvCxnSpPr/>
          <p:nvPr/>
        </p:nvCxnSpPr>
        <p:spPr>
          <a:xfrm>
            <a:off x="628650" y="900953"/>
            <a:ext cx="7886700" cy="0"/>
          </a:xfrm>
          <a:prstGeom prst="line">
            <a:avLst/>
          </a:prstGeom>
          <a:ln w="28575">
            <a:solidFill>
              <a:srgbClr val="9F1B1E"/>
            </a:solidFill>
          </a:ln>
        </p:spPr>
        <p:style>
          <a:lnRef idx="1">
            <a:schemeClr val="accent1"/>
          </a:lnRef>
          <a:fillRef idx="0">
            <a:schemeClr val="accent1"/>
          </a:fillRef>
          <a:effectRef idx="0">
            <a:schemeClr val="accent1"/>
          </a:effectRef>
          <a:fontRef idx="minor">
            <a:schemeClr val="tx1"/>
          </a:fontRef>
        </p:style>
      </p:cxnSp>
      <p:sp>
        <p:nvSpPr>
          <p:cNvPr id="9" name="Rectangle 3"/>
          <p:cNvSpPr>
            <a:spLocks noChangeArrowheads="1"/>
          </p:cNvSpPr>
          <p:nvPr/>
        </p:nvSpPr>
        <p:spPr bwMode="auto">
          <a:xfrm>
            <a:off x="628650" y="1104743"/>
            <a:ext cx="797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err="1">
                <a:solidFill>
                  <a:srgbClr val="606060"/>
                </a:solidFill>
                <a:latin typeface="Swis721 Ex BT" pitchFamily="34" charset="0"/>
              </a:rPr>
              <a:t>Senza</a:t>
            </a:r>
            <a:r>
              <a:rPr lang="en-US" altLang="en-US" sz="1600" dirty="0">
                <a:solidFill>
                  <a:srgbClr val="606060"/>
                </a:solidFill>
                <a:latin typeface="Swis721 Ex BT" pitchFamily="34" charset="0"/>
              </a:rPr>
              <a:t> </a:t>
            </a:r>
            <a:r>
              <a:rPr lang="it-IT" altLang="en-US" sz="1600" dirty="0" smtClean="0">
                <a:solidFill>
                  <a:srgbClr val="606060"/>
                </a:solidFill>
                <a:latin typeface="Swis721 Ex BT" pitchFamily="34" charset="0"/>
              </a:rPr>
              <a:t>attività</a:t>
            </a:r>
            <a:r>
              <a:rPr lang="en-US" altLang="en-US" sz="1600" dirty="0" smtClean="0">
                <a:solidFill>
                  <a:srgbClr val="606060"/>
                </a:solidFill>
                <a:latin typeface="Swis721 Ex BT" pitchFamily="34" charset="0"/>
              </a:rPr>
              <a:t> </a:t>
            </a:r>
            <a:r>
              <a:rPr lang="en-US" altLang="en-US" sz="1600" dirty="0">
                <a:solidFill>
                  <a:srgbClr val="606060"/>
                </a:solidFill>
                <a:latin typeface="Swis721 Ex BT" pitchFamily="34" charset="0"/>
              </a:rPr>
              <a:t>di due diligence </a:t>
            </a:r>
            <a:r>
              <a:rPr lang="en-US" altLang="en-US" sz="1600" dirty="0" err="1">
                <a:solidFill>
                  <a:srgbClr val="606060"/>
                </a:solidFill>
                <a:latin typeface="Swis721 Ex BT" pitchFamily="34" charset="0"/>
              </a:rPr>
              <a:t>nessuna</a:t>
            </a:r>
            <a:r>
              <a:rPr lang="en-US" altLang="en-US" sz="1600" dirty="0">
                <a:solidFill>
                  <a:srgbClr val="606060"/>
                </a:solidFill>
                <a:latin typeface="Swis721 Ex BT" pitchFamily="34" charset="0"/>
              </a:rPr>
              <a:t> </a:t>
            </a:r>
            <a:r>
              <a:rPr lang="en-US" altLang="en-US" sz="1600" dirty="0" err="1">
                <a:solidFill>
                  <a:srgbClr val="606060"/>
                </a:solidFill>
                <a:latin typeface="Swis721 Ex BT" pitchFamily="34" charset="0"/>
              </a:rPr>
              <a:t>valutazione</a:t>
            </a:r>
            <a:r>
              <a:rPr lang="en-US" altLang="en-US" sz="1600" dirty="0">
                <a:solidFill>
                  <a:srgbClr val="606060"/>
                </a:solidFill>
                <a:latin typeface="Swis721 Ex BT" pitchFamily="34" charset="0"/>
              </a:rPr>
              <a:t> è </a:t>
            </a:r>
            <a:r>
              <a:rPr lang="en-US" altLang="en-US" sz="1600" dirty="0" err="1" smtClean="0">
                <a:solidFill>
                  <a:srgbClr val="606060"/>
                </a:solidFill>
                <a:latin typeface="Swis721 Ex BT" pitchFamily="34" charset="0"/>
              </a:rPr>
              <a:t>garantita</a:t>
            </a:r>
            <a:r>
              <a:rPr lang="en-US" altLang="en-US" sz="1600" dirty="0" smtClean="0">
                <a:solidFill>
                  <a:srgbClr val="606060"/>
                </a:solidFill>
                <a:latin typeface="Swis721 Ex BT" pitchFamily="34" charset="0"/>
              </a:rPr>
              <a:t>...</a:t>
            </a:r>
            <a:endParaRPr lang="it-IT" altLang="en-US" sz="1600" dirty="0">
              <a:solidFill>
                <a:srgbClr val="606060"/>
              </a:solidFill>
              <a:latin typeface="Swis721 Ex BT" pitchFamily="34" charset="0"/>
            </a:endParaRPr>
          </a:p>
        </p:txBody>
      </p:sp>
      <p:pic>
        <p:nvPicPr>
          <p:cNvPr id="11" name="Picture 5" descr="j02123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146175"/>
            <a:ext cx="5476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p:nvSpPr>
        <p:spPr bwMode="auto">
          <a:xfrm>
            <a:off x="628650" y="1865759"/>
            <a:ext cx="6680200" cy="5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solidFill>
                  <a:srgbClr val="606060"/>
                </a:solidFill>
                <a:latin typeface="Swis721 Ex BT" pitchFamily="34" charset="0"/>
              </a:rPr>
              <a:t>La due </a:t>
            </a:r>
            <a:r>
              <a:rPr lang="en-US" altLang="en-US" sz="1600" dirty="0" smtClean="0">
                <a:solidFill>
                  <a:srgbClr val="606060"/>
                </a:solidFill>
                <a:latin typeface="Swis721 Ex BT" pitchFamily="34" charset="0"/>
              </a:rPr>
              <a:t>diligence è </a:t>
            </a:r>
            <a:r>
              <a:rPr lang="en-US" altLang="en-US" sz="1600" dirty="0" err="1" smtClean="0">
                <a:solidFill>
                  <a:srgbClr val="606060"/>
                </a:solidFill>
                <a:latin typeface="Swis721 Ex BT" pitchFamily="34" charset="0"/>
              </a:rPr>
              <a:t>quell’attività</a:t>
            </a:r>
            <a:r>
              <a:rPr lang="en-US" altLang="en-US" sz="1600" dirty="0" smtClean="0">
                <a:solidFill>
                  <a:srgbClr val="606060"/>
                </a:solidFill>
                <a:latin typeface="Swis721 Ex BT" pitchFamily="34" charset="0"/>
              </a:rPr>
              <a:t> di </a:t>
            </a:r>
            <a:r>
              <a:rPr lang="en-US" altLang="en-US" sz="1600" dirty="0" err="1" smtClean="0">
                <a:solidFill>
                  <a:srgbClr val="606060"/>
                </a:solidFill>
                <a:latin typeface="Swis721 Ex BT" pitchFamily="34" charset="0"/>
              </a:rPr>
              <a:t>analisi</a:t>
            </a:r>
            <a:r>
              <a:rPr lang="en-US" altLang="en-US" sz="1600" dirty="0" smtClean="0">
                <a:solidFill>
                  <a:srgbClr val="606060"/>
                </a:solidFill>
                <a:latin typeface="Swis721 Ex BT" pitchFamily="34" charset="0"/>
              </a:rPr>
              <a:t> </a:t>
            </a:r>
            <a:r>
              <a:rPr lang="en-US" altLang="en-US" sz="1600" dirty="0" err="1" smtClean="0">
                <a:solidFill>
                  <a:srgbClr val="606060"/>
                </a:solidFill>
                <a:latin typeface="Swis721 Ex BT" pitchFamily="34" charset="0"/>
              </a:rPr>
              <a:t>documentale</a:t>
            </a:r>
            <a:r>
              <a:rPr lang="en-US" altLang="en-US" sz="1600" dirty="0" smtClean="0">
                <a:solidFill>
                  <a:srgbClr val="606060"/>
                </a:solidFill>
                <a:latin typeface="Swis721 Ex BT" pitchFamily="34" charset="0"/>
              </a:rPr>
              <a:t>, </a:t>
            </a:r>
            <a:r>
              <a:rPr lang="en-US" altLang="en-US" sz="1600" dirty="0" err="1" smtClean="0">
                <a:solidFill>
                  <a:srgbClr val="606060"/>
                </a:solidFill>
                <a:latin typeface="Swis721 Ex BT" pitchFamily="34" charset="0"/>
              </a:rPr>
              <a:t>combinata</a:t>
            </a:r>
            <a:r>
              <a:rPr lang="en-US" altLang="en-US" sz="1600" dirty="0" smtClean="0">
                <a:solidFill>
                  <a:srgbClr val="606060"/>
                </a:solidFill>
                <a:latin typeface="Swis721 Ex BT" pitchFamily="34" charset="0"/>
              </a:rPr>
              <a:t> </a:t>
            </a:r>
            <a:r>
              <a:rPr lang="en-US" altLang="en-US" sz="1600" dirty="0" err="1" smtClean="0">
                <a:solidFill>
                  <a:srgbClr val="606060"/>
                </a:solidFill>
                <a:latin typeface="Swis721 Ex BT" pitchFamily="34" charset="0"/>
              </a:rPr>
              <a:t>assieme</a:t>
            </a:r>
            <a:r>
              <a:rPr lang="en-US" altLang="en-US" sz="1600" dirty="0" smtClean="0">
                <a:solidFill>
                  <a:srgbClr val="606060"/>
                </a:solidFill>
                <a:latin typeface="Swis721 Ex BT" pitchFamily="34" charset="0"/>
              </a:rPr>
              <a:t> </a:t>
            </a:r>
            <a:r>
              <a:rPr lang="en-US" altLang="en-US" sz="1600" dirty="0" err="1" smtClean="0">
                <a:solidFill>
                  <a:srgbClr val="606060"/>
                </a:solidFill>
                <a:latin typeface="Swis721 Ex BT" pitchFamily="34" charset="0"/>
              </a:rPr>
              <a:t>all’analisi</a:t>
            </a:r>
            <a:r>
              <a:rPr lang="en-US" altLang="en-US" sz="1600" dirty="0" smtClean="0">
                <a:solidFill>
                  <a:srgbClr val="606060"/>
                </a:solidFill>
                <a:latin typeface="Swis721 Ex BT" pitchFamily="34" charset="0"/>
              </a:rPr>
              <a:t> </a:t>
            </a:r>
            <a:r>
              <a:rPr lang="en-US" altLang="en-US" sz="1600" dirty="0" err="1" smtClean="0">
                <a:solidFill>
                  <a:srgbClr val="606060"/>
                </a:solidFill>
                <a:latin typeface="Swis721 Ex BT" pitchFamily="34" charset="0"/>
              </a:rPr>
              <a:t>dello</a:t>
            </a:r>
            <a:r>
              <a:rPr lang="en-US" altLang="en-US" sz="1600" dirty="0" smtClean="0">
                <a:solidFill>
                  <a:srgbClr val="606060"/>
                </a:solidFill>
                <a:latin typeface="Swis721 Ex BT" pitchFamily="34" charset="0"/>
              </a:rPr>
              <a:t> </a:t>
            </a:r>
            <a:r>
              <a:rPr lang="en-US" altLang="en-US" sz="1600" dirty="0" err="1" smtClean="0">
                <a:solidFill>
                  <a:srgbClr val="606060"/>
                </a:solidFill>
                <a:latin typeface="Swis721 Ex BT" pitchFamily="34" charset="0"/>
              </a:rPr>
              <a:t>stato</a:t>
            </a:r>
            <a:r>
              <a:rPr lang="en-US" altLang="en-US" sz="1600" dirty="0" smtClean="0">
                <a:solidFill>
                  <a:srgbClr val="606060"/>
                </a:solidFill>
                <a:latin typeface="Swis721 Ex BT" pitchFamily="34" charset="0"/>
              </a:rPr>
              <a:t> </a:t>
            </a:r>
            <a:r>
              <a:rPr lang="en-US" altLang="en-US" sz="1600" dirty="0" err="1" smtClean="0">
                <a:solidFill>
                  <a:srgbClr val="606060"/>
                </a:solidFill>
                <a:latin typeface="Swis721 Ex BT" pitchFamily="34" charset="0"/>
              </a:rPr>
              <a:t>dei</a:t>
            </a:r>
            <a:r>
              <a:rPr lang="en-US" altLang="en-US" sz="1600" dirty="0" smtClean="0">
                <a:solidFill>
                  <a:srgbClr val="606060"/>
                </a:solidFill>
                <a:latin typeface="Swis721 Ex BT" pitchFamily="34" charset="0"/>
              </a:rPr>
              <a:t> </a:t>
            </a:r>
            <a:r>
              <a:rPr lang="en-US" altLang="en-US" sz="1600" dirty="0" err="1" smtClean="0">
                <a:solidFill>
                  <a:srgbClr val="606060"/>
                </a:solidFill>
                <a:latin typeface="Swis721 Ex BT" pitchFamily="34" charset="0"/>
              </a:rPr>
              <a:t>luoghi</a:t>
            </a:r>
            <a:r>
              <a:rPr lang="en-US" altLang="en-US" sz="1600" dirty="0" smtClean="0">
                <a:solidFill>
                  <a:srgbClr val="606060"/>
                </a:solidFill>
                <a:latin typeface="Swis721 Ex BT" pitchFamily="34" charset="0"/>
              </a:rPr>
              <a:t>, </a:t>
            </a:r>
            <a:r>
              <a:rPr lang="en-US" altLang="en-US" sz="1600" dirty="0" err="1" smtClean="0">
                <a:solidFill>
                  <a:srgbClr val="606060"/>
                </a:solidFill>
                <a:latin typeface="Swis721 Ex BT" pitchFamily="34" charset="0"/>
              </a:rPr>
              <a:t>che</a:t>
            </a:r>
            <a:r>
              <a:rPr lang="en-US" altLang="en-US" sz="1600" dirty="0" smtClean="0">
                <a:solidFill>
                  <a:srgbClr val="606060"/>
                </a:solidFill>
                <a:latin typeface="Swis721 Ex BT" pitchFamily="34" charset="0"/>
              </a:rPr>
              <a:t> ci </a:t>
            </a:r>
            <a:r>
              <a:rPr lang="en-US" altLang="en-US" sz="1600" dirty="0" err="1" smtClean="0">
                <a:solidFill>
                  <a:srgbClr val="606060"/>
                </a:solidFill>
                <a:latin typeface="Swis721 Ex BT" pitchFamily="34" charset="0"/>
              </a:rPr>
              <a:t>permette</a:t>
            </a:r>
            <a:r>
              <a:rPr lang="en-US" altLang="en-US" sz="1600" dirty="0" smtClean="0">
                <a:solidFill>
                  <a:srgbClr val="606060"/>
                </a:solidFill>
                <a:latin typeface="Swis721 Ex BT" pitchFamily="34" charset="0"/>
              </a:rPr>
              <a:t> di </a:t>
            </a:r>
            <a:r>
              <a:rPr lang="en-US" altLang="en-US" sz="1600" dirty="0" err="1" smtClean="0">
                <a:solidFill>
                  <a:srgbClr val="606060"/>
                </a:solidFill>
                <a:latin typeface="Swis721 Ex BT" pitchFamily="34" charset="0"/>
              </a:rPr>
              <a:t>conoscere</a:t>
            </a:r>
            <a:r>
              <a:rPr lang="en-US" altLang="en-US" sz="1600" dirty="0" smtClean="0">
                <a:solidFill>
                  <a:srgbClr val="606060"/>
                </a:solidFill>
                <a:latin typeface="Swis721 Ex BT" pitchFamily="34" charset="0"/>
              </a:rPr>
              <a:t> </a:t>
            </a:r>
            <a:r>
              <a:rPr lang="en-US" altLang="en-US" sz="1600" dirty="0" err="1" smtClean="0">
                <a:solidFill>
                  <a:srgbClr val="606060"/>
                </a:solidFill>
                <a:latin typeface="Swis721 Ex BT" pitchFamily="34" charset="0"/>
              </a:rPr>
              <a:t>l’immobile</a:t>
            </a:r>
            <a:r>
              <a:rPr lang="en-US" altLang="en-US" sz="1600" dirty="0" smtClean="0">
                <a:solidFill>
                  <a:srgbClr val="606060"/>
                </a:solidFill>
                <a:latin typeface="Swis721 Ex BT" pitchFamily="34" charset="0"/>
              </a:rPr>
              <a:t> sotto </a:t>
            </a:r>
            <a:r>
              <a:rPr lang="en-US" altLang="en-US" sz="1600" dirty="0" err="1" smtClean="0">
                <a:solidFill>
                  <a:srgbClr val="606060"/>
                </a:solidFill>
                <a:latin typeface="Swis721 Ex BT" pitchFamily="34" charset="0"/>
              </a:rPr>
              <a:t>diversi</a:t>
            </a:r>
            <a:r>
              <a:rPr lang="en-US" altLang="en-US" sz="1600" dirty="0" smtClean="0">
                <a:solidFill>
                  <a:srgbClr val="606060"/>
                </a:solidFill>
                <a:latin typeface="Swis721 Ex BT" pitchFamily="34" charset="0"/>
              </a:rPr>
              <a:t> </a:t>
            </a:r>
            <a:r>
              <a:rPr lang="en-US" altLang="en-US" sz="1600" dirty="0" err="1" smtClean="0">
                <a:solidFill>
                  <a:srgbClr val="606060"/>
                </a:solidFill>
                <a:latin typeface="Swis721 Ex BT" pitchFamily="34" charset="0"/>
              </a:rPr>
              <a:t>aspetti</a:t>
            </a:r>
            <a:r>
              <a:rPr lang="en-US" altLang="en-US" sz="1600" dirty="0" smtClean="0">
                <a:solidFill>
                  <a:srgbClr val="606060"/>
                </a:solidFill>
                <a:latin typeface="Swis721 Ex BT" pitchFamily="34" charset="0"/>
              </a:rPr>
              <a:t>.</a:t>
            </a:r>
            <a:endParaRPr lang="it-IT" altLang="en-US" sz="1600" dirty="0">
              <a:solidFill>
                <a:srgbClr val="606060"/>
              </a:solidFill>
              <a:latin typeface="Swis721 Ex BT" pitchFamily="34" charset="0"/>
            </a:endParaRPr>
          </a:p>
        </p:txBody>
      </p:sp>
      <p:grpSp>
        <p:nvGrpSpPr>
          <p:cNvPr id="13" name="Group 11"/>
          <p:cNvGrpSpPr>
            <a:grpSpLocks/>
          </p:cNvGrpSpPr>
          <p:nvPr/>
        </p:nvGrpSpPr>
        <p:grpSpPr bwMode="auto">
          <a:xfrm>
            <a:off x="1846948" y="2879877"/>
            <a:ext cx="4393589" cy="2909701"/>
            <a:chOff x="1383" y="2522"/>
            <a:chExt cx="2507" cy="1640"/>
          </a:xfrm>
        </p:grpSpPr>
        <p:sp>
          <p:nvSpPr>
            <p:cNvPr id="14" name="Rectangle 12"/>
            <p:cNvSpPr>
              <a:spLocks noChangeArrowheads="1"/>
            </p:cNvSpPr>
            <p:nvPr/>
          </p:nvSpPr>
          <p:spPr bwMode="auto">
            <a:xfrm>
              <a:off x="2426" y="2522"/>
              <a:ext cx="62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349" tIns="22174" rIns="44349" bIns="2217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dirty="0" err="1">
                  <a:latin typeface="Verdana" panose="020B0604030504040204" pitchFamily="34" charset="0"/>
                </a:rPr>
                <a:t>Stato</a:t>
              </a:r>
              <a:r>
                <a:rPr lang="en-US" altLang="en-US" sz="1200" b="1" dirty="0">
                  <a:latin typeface="Verdana" panose="020B0604030504040204" pitchFamily="34" charset="0"/>
                </a:rPr>
                <a:t> </a:t>
              </a:r>
              <a:r>
                <a:rPr lang="en-US" altLang="en-US" sz="1200" b="1" dirty="0" err="1">
                  <a:latin typeface="Verdana" panose="020B0604030504040204" pitchFamily="34" charset="0"/>
                </a:rPr>
                <a:t>dei</a:t>
              </a:r>
              <a:r>
                <a:rPr lang="en-US" altLang="en-US" sz="1200" b="1" dirty="0">
                  <a:latin typeface="Verdana" panose="020B0604030504040204" pitchFamily="34" charset="0"/>
                </a:rPr>
                <a:t> </a:t>
              </a:r>
              <a:r>
                <a:rPr lang="en-US" altLang="en-US" sz="1200" b="1" dirty="0" err="1">
                  <a:latin typeface="Verdana" panose="020B0604030504040204" pitchFamily="34" charset="0"/>
                </a:rPr>
                <a:t>Luoghi</a:t>
              </a:r>
              <a:endParaRPr lang="it-IT" altLang="en-US" sz="1200" b="1" dirty="0">
                <a:latin typeface="Verdana" panose="020B0604030504040204" pitchFamily="34" charset="0"/>
              </a:endParaRPr>
            </a:p>
          </p:txBody>
        </p:sp>
        <p:sp>
          <p:nvSpPr>
            <p:cNvPr id="15" name="Rectangle 13"/>
            <p:cNvSpPr>
              <a:spLocks noChangeArrowheads="1"/>
            </p:cNvSpPr>
            <p:nvPr/>
          </p:nvSpPr>
          <p:spPr bwMode="auto">
            <a:xfrm>
              <a:off x="2472" y="3566"/>
              <a:ext cx="58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349" tIns="22174" rIns="44349" bIns="2217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latin typeface="Verdana" panose="020B0604030504040204" pitchFamily="34" charset="0"/>
                </a:rPr>
                <a:t>Titolarità</a:t>
              </a:r>
              <a:endParaRPr lang="it-IT" altLang="en-US" sz="1200" b="1">
                <a:latin typeface="Verdana" panose="020B0604030504040204" pitchFamily="34" charset="0"/>
              </a:endParaRPr>
            </a:p>
          </p:txBody>
        </p:sp>
        <p:sp>
          <p:nvSpPr>
            <p:cNvPr id="16" name="Rectangle 14"/>
            <p:cNvSpPr>
              <a:spLocks noChangeArrowheads="1"/>
            </p:cNvSpPr>
            <p:nvPr/>
          </p:nvSpPr>
          <p:spPr bwMode="auto">
            <a:xfrm>
              <a:off x="1383" y="2954"/>
              <a:ext cx="81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349" tIns="22174" rIns="44349" bIns="2217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dirty="0" err="1">
                  <a:latin typeface="Verdana" panose="020B0604030504040204" pitchFamily="34" charset="0"/>
                </a:rPr>
                <a:t>Identificazione</a:t>
              </a:r>
              <a:r>
                <a:rPr lang="en-US" altLang="en-US" sz="1200" b="1" dirty="0">
                  <a:latin typeface="Verdana" panose="020B0604030504040204" pitchFamily="34" charset="0"/>
                </a:rPr>
                <a:t> </a:t>
              </a:r>
              <a:r>
                <a:rPr lang="en-US" altLang="en-US" sz="1200" b="1" dirty="0" err="1">
                  <a:latin typeface="Verdana" panose="020B0604030504040204" pitchFamily="34" charset="0"/>
                </a:rPr>
                <a:t>Catastale</a:t>
              </a:r>
              <a:endParaRPr lang="it-IT" altLang="en-US" sz="1200" b="1" dirty="0">
                <a:latin typeface="Verdana" panose="020B0604030504040204" pitchFamily="34" charset="0"/>
              </a:endParaRPr>
            </a:p>
          </p:txBody>
        </p:sp>
        <p:sp>
          <p:nvSpPr>
            <p:cNvPr id="17" name="AutoShape 15"/>
            <p:cNvSpPr>
              <a:spLocks noChangeArrowheads="1"/>
            </p:cNvSpPr>
            <p:nvPr/>
          </p:nvSpPr>
          <p:spPr bwMode="auto">
            <a:xfrm rot="5400000">
              <a:off x="3344" y="2558"/>
              <a:ext cx="329" cy="3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9 w 21600"/>
                <a:gd name="T13" fmla="*/ 4209 h 21600"/>
                <a:gd name="T14" fmla="*/ 19302 w 21600"/>
                <a:gd name="T15" fmla="*/ 7922 h 21600"/>
              </a:gdLst>
              <a:ahLst/>
              <a:cxnLst>
                <a:cxn ang="T8">
                  <a:pos x="T0" y="T1"/>
                </a:cxn>
                <a:cxn ang="T9">
                  <a:pos x="T2" y="T3"/>
                </a:cxn>
                <a:cxn ang="T10">
                  <a:pos x="T4" y="T5"/>
                </a:cxn>
                <a:cxn ang="T11">
                  <a:pos x="T6" y="T7"/>
                </a:cxn>
              </a:cxnLst>
              <a:rect l="T12" t="T13" r="T14" b="T15"/>
              <a:pathLst>
                <a:path w="21600" h="21600">
                  <a:moveTo>
                    <a:pt x="21600" y="6079"/>
                  </a:moveTo>
                  <a:lnTo>
                    <a:pt x="14109" y="0"/>
                  </a:lnTo>
                  <a:lnTo>
                    <a:pt x="14109" y="4209"/>
                  </a:lnTo>
                  <a:lnTo>
                    <a:pt x="12427" y="4209"/>
                  </a:lnTo>
                  <a:cubicBezTo>
                    <a:pt x="5564" y="4209"/>
                    <a:pt x="0" y="7768"/>
                    <a:pt x="0" y="12158"/>
                  </a:cubicBezTo>
                  <a:lnTo>
                    <a:pt x="0" y="21600"/>
                  </a:lnTo>
                  <a:lnTo>
                    <a:pt x="3823" y="21600"/>
                  </a:lnTo>
                  <a:lnTo>
                    <a:pt x="3823" y="12158"/>
                  </a:lnTo>
                  <a:cubicBezTo>
                    <a:pt x="3823" y="9833"/>
                    <a:pt x="7675" y="7949"/>
                    <a:pt x="12427" y="7949"/>
                  </a:cubicBezTo>
                  <a:lnTo>
                    <a:pt x="14109" y="7949"/>
                  </a:lnTo>
                  <a:lnTo>
                    <a:pt x="14109" y="12158"/>
                  </a:lnTo>
                  <a:lnTo>
                    <a:pt x="21600" y="6079"/>
                  </a:lnTo>
                  <a:close/>
                </a:path>
              </a:pathLst>
            </a:custGeom>
            <a:solidFill>
              <a:srgbClr val="9F1B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solidFill>
                  <a:srgbClr val="9F1B1E"/>
                </a:solidFill>
              </a:endParaRPr>
            </a:p>
          </p:txBody>
        </p:sp>
        <p:sp>
          <p:nvSpPr>
            <p:cNvPr id="18" name="AutoShape 16"/>
            <p:cNvSpPr>
              <a:spLocks noChangeArrowheads="1"/>
            </p:cNvSpPr>
            <p:nvPr/>
          </p:nvSpPr>
          <p:spPr bwMode="auto">
            <a:xfrm rot="10800000">
              <a:off x="3243" y="3385"/>
              <a:ext cx="330" cy="3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6 w 21600"/>
                <a:gd name="T13" fmla="*/ 4209 h 21600"/>
                <a:gd name="T14" fmla="*/ 19309 w 21600"/>
                <a:gd name="T15" fmla="*/ 7922 h 21600"/>
              </a:gdLst>
              <a:ahLst/>
              <a:cxnLst>
                <a:cxn ang="T8">
                  <a:pos x="T0" y="T1"/>
                </a:cxn>
                <a:cxn ang="T9">
                  <a:pos x="T2" y="T3"/>
                </a:cxn>
                <a:cxn ang="T10">
                  <a:pos x="T4" y="T5"/>
                </a:cxn>
                <a:cxn ang="T11">
                  <a:pos x="T6" y="T7"/>
                </a:cxn>
              </a:cxnLst>
              <a:rect l="T12" t="T13" r="T14" b="T15"/>
              <a:pathLst>
                <a:path w="21600" h="21600">
                  <a:moveTo>
                    <a:pt x="21600" y="6079"/>
                  </a:moveTo>
                  <a:lnTo>
                    <a:pt x="14109" y="0"/>
                  </a:lnTo>
                  <a:lnTo>
                    <a:pt x="14109" y="4209"/>
                  </a:lnTo>
                  <a:lnTo>
                    <a:pt x="12427" y="4209"/>
                  </a:lnTo>
                  <a:cubicBezTo>
                    <a:pt x="5564" y="4209"/>
                    <a:pt x="0" y="7768"/>
                    <a:pt x="0" y="12158"/>
                  </a:cubicBezTo>
                  <a:lnTo>
                    <a:pt x="0" y="21600"/>
                  </a:lnTo>
                  <a:lnTo>
                    <a:pt x="3823" y="21600"/>
                  </a:lnTo>
                  <a:lnTo>
                    <a:pt x="3823" y="12158"/>
                  </a:lnTo>
                  <a:cubicBezTo>
                    <a:pt x="3823" y="9833"/>
                    <a:pt x="7675" y="7949"/>
                    <a:pt x="12427" y="7949"/>
                  </a:cubicBezTo>
                  <a:lnTo>
                    <a:pt x="14109" y="7949"/>
                  </a:lnTo>
                  <a:lnTo>
                    <a:pt x="14109" y="12158"/>
                  </a:lnTo>
                  <a:lnTo>
                    <a:pt x="21600" y="6079"/>
                  </a:lnTo>
                  <a:close/>
                </a:path>
              </a:pathLst>
            </a:custGeom>
            <a:solidFill>
              <a:srgbClr val="9F1B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solidFill>
                  <a:srgbClr val="9F1B1E"/>
                </a:solidFill>
              </a:endParaRPr>
            </a:p>
          </p:txBody>
        </p:sp>
        <p:sp>
          <p:nvSpPr>
            <p:cNvPr id="19" name="AutoShape 17"/>
            <p:cNvSpPr>
              <a:spLocks noChangeArrowheads="1"/>
            </p:cNvSpPr>
            <p:nvPr/>
          </p:nvSpPr>
          <p:spPr bwMode="auto">
            <a:xfrm rot="-5400000">
              <a:off x="1847" y="3375"/>
              <a:ext cx="329" cy="3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9 w 21600"/>
                <a:gd name="T13" fmla="*/ 4209 h 21600"/>
                <a:gd name="T14" fmla="*/ 19302 w 21600"/>
                <a:gd name="T15" fmla="*/ 7922 h 21600"/>
              </a:gdLst>
              <a:ahLst/>
              <a:cxnLst>
                <a:cxn ang="T8">
                  <a:pos x="T0" y="T1"/>
                </a:cxn>
                <a:cxn ang="T9">
                  <a:pos x="T2" y="T3"/>
                </a:cxn>
                <a:cxn ang="T10">
                  <a:pos x="T4" y="T5"/>
                </a:cxn>
                <a:cxn ang="T11">
                  <a:pos x="T6" y="T7"/>
                </a:cxn>
              </a:cxnLst>
              <a:rect l="T12" t="T13" r="T14" b="T15"/>
              <a:pathLst>
                <a:path w="21600" h="21600">
                  <a:moveTo>
                    <a:pt x="21600" y="6079"/>
                  </a:moveTo>
                  <a:lnTo>
                    <a:pt x="14109" y="0"/>
                  </a:lnTo>
                  <a:lnTo>
                    <a:pt x="14109" y="4209"/>
                  </a:lnTo>
                  <a:lnTo>
                    <a:pt x="12427" y="4209"/>
                  </a:lnTo>
                  <a:cubicBezTo>
                    <a:pt x="5564" y="4209"/>
                    <a:pt x="0" y="7768"/>
                    <a:pt x="0" y="12158"/>
                  </a:cubicBezTo>
                  <a:lnTo>
                    <a:pt x="0" y="21600"/>
                  </a:lnTo>
                  <a:lnTo>
                    <a:pt x="3823" y="21600"/>
                  </a:lnTo>
                  <a:lnTo>
                    <a:pt x="3823" y="12158"/>
                  </a:lnTo>
                  <a:cubicBezTo>
                    <a:pt x="3823" y="9833"/>
                    <a:pt x="7675" y="7949"/>
                    <a:pt x="12427" y="7949"/>
                  </a:cubicBezTo>
                  <a:lnTo>
                    <a:pt x="14109" y="7949"/>
                  </a:lnTo>
                  <a:lnTo>
                    <a:pt x="14109" y="12158"/>
                  </a:lnTo>
                  <a:lnTo>
                    <a:pt x="21600" y="6079"/>
                  </a:lnTo>
                  <a:close/>
                </a:path>
              </a:pathLst>
            </a:custGeom>
            <a:solidFill>
              <a:srgbClr val="9F1B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solidFill>
                  <a:srgbClr val="9F1B1E"/>
                </a:solidFill>
              </a:endParaRPr>
            </a:p>
          </p:txBody>
        </p:sp>
        <p:sp>
          <p:nvSpPr>
            <p:cNvPr id="20" name="AutoShape 18"/>
            <p:cNvSpPr>
              <a:spLocks noChangeArrowheads="1"/>
            </p:cNvSpPr>
            <p:nvPr/>
          </p:nvSpPr>
          <p:spPr bwMode="auto">
            <a:xfrm>
              <a:off x="1871" y="2523"/>
              <a:ext cx="329" cy="3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9 w 21600"/>
                <a:gd name="T13" fmla="*/ 4221 h 21600"/>
                <a:gd name="T14" fmla="*/ 19302 w 21600"/>
                <a:gd name="T15" fmla="*/ 7945 h 21600"/>
              </a:gdLst>
              <a:ahLst/>
              <a:cxnLst>
                <a:cxn ang="T8">
                  <a:pos x="T0" y="T1"/>
                </a:cxn>
                <a:cxn ang="T9">
                  <a:pos x="T2" y="T3"/>
                </a:cxn>
                <a:cxn ang="T10">
                  <a:pos x="T4" y="T5"/>
                </a:cxn>
                <a:cxn ang="T11">
                  <a:pos x="T6" y="T7"/>
                </a:cxn>
              </a:cxnLst>
              <a:rect l="T12" t="T13" r="T14" b="T15"/>
              <a:pathLst>
                <a:path w="21600" h="21600">
                  <a:moveTo>
                    <a:pt x="21600" y="6079"/>
                  </a:moveTo>
                  <a:lnTo>
                    <a:pt x="14109" y="0"/>
                  </a:lnTo>
                  <a:lnTo>
                    <a:pt x="14109" y="4209"/>
                  </a:lnTo>
                  <a:lnTo>
                    <a:pt x="12427" y="4209"/>
                  </a:lnTo>
                  <a:cubicBezTo>
                    <a:pt x="5564" y="4209"/>
                    <a:pt x="0" y="7768"/>
                    <a:pt x="0" y="12158"/>
                  </a:cubicBezTo>
                  <a:lnTo>
                    <a:pt x="0" y="21600"/>
                  </a:lnTo>
                  <a:lnTo>
                    <a:pt x="3823" y="21600"/>
                  </a:lnTo>
                  <a:lnTo>
                    <a:pt x="3823" y="12158"/>
                  </a:lnTo>
                  <a:cubicBezTo>
                    <a:pt x="3823" y="9833"/>
                    <a:pt x="7675" y="7949"/>
                    <a:pt x="12427" y="7949"/>
                  </a:cubicBezTo>
                  <a:lnTo>
                    <a:pt x="14109" y="7949"/>
                  </a:lnTo>
                  <a:lnTo>
                    <a:pt x="14109" y="12158"/>
                  </a:lnTo>
                  <a:lnTo>
                    <a:pt x="21600" y="6079"/>
                  </a:lnTo>
                  <a:close/>
                </a:path>
              </a:pathLst>
            </a:custGeom>
            <a:solidFill>
              <a:srgbClr val="9F1B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solidFill>
                  <a:srgbClr val="9F1B1E"/>
                </a:solidFill>
              </a:endParaRPr>
            </a:p>
          </p:txBody>
        </p:sp>
        <p:sp>
          <p:nvSpPr>
            <p:cNvPr id="21" name="AutoShape 19"/>
            <p:cNvSpPr>
              <a:spLocks noChangeArrowheads="1"/>
            </p:cNvSpPr>
            <p:nvPr/>
          </p:nvSpPr>
          <p:spPr bwMode="auto">
            <a:xfrm>
              <a:off x="2704" y="3745"/>
              <a:ext cx="116" cy="257"/>
            </a:xfrm>
            <a:prstGeom prst="downArrow">
              <a:avLst>
                <a:gd name="adj1" fmla="val 50000"/>
                <a:gd name="adj2" fmla="val 55388"/>
              </a:avLst>
            </a:prstGeom>
            <a:solidFill>
              <a:srgbClr val="9F1B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 name="Rectangle 20"/>
            <p:cNvSpPr>
              <a:spLocks noChangeArrowheads="1"/>
            </p:cNvSpPr>
            <p:nvPr/>
          </p:nvSpPr>
          <p:spPr bwMode="auto">
            <a:xfrm>
              <a:off x="2331" y="4064"/>
              <a:ext cx="86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349" tIns="22174" rIns="44349" bIns="2217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dirty="0" err="1">
                  <a:latin typeface="Verdana" panose="020B0604030504040204" pitchFamily="34" charset="0"/>
                </a:rPr>
                <a:t>Valutazione</a:t>
              </a:r>
              <a:endParaRPr lang="it-IT" altLang="en-US" sz="1050" b="1" dirty="0">
                <a:latin typeface="Verdana" panose="020B0604030504040204" pitchFamily="34" charset="0"/>
              </a:endParaRPr>
            </a:p>
          </p:txBody>
        </p:sp>
        <p:sp>
          <p:nvSpPr>
            <p:cNvPr id="23" name="Rectangle 21"/>
            <p:cNvSpPr>
              <a:spLocks noChangeArrowheads="1"/>
            </p:cNvSpPr>
            <p:nvPr/>
          </p:nvSpPr>
          <p:spPr bwMode="auto">
            <a:xfrm>
              <a:off x="3255" y="2910"/>
              <a:ext cx="63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dirty="0" err="1">
                  <a:latin typeface="Verdana" panose="020B0604030504040204" pitchFamily="34" charset="0"/>
                </a:rPr>
                <a:t>Conformità</a:t>
              </a:r>
              <a:r>
                <a:rPr lang="en-US" altLang="en-US" sz="1200" b="1" dirty="0">
                  <a:latin typeface="Verdana" panose="020B0604030504040204" pitchFamily="34" charset="0"/>
                </a:rPr>
                <a:t> </a:t>
              </a:r>
              <a:r>
                <a:rPr lang="en-US" altLang="en-US" sz="1200" b="1" dirty="0" err="1">
                  <a:latin typeface="Verdana" panose="020B0604030504040204" pitchFamily="34" charset="0"/>
                </a:rPr>
                <a:t>Urbanistica</a:t>
              </a:r>
              <a:endParaRPr lang="it-IT" altLang="en-US" sz="1200" b="1" dirty="0">
                <a:latin typeface="Verdana" panose="020B0604030504040204" pitchFamily="34" charset="0"/>
              </a:endParaRPr>
            </a:p>
          </p:txBody>
        </p:sp>
        <p:pic>
          <p:nvPicPr>
            <p:cNvPr id="24" name="Picture 22" descr="j0212379"/>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56" y="2819"/>
              <a:ext cx="412"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76834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B8DE4E7C-7036-4627-A4D4-B26B07867DA3}"/>
              </a:ext>
            </a:extLst>
          </p:cNvPr>
          <p:cNvCxnSpPr/>
          <p:nvPr/>
        </p:nvCxnSpPr>
        <p:spPr>
          <a:xfrm>
            <a:off x="628650" y="900953"/>
            <a:ext cx="7886700" cy="0"/>
          </a:xfrm>
          <a:prstGeom prst="line">
            <a:avLst/>
          </a:prstGeom>
          <a:ln w="28575">
            <a:solidFill>
              <a:srgbClr val="9F1B1E"/>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2649736A-8FC1-40E4-94C2-B3107DF2C802}"/>
              </a:ext>
            </a:extLst>
          </p:cNvPr>
          <p:cNvSpPr>
            <a:spLocks noGrp="1"/>
          </p:cNvSpPr>
          <p:nvPr>
            <p:ph type="sldNum" sz="quarter" idx="12"/>
          </p:nvPr>
        </p:nvSpPr>
        <p:spPr/>
        <p:txBody>
          <a:bodyPr/>
          <a:lstStyle/>
          <a:p>
            <a:fld id="{1CA19143-949B-4F68-8E8E-C0B0E6D9004C}" type="slidenum">
              <a:rPr lang="it-IT" smtClean="0"/>
              <a:pPr/>
              <a:t>6</a:t>
            </a:fld>
            <a:endParaRPr lang="it-IT" dirty="0"/>
          </a:p>
        </p:txBody>
      </p:sp>
      <p:sp>
        <p:nvSpPr>
          <p:cNvPr id="6" name="Rectangle 3"/>
          <p:cNvSpPr>
            <a:spLocks noChangeArrowheads="1"/>
          </p:cNvSpPr>
          <p:nvPr/>
        </p:nvSpPr>
        <p:spPr bwMode="auto">
          <a:xfrm>
            <a:off x="1123842" y="2855914"/>
            <a:ext cx="6020991" cy="338554"/>
          </a:xfrm>
          <a:prstGeom prst="rect">
            <a:avLst/>
          </a:prstGeom>
          <a:noFill/>
          <a:ln w="9525">
            <a:noFill/>
            <a:miter lim="800000"/>
            <a:headEnd/>
            <a:tailEnd/>
          </a:ln>
        </p:spPr>
        <p:txBody>
          <a:bodyPr>
            <a:spAutoFit/>
          </a:bodyPr>
          <a:lstStyle/>
          <a:p>
            <a:pPr>
              <a:defRPr/>
            </a:pPr>
            <a:r>
              <a:rPr lang="it-IT" sz="1600" dirty="0">
                <a:solidFill>
                  <a:srgbClr val="606060"/>
                </a:solidFill>
                <a:latin typeface="Swis721 Ex BT" pitchFamily="34" charset="0"/>
              </a:rPr>
              <a:t>Questi elementi si determinano attraverso le seguenti attività:</a:t>
            </a:r>
          </a:p>
        </p:txBody>
      </p:sp>
      <p:sp>
        <p:nvSpPr>
          <p:cNvPr id="7" name="Rectangle 7"/>
          <p:cNvSpPr>
            <a:spLocks noChangeArrowheads="1"/>
          </p:cNvSpPr>
          <p:nvPr/>
        </p:nvSpPr>
        <p:spPr bwMode="auto">
          <a:xfrm>
            <a:off x="5352098" y="4631492"/>
            <a:ext cx="2487216" cy="1077218"/>
          </a:xfrm>
          <a:prstGeom prst="rect">
            <a:avLst/>
          </a:prstGeom>
          <a:noFill/>
          <a:ln w="9525">
            <a:noFill/>
            <a:miter lim="800000"/>
            <a:headEnd/>
            <a:tailEnd/>
          </a:ln>
        </p:spPr>
        <p:txBody>
          <a:bodyPr>
            <a:spAutoFit/>
          </a:bodyPr>
          <a:lstStyle/>
          <a:p>
            <a:pPr>
              <a:spcBef>
                <a:spcPct val="50000"/>
              </a:spcBef>
              <a:defRPr/>
            </a:pPr>
            <a:r>
              <a:rPr lang="it-IT" sz="1600" dirty="0">
                <a:solidFill>
                  <a:srgbClr val="606060"/>
                </a:solidFill>
                <a:latin typeface="Swis721 Ex BT" pitchFamily="34" charset="0"/>
              </a:rPr>
              <a:t>Consente di determinare la commerciabilità del bene ed influisce su valore della garanzia. </a:t>
            </a:r>
          </a:p>
        </p:txBody>
      </p:sp>
      <p:sp>
        <p:nvSpPr>
          <p:cNvPr id="8" name="Rectangle 8"/>
          <p:cNvSpPr>
            <a:spLocks noChangeArrowheads="1"/>
          </p:cNvSpPr>
          <p:nvPr/>
        </p:nvSpPr>
        <p:spPr bwMode="auto">
          <a:xfrm>
            <a:off x="1127413" y="3718283"/>
            <a:ext cx="2876550" cy="252413"/>
          </a:xfrm>
          <a:prstGeom prst="rect">
            <a:avLst/>
          </a:prstGeom>
          <a:noFill/>
          <a:ln w="9525">
            <a:noFill/>
            <a:miter lim="800000"/>
            <a:headEnd/>
            <a:tailEnd/>
          </a:ln>
        </p:spPr>
        <p:txBody>
          <a:bodyPr wrap="none"/>
          <a:lstStyle/>
          <a:p>
            <a:pPr>
              <a:buClr>
                <a:srgbClr val="BBBE24"/>
              </a:buClr>
              <a:buSzPct val="130000"/>
              <a:defRPr/>
            </a:pPr>
            <a:r>
              <a:rPr lang="it-IT" sz="1600" b="1" dirty="0" smtClean="0">
                <a:solidFill>
                  <a:srgbClr val="606060"/>
                </a:solidFill>
                <a:latin typeface="Swis721 Ex BT" pitchFamily="34" charset="0"/>
              </a:rPr>
              <a:t>Corretta descrizione del bene</a:t>
            </a:r>
            <a:endParaRPr lang="it-IT" sz="1600" b="1" dirty="0">
              <a:solidFill>
                <a:srgbClr val="606060"/>
              </a:solidFill>
              <a:latin typeface="Swis721 Ex BT" pitchFamily="34" charset="0"/>
            </a:endParaRPr>
          </a:p>
        </p:txBody>
      </p:sp>
      <p:sp>
        <p:nvSpPr>
          <p:cNvPr id="9" name="Rectangle 9"/>
          <p:cNvSpPr>
            <a:spLocks noChangeArrowheads="1"/>
          </p:cNvSpPr>
          <p:nvPr/>
        </p:nvSpPr>
        <p:spPr bwMode="auto">
          <a:xfrm>
            <a:off x="1123842" y="4175483"/>
            <a:ext cx="2876550" cy="252413"/>
          </a:xfrm>
          <a:prstGeom prst="rect">
            <a:avLst/>
          </a:prstGeom>
          <a:noFill/>
          <a:ln w="9525">
            <a:noFill/>
            <a:miter lim="800000"/>
            <a:headEnd/>
            <a:tailEnd/>
          </a:ln>
        </p:spPr>
        <p:txBody>
          <a:bodyPr wrap="none"/>
          <a:lstStyle/>
          <a:p>
            <a:pPr>
              <a:buClr>
                <a:srgbClr val="BBBE24"/>
              </a:buClr>
              <a:buSzPct val="130000"/>
              <a:defRPr/>
            </a:pPr>
            <a:r>
              <a:rPr lang="it-IT" sz="1600" b="1" dirty="0">
                <a:solidFill>
                  <a:srgbClr val="606060"/>
                </a:solidFill>
                <a:latin typeface="Swis721 Ex BT" pitchFamily="34" charset="0"/>
              </a:rPr>
              <a:t>Corretta identificazione catastale</a:t>
            </a:r>
          </a:p>
        </p:txBody>
      </p:sp>
      <p:sp>
        <p:nvSpPr>
          <p:cNvPr id="10" name="Rectangle 10"/>
          <p:cNvSpPr>
            <a:spLocks noChangeArrowheads="1"/>
          </p:cNvSpPr>
          <p:nvPr/>
        </p:nvSpPr>
        <p:spPr bwMode="auto">
          <a:xfrm>
            <a:off x="1123842" y="4917688"/>
            <a:ext cx="2876550" cy="252413"/>
          </a:xfrm>
          <a:prstGeom prst="rect">
            <a:avLst/>
          </a:prstGeom>
          <a:noFill/>
          <a:ln w="9525">
            <a:noFill/>
            <a:miter lim="800000"/>
            <a:headEnd/>
            <a:tailEnd/>
          </a:ln>
        </p:spPr>
        <p:txBody>
          <a:bodyPr wrap="none"/>
          <a:lstStyle/>
          <a:p>
            <a:pPr>
              <a:buClr>
                <a:srgbClr val="BBBE24"/>
              </a:buClr>
              <a:buSzPct val="130000"/>
              <a:defRPr/>
            </a:pPr>
            <a:r>
              <a:rPr lang="it-IT" sz="1600" b="1" dirty="0">
                <a:solidFill>
                  <a:srgbClr val="606060"/>
                </a:solidFill>
                <a:latin typeface="Swis721 Ex BT" pitchFamily="34" charset="0"/>
              </a:rPr>
              <a:t>Verifica della legittimità urbanistica</a:t>
            </a:r>
          </a:p>
        </p:txBody>
      </p:sp>
      <p:sp>
        <p:nvSpPr>
          <p:cNvPr id="11" name="Rectangle 11"/>
          <p:cNvSpPr>
            <a:spLocks noChangeArrowheads="1"/>
          </p:cNvSpPr>
          <p:nvPr/>
        </p:nvSpPr>
        <p:spPr bwMode="auto">
          <a:xfrm>
            <a:off x="5383054" y="3519359"/>
            <a:ext cx="2894410" cy="1077218"/>
          </a:xfrm>
          <a:prstGeom prst="rect">
            <a:avLst/>
          </a:prstGeom>
          <a:noFill/>
          <a:ln w="9525">
            <a:noFill/>
            <a:miter lim="800000"/>
            <a:headEnd/>
            <a:tailEnd/>
          </a:ln>
        </p:spPr>
        <p:txBody>
          <a:bodyPr>
            <a:spAutoFit/>
          </a:bodyPr>
          <a:lstStyle/>
          <a:p>
            <a:pPr>
              <a:spcBef>
                <a:spcPct val="50000"/>
              </a:spcBef>
              <a:defRPr/>
            </a:pPr>
            <a:r>
              <a:rPr lang="it-IT" sz="1600" dirty="0">
                <a:solidFill>
                  <a:srgbClr val="606060"/>
                </a:solidFill>
                <a:latin typeface="Swis721 Ex BT" pitchFamily="34" charset="0"/>
              </a:rPr>
              <a:t>Consentono all’Ente mutuante la corretta iscrizione ipotecaria sull’immobile oggetto di perizia</a:t>
            </a:r>
            <a:r>
              <a:rPr lang="it-IT" sz="1600" dirty="0" smtClean="0">
                <a:solidFill>
                  <a:srgbClr val="606060"/>
                </a:solidFill>
                <a:latin typeface="Swis721 Ex BT" pitchFamily="34" charset="0"/>
              </a:rPr>
              <a:t>.</a:t>
            </a:r>
            <a:endParaRPr lang="it-IT" sz="1600" dirty="0">
              <a:solidFill>
                <a:srgbClr val="606060"/>
              </a:solidFill>
              <a:latin typeface="Swis721 Ex BT" pitchFamily="34" charset="0"/>
            </a:endParaRPr>
          </a:p>
        </p:txBody>
      </p:sp>
      <p:sp>
        <p:nvSpPr>
          <p:cNvPr id="12" name="Text Box 11"/>
          <p:cNvSpPr txBox="1">
            <a:spLocks noChangeArrowheads="1"/>
          </p:cNvSpPr>
          <p:nvPr/>
        </p:nvSpPr>
        <p:spPr bwMode="auto">
          <a:xfrm>
            <a:off x="1729047" y="1409887"/>
            <a:ext cx="2633707" cy="707900"/>
          </a:xfrm>
          <a:custGeom>
            <a:avLst/>
            <a:gdLst>
              <a:gd name="connsiteX0" fmla="*/ 0 w 2000237"/>
              <a:gd name="connsiteY0" fmla="*/ 0 h 641349"/>
              <a:gd name="connsiteX1" fmla="*/ 2000237 w 2000237"/>
              <a:gd name="connsiteY1" fmla="*/ 0 h 641349"/>
              <a:gd name="connsiteX2" fmla="*/ 2000237 w 2000237"/>
              <a:gd name="connsiteY2" fmla="*/ 641349 h 641349"/>
              <a:gd name="connsiteX3" fmla="*/ 0 w 2000237"/>
              <a:gd name="connsiteY3" fmla="*/ 641349 h 641349"/>
              <a:gd name="connsiteX4" fmla="*/ 0 w 2000237"/>
              <a:gd name="connsiteY4" fmla="*/ 0 h 64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37" h="641349">
                <a:moveTo>
                  <a:pt x="0" y="0"/>
                </a:moveTo>
                <a:lnTo>
                  <a:pt x="2000237" y="0"/>
                </a:lnTo>
                <a:lnTo>
                  <a:pt x="2000237" y="641349"/>
                </a:lnTo>
                <a:lnTo>
                  <a:pt x="0" y="641349"/>
                </a:lnTo>
                <a:lnTo>
                  <a:pt x="0" y="0"/>
                </a:lnTo>
                <a:close/>
              </a:path>
            </a:pathLst>
          </a:custGeom>
          <a:solidFill>
            <a:srgbClr val="BBBE24"/>
          </a:solidFill>
          <a:ln w="28575">
            <a:noFill/>
            <a:miter lim="800000"/>
            <a:headEnd/>
            <a:tailEnd/>
          </a:ln>
        </p:spPr>
        <p:txBody>
          <a:bodyPr wrap="none" anchor="ctr"/>
          <a:lstStyle/>
          <a:p>
            <a:pPr algn="ctr">
              <a:spcBef>
                <a:spcPct val="20000"/>
              </a:spcBef>
              <a:buClr>
                <a:srgbClr val="0D316E"/>
              </a:buClr>
              <a:buSzPct val="130000"/>
              <a:defRPr/>
            </a:pPr>
            <a:r>
              <a:rPr lang="it-IT" sz="1600" b="1" i="1" dirty="0">
                <a:solidFill>
                  <a:schemeClr val="bg1"/>
                </a:solidFill>
                <a:latin typeface="Swis721 BT"/>
              </a:rPr>
              <a:t>CIRCOLAZIONE </a:t>
            </a:r>
          </a:p>
          <a:p>
            <a:pPr algn="ctr">
              <a:spcBef>
                <a:spcPct val="20000"/>
              </a:spcBef>
              <a:buClr>
                <a:srgbClr val="0D316E"/>
              </a:buClr>
              <a:buSzPct val="130000"/>
              <a:defRPr/>
            </a:pPr>
            <a:r>
              <a:rPr lang="it-IT" sz="1600" b="1" i="1" dirty="0">
                <a:solidFill>
                  <a:schemeClr val="bg1"/>
                </a:solidFill>
                <a:latin typeface="Swis721 BT"/>
              </a:rPr>
              <a:t>GIURIDICA</a:t>
            </a:r>
          </a:p>
        </p:txBody>
      </p:sp>
      <p:sp>
        <p:nvSpPr>
          <p:cNvPr id="13" name="Text Box 12"/>
          <p:cNvSpPr txBox="1">
            <a:spLocks noChangeArrowheads="1"/>
          </p:cNvSpPr>
          <p:nvPr/>
        </p:nvSpPr>
        <p:spPr bwMode="auto">
          <a:xfrm>
            <a:off x="4630645" y="1409886"/>
            <a:ext cx="2651304" cy="707901"/>
          </a:xfrm>
          <a:prstGeom prst="rect">
            <a:avLst/>
          </a:prstGeom>
          <a:solidFill>
            <a:srgbClr val="BBBE24"/>
          </a:solidFill>
          <a:ln w="28575">
            <a:noFill/>
            <a:miter lim="800000"/>
            <a:headEnd/>
            <a:tailEnd/>
          </a:ln>
        </p:spPr>
        <p:txBody>
          <a:bodyPr wrap="none" anchor="ctr"/>
          <a:lstStyle/>
          <a:p>
            <a:pPr algn="ctr">
              <a:spcBef>
                <a:spcPct val="20000"/>
              </a:spcBef>
              <a:buClr>
                <a:srgbClr val="0D316E"/>
              </a:buClr>
              <a:buSzPct val="130000"/>
              <a:defRPr/>
            </a:pPr>
            <a:r>
              <a:rPr lang="it-IT" sz="1600" b="1" i="1" dirty="0">
                <a:solidFill>
                  <a:schemeClr val="bg1"/>
                </a:solidFill>
                <a:latin typeface="Swis721 BT"/>
              </a:rPr>
              <a:t>ISCRIZIONE IPOTECARIA </a:t>
            </a:r>
          </a:p>
          <a:p>
            <a:pPr algn="ctr">
              <a:spcBef>
                <a:spcPct val="20000"/>
              </a:spcBef>
              <a:buClr>
                <a:srgbClr val="0D316E"/>
              </a:buClr>
              <a:buSzPct val="130000"/>
              <a:defRPr/>
            </a:pPr>
            <a:r>
              <a:rPr lang="it-IT" sz="1600" b="1" i="1" dirty="0">
                <a:solidFill>
                  <a:schemeClr val="bg1"/>
                </a:solidFill>
                <a:latin typeface="Swis721 BT"/>
              </a:rPr>
              <a:t>(CODICE CIVILE art. 2826)</a:t>
            </a:r>
          </a:p>
        </p:txBody>
      </p:sp>
      <p:sp>
        <p:nvSpPr>
          <p:cNvPr id="14" name="Freccia bidirezionale orizzontale 13"/>
          <p:cNvSpPr/>
          <p:nvPr/>
        </p:nvSpPr>
        <p:spPr bwMode="auto">
          <a:xfrm>
            <a:off x="4866323" y="3932595"/>
            <a:ext cx="485775" cy="189309"/>
          </a:xfrm>
          <a:prstGeom prst="leftRightArrow">
            <a:avLst/>
          </a:prstGeom>
          <a:solidFill>
            <a:srgbClr val="BBBE24"/>
          </a:solidFill>
          <a:ln w="28575">
            <a:noFill/>
            <a:miter lim="800000"/>
            <a:headEnd/>
            <a:tailEnd/>
          </a:ln>
        </p:spPr>
        <p:txBody>
          <a:bodyPr wrap="none" anchor="ctr"/>
          <a:lstStyle/>
          <a:p>
            <a:pPr algn="ctr">
              <a:spcBef>
                <a:spcPct val="20000"/>
              </a:spcBef>
              <a:buClr>
                <a:srgbClr val="0D316E"/>
              </a:buClr>
              <a:buSzPct val="130000"/>
              <a:defRPr/>
            </a:pPr>
            <a:endParaRPr lang="it-IT" sz="1600" b="1" i="1" dirty="0">
              <a:solidFill>
                <a:schemeClr val="bg1">
                  <a:lumMod val="50000"/>
                </a:schemeClr>
              </a:solidFill>
              <a:latin typeface="+mj-lt"/>
            </a:endParaRPr>
          </a:p>
        </p:txBody>
      </p:sp>
      <p:sp>
        <p:nvSpPr>
          <p:cNvPr id="15" name="Freccia bidirezionale orizzontale 14"/>
          <p:cNvSpPr/>
          <p:nvPr/>
        </p:nvSpPr>
        <p:spPr bwMode="auto">
          <a:xfrm>
            <a:off x="4897279" y="4980791"/>
            <a:ext cx="485775" cy="189310"/>
          </a:xfrm>
          <a:prstGeom prst="leftRightArrow">
            <a:avLst/>
          </a:prstGeom>
          <a:solidFill>
            <a:srgbClr val="BBBE24"/>
          </a:solidFill>
          <a:ln w="28575">
            <a:noFill/>
            <a:miter lim="800000"/>
            <a:headEnd/>
            <a:tailEnd/>
          </a:ln>
        </p:spPr>
        <p:txBody>
          <a:bodyPr wrap="none" anchor="ctr"/>
          <a:lstStyle/>
          <a:p>
            <a:pPr algn="ctr">
              <a:spcBef>
                <a:spcPct val="20000"/>
              </a:spcBef>
              <a:buClr>
                <a:srgbClr val="0D316E"/>
              </a:buClr>
              <a:buSzPct val="130000"/>
              <a:defRPr/>
            </a:pPr>
            <a:endParaRPr lang="it-IT" sz="1600" b="1" i="1" dirty="0">
              <a:solidFill>
                <a:schemeClr val="bg1">
                  <a:lumMod val="50000"/>
                </a:schemeClr>
              </a:solidFill>
              <a:latin typeface="+mj-lt"/>
            </a:endParaRPr>
          </a:p>
        </p:txBody>
      </p:sp>
      <p:sp>
        <p:nvSpPr>
          <p:cNvPr id="17" name="Titolo 1">
            <a:extLst>
              <a:ext uri="{FF2B5EF4-FFF2-40B4-BE49-F238E27FC236}">
                <a16:creationId xmlns:a16="http://schemas.microsoft.com/office/drawing/2014/main" id="{1AE0E24E-4C16-4AC7-8B37-276860B0AB02}"/>
              </a:ext>
            </a:extLst>
          </p:cNvPr>
          <p:cNvSpPr txBox="1">
            <a:spLocks/>
          </p:cNvSpPr>
          <p:nvPr/>
        </p:nvSpPr>
        <p:spPr>
          <a:xfrm>
            <a:off x="628650" y="412864"/>
            <a:ext cx="7886700" cy="508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9F1B1E"/>
                </a:solidFill>
                <a:latin typeface="+mj-lt"/>
                <a:ea typeface="+mj-ea"/>
                <a:cs typeface="+mj-cs"/>
              </a:defRPr>
            </a:lvl1pPr>
          </a:lstStyle>
          <a:p>
            <a:pPr>
              <a:defRPr/>
            </a:pPr>
            <a:r>
              <a:rPr lang="it-IT" sz="2000" dirty="0" smtClean="0">
                <a:solidFill>
                  <a:srgbClr val="606060"/>
                </a:solidFill>
                <a:latin typeface="Swis721 Ex BT" pitchFamily="34" charset="0"/>
              </a:rPr>
              <a:t>LA DUE DILIGENCE</a:t>
            </a:r>
            <a:endParaRPr lang="it-IT" sz="2000" dirty="0">
              <a:solidFill>
                <a:srgbClr val="606060"/>
              </a:solidFill>
              <a:latin typeface="Swis721 Ex BT" pitchFamily="34" charset="0"/>
            </a:endParaRPr>
          </a:p>
        </p:txBody>
      </p:sp>
    </p:spTree>
    <p:extLst>
      <p:ext uri="{BB962C8B-B14F-4D97-AF65-F5344CB8AC3E}">
        <p14:creationId xmlns:p14="http://schemas.microsoft.com/office/powerpoint/2010/main" val="3587258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1CA19143-949B-4F68-8E8E-C0B0E6D9004C}" type="slidenum">
              <a:rPr lang="it-IT" smtClean="0"/>
              <a:pPr/>
              <a:t>7</a:t>
            </a:fld>
            <a:endParaRPr lang="it-IT" dirty="0"/>
          </a:p>
        </p:txBody>
      </p:sp>
      <p:sp>
        <p:nvSpPr>
          <p:cNvPr id="5" name="Text Box 3"/>
          <p:cNvSpPr txBox="1">
            <a:spLocks noChangeArrowheads="1"/>
          </p:cNvSpPr>
          <p:nvPr/>
        </p:nvSpPr>
        <p:spPr bwMode="auto">
          <a:xfrm>
            <a:off x="4643438" y="2060575"/>
            <a:ext cx="3024187" cy="244475"/>
          </a:xfrm>
          <a:prstGeom prst="rect">
            <a:avLst/>
          </a:prstGeom>
          <a:noFill/>
          <a:ln w="9525">
            <a:noFill/>
            <a:miter lim="800000"/>
            <a:headEnd/>
            <a:tailEnd/>
          </a:ln>
        </p:spPr>
        <p:txBody>
          <a:bodyPr>
            <a:spAutoFit/>
          </a:bodyPr>
          <a:lstStyle/>
          <a:p>
            <a:pPr>
              <a:spcBef>
                <a:spcPct val="50000"/>
              </a:spcBef>
              <a:defRPr/>
            </a:pPr>
            <a:endParaRPr lang="en-US" sz="1000" b="1">
              <a:solidFill>
                <a:srgbClr val="003B79"/>
              </a:solidFill>
              <a:latin typeface="+mj-lt"/>
            </a:endParaRPr>
          </a:p>
        </p:txBody>
      </p:sp>
      <p:sp>
        <p:nvSpPr>
          <p:cNvPr id="6" name="Text Box 5"/>
          <p:cNvSpPr txBox="1">
            <a:spLocks noChangeArrowheads="1"/>
          </p:cNvSpPr>
          <p:nvPr/>
        </p:nvSpPr>
        <p:spPr bwMode="auto">
          <a:xfrm>
            <a:off x="545701" y="1047716"/>
            <a:ext cx="4889899" cy="584775"/>
          </a:xfrm>
          <a:prstGeom prst="rect">
            <a:avLst/>
          </a:prstGeom>
          <a:noFill/>
          <a:ln w="9525">
            <a:noFill/>
            <a:miter lim="800000"/>
            <a:headEnd/>
            <a:tailEnd/>
          </a:ln>
        </p:spPr>
        <p:txBody>
          <a:bodyPr wrap="square">
            <a:spAutoFit/>
          </a:bodyPr>
          <a:lstStyle/>
          <a:p>
            <a:pPr>
              <a:spcBef>
                <a:spcPct val="50000"/>
              </a:spcBef>
              <a:defRPr/>
            </a:pPr>
            <a:r>
              <a:rPr lang="it-IT" sz="1600" dirty="0">
                <a:solidFill>
                  <a:srgbClr val="606060"/>
                </a:solidFill>
                <a:latin typeface="Swis721 Ex BT" pitchFamily="34" charset="0"/>
              </a:rPr>
              <a:t>In caso di anomalie dei dati catastali non è possibile procedere con l’iscrizione di ipoteca sull’immobile</a:t>
            </a:r>
          </a:p>
        </p:txBody>
      </p:sp>
      <p:sp>
        <p:nvSpPr>
          <p:cNvPr id="7" name="Text Box 6"/>
          <p:cNvSpPr txBox="1">
            <a:spLocks noChangeArrowheads="1"/>
          </p:cNvSpPr>
          <p:nvPr/>
        </p:nvSpPr>
        <p:spPr bwMode="auto">
          <a:xfrm>
            <a:off x="5003800" y="4494212"/>
            <a:ext cx="3159298" cy="338554"/>
          </a:xfrm>
          <a:prstGeom prst="rect">
            <a:avLst/>
          </a:prstGeom>
          <a:noFill/>
          <a:ln w="9525">
            <a:noFill/>
            <a:miter lim="800000"/>
            <a:headEnd/>
            <a:tailEnd/>
          </a:ln>
        </p:spPr>
        <p:txBody>
          <a:bodyPr wrap="square">
            <a:spAutoFit/>
          </a:bodyPr>
          <a:lstStyle/>
          <a:p>
            <a:pPr>
              <a:spcBef>
                <a:spcPct val="50000"/>
              </a:spcBef>
              <a:defRPr/>
            </a:pPr>
            <a:r>
              <a:rPr lang="it-IT" sz="1600" dirty="0">
                <a:solidFill>
                  <a:srgbClr val="606060"/>
                </a:solidFill>
                <a:latin typeface="Swis721 Ex BT" pitchFamily="34" charset="0"/>
              </a:rPr>
              <a:t>Immobile non commerciabile</a:t>
            </a:r>
          </a:p>
        </p:txBody>
      </p:sp>
      <p:pic>
        <p:nvPicPr>
          <p:cNvPr id="8" name="Picture 8" descr="1002070089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84213" y="3500438"/>
            <a:ext cx="2376487" cy="2116137"/>
          </a:xfrm>
          <a:prstGeom prst="rect">
            <a:avLst/>
          </a:prstGeom>
          <a:noFill/>
          <a:ln w="9525">
            <a:noFill/>
            <a:miter lim="800000"/>
            <a:headEnd/>
            <a:tailEnd/>
          </a:ln>
        </p:spPr>
      </p:pic>
      <p:pic>
        <p:nvPicPr>
          <p:cNvPr id="9" name="Picture 9" descr="agriturismo-albarosa-rimini_larg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580063" y="1897063"/>
            <a:ext cx="1657350" cy="1244600"/>
          </a:xfrm>
          <a:prstGeom prst="rect">
            <a:avLst/>
          </a:prstGeom>
          <a:noFill/>
          <a:ln w="9525">
            <a:noFill/>
            <a:miter lim="800000"/>
            <a:headEnd/>
            <a:tailEnd/>
          </a:ln>
        </p:spPr>
      </p:pic>
      <p:pic>
        <p:nvPicPr>
          <p:cNvPr id="10" name="Picture 10" descr="DSCF287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092950" y="2581275"/>
            <a:ext cx="1296988" cy="1208088"/>
          </a:xfrm>
          <a:prstGeom prst="rect">
            <a:avLst/>
          </a:prstGeom>
          <a:noFill/>
          <a:ln w="9525">
            <a:noFill/>
            <a:miter lim="800000"/>
            <a:headEnd/>
            <a:tailEnd/>
          </a:ln>
        </p:spPr>
      </p:pic>
      <p:sp>
        <p:nvSpPr>
          <p:cNvPr id="11" name="Line 11"/>
          <p:cNvSpPr>
            <a:spLocks noChangeShapeType="1"/>
          </p:cNvSpPr>
          <p:nvPr/>
        </p:nvSpPr>
        <p:spPr bwMode="auto">
          <a:xfrm>
            <a:off x="2857500" y="2868613"/>
            <a:ext cx="2506663" cy="0"/>
          </a:xfrm>
          <a:prstGeom prst="line">
            <a:avLst/>
          </a:prstGeom>
          <a:noFill/>
          <a:ln w="38100">
            <a:solidFill>
              <a:srgbClr val="BBBE24"/>
            </a:solidFill>
            <a:round/>
            <a:headEnd/>
            <a:tailEnd type="triangle" w="med" len="med"/>
          </a:ln>
        </p:spPr>
        <p:txBody>
          <a:bodyPr wrap="none" anchor="ctr"/>
          <a:lstStyle/>
          <a:p>
            <a:pPr>
              <a:defRPr/>
            </a:pPr>
            <a:endParaRPr lang="it-IT">
              <a:solidFill>
                <a:srgbClr val="003B79"/>
              </a:solidFill>
              <a:latin typeface="+mj-lt"/>
            </a:endParaRPr>
          </a:p>
        </p:txBody>
      </p:sp>
      <p:grpSp>
        <p:nvGrpSpPr>
          <p:cNvPr id="12" name="Group 12"/>
          <p:cNvGrpSpPr>
            <a:grpSpLocks/>
          </p:cNvGrpSpPr>
          <p:nvPr/>
        </p:nvGrpSpPr>
        <p:grpSpPr bwMode="auto">
          <a:xfrm>
            <a:off x="5364163" y="1860550"/>
            <a:ext cx="2087562" cy="1296988"/>
            <a:chOff x="3379" y="1162"/>
            <a:chExt cx="1315" cy="817"/>
          </a:xfrm>
        </p:grpSpPr>
        <p:sp>
          <p:nvSpPr>
            <p:cNvPr id="13" name="Line 13"/>
            <p:cNvSpPr>
              <a:spLocks noChangeShapeType="1"/>
            </p:cNvSpPr>
            <p:nvPr/>
          </p:nvSpPr>
          <p:spPr bwMode="auto">
            <a:xfrm flipV="1">
              <a:off x="3379" y="1162"/>
              <a:ext cx="1270" cy="817"/>
            </a:xfrm>
            <a:prstGeom prst="line">
              <a:avLst/>
            </a:prstGeom>
            <a:noFill/>
            <a:ln w="76200">
              <a:solidFill>
                <a:srgbClr val="FF0000"/>
              </a:solidFill>
              <a:round/>
              <a:headEnd/>
              <a:tailEnd/>
            </a:ln>
          </p:spPr>
          <p:txBody>
            <a:bodyPr wrap="none" anchor="ctr"/>
            <a:lstStyle/>
            <a:p>
              <a:pPr>
                <a:defRPr/>
              </a:pPr>
              <a:endParaRPr lang="it-IT">
                <a:solidFill>
                  <a:srgbClr val="003B79"/>
                </a:solidFill>
                <a:latin typeface="+mj-lt"/>
              </a:endParaRPr>
            </a:p>
          </p:txBody>
        </p:sp>
        <p:sp>
          <p:nvSpPr>
            <p:cNvPr id="14" name="Line 14"/>
            <p:cNvSpPr>
              <a:spLocks noChangeShapeType="1"/>
            </p:cNvSpPr>
            <p:nvPr/>
          </p:nvSpPr>
          <p:spPr bwMode="auto">
            <a:xfrm flipH="1" flipV="1">
              <a:off x="3424" y="1162"/>
              <a:ext cx="1270" cy="817"/>
            </a:xfrm>
            <a:prstGeom prst="line">
              <a:avLst/>
            </a:prstGeom>
            <a:noFill/>
            <a:ln w="76200">
              <a:solidFill>
                <a:srgbClr val="FF0000"/>
              </a:solidFill>
              <a:round/>
              <a:headEnd/>
              <a:tailEnd/>
            </a:ln>
          </p:spPr>
          <p:txBody>
            <a:bodyPr wrap="none" anchor="ctr"/>
            <a:lstStyle/>
            <a:p>
              <a:pPr>
                <a:defRPr/>
              </a:pPr>
              <a:endParaRPr lang="it-IT">
                <a:solidFill>
                  <a:srgbClr val="003B79"/>
                </a:solidFill>
                <a:latin typeface="+mj-lt"/>
              </a:endParaRPr>
            </a:p>
          </p:txBody>
        </p:sp>
      </p:grpSp>
      <p:sp>
        <p:nvSpPr>
          <p:cNvPr id="15" name="Text Box 15"/>
          <p:cNvSpPr txBox="1">
            <a:spLocks noChangeArrowheads="1"/>
          </p:cNvSpPr>
          <p:nvPr/>
        </p:nvSpPr>
        <p:spPr bwMode="auto">
          <a:xfrm>
            <a:off x="5973763" y="2220913"/>
            <a:ext cx="830262" cy="549275"/>
          </a:xfrm>
          <a:prstGeom prst="rect">
            <a:avLst/>
          </a:prstGeom>
          <a:solidFill>
            <a:schemeClr val="bg1"/>
          </a:solidFill>
          <a:ln w="9525">
            <a:noFill/>
            <a:miter lim="800000"/>
            <a:headEnd/>
            <a:tailEnd/>
          </a:ln>
        </p:spPr>
        <p:txBody>
          <a:bodyPr wrap="none">
            <a:spAutoFit/>
          </a:bodyPr>
          <a:lstStyle/>
          <a:p>
            <a:pPr>
              <a:defRPr/>
            </a:pPr>
            <a:r>
              <a:rPr lang="it-IT" sz="3000" b="1">
                <a:solidFill>
                  <a:srgbClr val="003B79"/>
                </a:solidFill>
                <a:latin typeface="+mj-lt"/>
              </a:rPr>
              <a:t>NO</a:t>
            </a:r>
          </a:p>
        </p:txBody>
      </p:sp>
      <p:sp>
        <p:nvSpPr>
          <p:cNvPr id="16" name="Line 16"/>
          <p:cNvSpPr>
            <a:spLocks noChangeShapeType="1"/>
          </p:cNvSpPr>
          <p:nvPr/>
        </p:nvSpPr>
        <p:spPr bwMode="auto">
          <a:xfrm flipH="1">
            <a:off x="3492500" y="4725988"/>
            <a:ext cx="1150938" cy="0"/>
          </a:xfrm>
          <a:prstGeom prst="line">
            <a:avLst/>
          </a:prstGeom>
          <a:noFill/>
          <a:ln w="38100">
            <a:solidFill>
              <a:srgbClr val="BBBE24"/>
            </a:solidFill>
            <a:round/>
            <a:headEnd/>
            <a:tailEnd type="triangle" w="med" len="med"/>
          </a:ln>
        </p:spPr>
        <p:txBody>
          <a:bodyPr wrap="none" anchor="ctr"/>
          <a:lstStyle/>
          <a:p>
            <a:pPr>
              <a:defRPr/>
            </a:pPr>
            <a:endParaRPr lang="it-IT">
              <a:solidFill>
                <a:srgbClr val="003B79"/>
              </a:solidFill>
              <a:latin typeface="+mj-lt"/>
            </a:endParaRPr>
          </a:p>
        </p:txBody>
      </p:sp>
      <p:grpSp>
        <p:nvGrpSpPr>
          <p:cNvPr id="17" name="Group 17"/>
          <p:cNvGrpSpPr>
            <a:grpSpLocks/>
          </p:cNvGrpSpPr>
          <p:nvPr/>
        </p:nvGrpSpPr>
        <p:grpSpPr bwMode="auto">
          <a:xfrm>
            <a:off x="755650" y="3717925"/>
            <a:ext cx="2447925" cy="2016125"/>
            <a:chOff x="3379" y="1162"/>
            <a:chExt cx="1315" cy="817"/>
          </a:xfrm>
        </p:grpSpPr>
        <p:sp>
          <p:nvSpPr>
            <p:cNvPr id="18" name="Line 18"/>
            <p:cNvSpPr>
              <a:spLocks noChangeShapeType="1"/>
            </p:cNvSpPr>
            <p:nvPr/>
          </p:nvSpPr>
          <p:spPr bwMode="auto">
            <a:xfrm flipV="1">
              <a:off x="3379" y="1162"/>
              <a:ext cx="1270" cy="817"/>
            </a:xfrm>
            <a:prstGeom prst="line">
              <a:avLst/>
            </a:prstGeom>
            <a:noFill/>
            <a:ln w="76200">
              <a:solidFill>
                <a:srgbClr val="FF0000"/>
              </a:solidFill>
              <a:round/>
              <a:headEnd/>
              <a:tailEnd/>
            </a:ln>
          </p:spPr>
          <p:txBody>
            <a:bodyPr wrap="none" anchor="ctr"/>
            <a:lstStyle/>
            <a:p>
              <a:pPr>
                <a:defRPr/>
              </a:pPr>
              <a:endParaRPr lang="it-IT">
                <a:solidFill>
                  <a:srgbClr val="003B79"/>
                </a:solidFill>
                <a:latin typeface="+mj-lt"/>
              </a:endParaRPr>
            </a:p>
          </p:txBody>
        </p:sp>
        <p:sp>
          <p:nvSpPr>
            <p:cNvPr id="19" name="Line 19"/>
            <p:cNvSpPr>
              <a:spLocks noChangeShapeType="1"/>
            </p:cNvSpPr>
            <p:nvPr/>
          </p:nvSpPr>
          <p:spPr bwMode="auto">
            <a:xfrm flipH="1" flipV="1">
              <a:off x="3424" y="1162"/>
              <a:ext cx="1270" cy="817"/>
            </a:xfrm>
            <a:prstGeom prst="line">
              <a:avLst/>
            </a:prstGeom>
            <a:noFill/>
            <a:ln w="76200">
              <a:solidFill>
                <a:srgbClr val="FF0000"/>
              </a:solidFill>
              <a:round/>
              <a:headEnd/>
              <a:tailEnd/>
            </a:ln>
          </p:spPr>
          <p:txBody>
            <a:bodyPr wrap="none" anchor="ctr"/>
            <a:lstStyle/>
            <a:p>
              <a:pPr>
                <a:defRPr/>
              </a:pPr>
              <a:endParaRPr lang="it-IT">
                <a:solidFill>
                  <a:srgbClr val="003B79"/>
                </a:solidFill>
                <a:latin typeface="+mj-lt"/>
              </a:endParaRPr>
            </a:p>
          </p:txBody>
        </p:sp>
      </p:grpSp>
      <p:sp>
        <p:nvSpPr>
          <p:cNvPr id="20" name="Text Box 20"/>
          <p:cNvSpPr txBox="1">
            <a:spLocks noChangeArrowheads="1"/>
          </p:cNvSpPr>
          <p:nvPr/>
        </p:nvSpPr>
        <p:spPr bwMode="auto">
          <a:xfrm>
            <a:off x="1581150" y="4494213"/>
            <a:ext cx="830263" cy="549275"/>
          </a:xfrm>
          <a:prstGeom prst="rect">
            <a:avLst/>
          </a:prstGeom>
          <a:solidFill>
            <a:schemeClr val="bg1"/>
          </a:solidFill>
          <a:ln w="9525">
            <a:noFill/>
            <a:miter lim="800000"/>
            <a:headEnd/>
            <a:tailEnd/>
          </a:ln>
        </p:spPr>
        <p:txBody>
          <a:bodyPr wrap="none">
            <a:spAutoFit/>
          </a:bodyPr>
          <a:lstStyle/>
          <a:p>
            <a:pPr>
              <a:defRPr/>
            </a:pPr>
            <a:r>
              <a:rPr lang="it-IT" sz="3000" b="1">
                <a:solidFill>
                  <a:srgbClr val="003B79"/>
                </a:solidFill>
                <a:latin typeface="+mj-lt"/>
              </a:rPr>
              <a:t>NO</a:t>
            </a:r>
          </a:p>
        </p:txBody>
      </p:sp>
      <p:pic>
        <p:nvPicPr>
          <p:cNvPr id="22" name="Immagine 21" descr="1224236964LgDCIn.jp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00100" y="1701007"/>
            <a:ext cx="1678998" cy="1456531"/>
          </a:xfrm>
          <a:prstGeom prst="rect">
            <a:avLst/>
          </a:prstGeom>
        </p:spPr>
      </p:pic>
      <p:cxnSp>
        <p:nvCxnSpPr>
          <p:cNvPr id="23" name="Connettore diritto 22">
            <a:extLst>
              <a:ext uri="{FF2B5EF4-FFF2-40B4-BE49-F238E27FC236}">
                <a16:creationId xmlns:a16="http://schemas.microsoft.com/office/drawing/2014/main" id="{B8DE4E7C-7036-4627-A4D4-B26B07867DA3}"/>
              </a:ext>
            </a:extLst>
          </p:cNvPr>
          <p:cNvCxnSpPr/>
          <p:nvPr/>
        </p:nvCxnSpPr>
        <p:spPr>
          <a:xfrm>
            <a:off x="628650" y="900953"/>
            <a:ext cx="7886700" cy="0"/>
          </a:xfrm>
          <a:prstGeom prst="line">
            <a:avLst/>
          </a:prstGeom>
          <a:ln w="28575">
            <a:solidFill>
              <a:srgbClr val="9F1B1E"/>
            </a:solidFill>
          </a:ln>
        </p:spPr>
        <p:style>
          <a:lnRef idx="1">
            <a:schemeClr val="accent1"/>
          </a:lnRef>
          <a:fillRef idx="0">
            <a:schemeClr val="accent1"/>
          </a:fillRef>
          <a:effectRef idx="0">
            <a:schemeClr val="accent1"/>
          </a:effectRef>
          <a:fontRef idx="minor">
            <a:schemeClr val="tx1"/>
          </a:fontRef>
        </p:style>
      </p:cxnSp>
      <p:sp>
        <p:nvSpPr>
          <p:cNvPr id="24" name="Titolo 1">
            <a:extLst>
              <a:ext uri="{FF2B5EF4-FFF2-40B4-BE49-F238E27FC236}">
                <a16:creationId xmlns:a16="http://schemas.microsoft.com/office/drawing/2014/main" id="{1AE0E24E-4C16-4AC7-8B37-276860B0AB02}"/>
              </a:ext>
            </a:extLst>
          </p:cNvPr>
          <p:cNvSpPr txBox="1">
            <a:spLocks/>
          </p:cNvSpPr>
          <p:nvPr/>
        </p:nvSpPr>
        <p:spPr>
          <a:xfrm>
            <a:off x="628650" y="412864"/>
            <a:ext cx="7886700" cy="508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9F1B1E"/>
                </a:solidFill>
                <a:latin typeface="+mj-lt"/>
                <a:ea typeface="+mj-ea"/>
                <a:cs typeface="+mj-cs"/>
              </a:defRPr>
            </a:lvl1pPr>
          </a:lstStyle>
          <a:p>
            <a:pPr>
              <a:defRPr/>
            </a:pPr>
            <a:r>
              <a:rPr lang="it-IT" sz="2000" dirty="0" smtClean="0">
                <a:solidFill>
                  <a:srgbClr val="606060"/>
                </a:solidFill>
                <a:latin typeface="Swis721 Ex BT" pitchFamily="34" charset="0"/>
              </a:rPr>
              <a:t>RISCHI PER LA BANCA DERIVANTE DALLA DUE DILIGENCE</a:t>
            </a:r>
            <a:endParaRPr lang="it-IT" sz="2000" dirty="0">
              <a:solidFill>
                <a:srgbClr val="606060"/>
              </a:solidFill>
              <a:latin typeface="Swis721 Ex BT" pitchFamily="34" charset="0"/>
            </a:endParaRPr>
          </a:p>
        </p:txBody>
      </p:sp>
      <p:pic>
        <p:nvPicPr>
          <p:cNvPr id="25" name="Picture 4" descr="Senza nome"/>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693796" y="4817016"/>
            <a:ext cx="2220457" cy="1279032"/>
          </a:xfrm>
          <a:prstGeom prst="rect">
            <a:avLst/>
          </a:prstGeom>
          <a:noFill/>
          <a:ln w="9525">
            <a:noFill/>
            <a:miter lim="800000"/>
            <a:headEnd/>
            <a:tailEnd/>
          </a:ln>
        </p:spPr>
      </p:pic>
    </p:spTree>
    <p:extLst>
      <p:ext uri="{BB962C8B-B14F-4D97-AF65-F5344CB8AC3E}">
        <p14:creationId xmlns:p14="http://schemas.microsoft.com/office/powerpoint/2010/main" val="3751270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B8DE4E7C-7036-4627-A4D4-B26B07867DA3}"/>
              </a:ext>
            </a:extLst>
          </p:cNvPr>
          <p:cNvCxnSpPr/>
          <p:nvPr/>
        </p:nvCxnSpPr>
        <p:spPr>
          <a:xfrm>
            <a:off x="628650" y="900953"/>
            <a:ext cx="7886700" cy="0"/>
          </a:xfrm>
          <a:prstGeom prst="line">
            <a:avLst/>
          </a:prstGeom>
          <a:ln w="28575">
            <a:solidFill>
              <a:srgbClr val="9F1B1E"/>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2649736A-8FC1-40E4-94C2-B3107DF2C802}"/>
              </a:ext>
            </a:extLst>
          </p:cNvPr>
          <p:cNvSpPr>
            <a:spLocks noGrp="1"/>
          </p:cNvSpPr>
          <p:nvPr>
            <p:ph type="sldNum" sz="quarter" idx="12"/>
          </p:nvPr>
        </p:nvSpPr>
        <p:spPr/>
        <p:txBody>
          <a:bodyPr/>
          <a:lstStyle/>
          <a:p>
            <a:fld id="{1CA19143-949B-4F68-8E8E-C0B0E6D9004C}" type="slidenum">
              <a:rPr lang="it-IT" smtClean="0"/>
              <a:pPr/>
              <a:t>8</a:t>
            </a:fld>
            <a:endParaRPr lang="it-IT" dirty="0"/>
          </a:p>
        </p:txBody>
      </p:sp>
      <p:sp>
        <p:nvSpPr>
          <p:cNvPr id="6" name="Rectangle 5"/>
          <p:cNvSpPr>
            <a:spLocks noChangeArrowheads="1"/>
          </p:cNvSpPr>
          <p:nvPr/>
        </p:nvSpPr>
        <p:spPr bwMode="auto">
          <a:xfrm>
            <a:off x="1042209" y="1209005"/>
            <a:ext cx="6858000" cy="809625"/>
          </a:xfrm>
          <a:prstGeom prst="rect">
            <a:avLst/>
          </a:prstGeom>
          <a:noFill/>
          <a:ln w="19050">
            <a:solidFill>
              <a:srgbClr val="9F1B1E"/>
            </a:solidFill>
            <a:miter lim="800000"/>
            <a:headEnd/>
            <a:tailEnd/>
          </a:ln>
        </p:spPr>
        <p:txBody>
          <a:bodyPr lIns="297000" tIns="0" rIns="270000" bIns="0" anchor="ctr"/>
          <a:lstStyle/>
          <a:p>
            <a:pPr eaLnBrk="1" hangingPunct="1">
              <a:lnSpc>
                <a:spcPct val="150000"/>
              </a:lnSpc>
              <a:defRPr/>
            </a:pPr>
            <a:r>
              <a:rPr lang="it-IT" sz="1600" dirty="0" smtClean="0">
                <a:solidFill>
                  <a:srgbClr val="606060"/>
                </a:solidFill>
                <a:latin typeface="Swis721 Ex BT" pitchFamily="34" charset="0"/>
              </a:rPr>
              <a:t>      La </a:t>
            </a:r>
            <a:r>
              <a:rPr lang="it-IT" sz="1600" b="1" dirty="0">
                <a:solidFill>
                  <a:srgbClr val="606060"/>
                </a:solidFill>
                <a:latin typeface="Swis721 Ex BT" pitchFamily="34" charset="0"/>
              </a:rPr>
              <a:t>libera circolazione giuridica dell’immobile</a:t>
            </a:r>
            <a:r>
              <a:rPr lang="it-IT" sz="1600" dirty="0">
                <a:solidFill>
                  <a:srgbClr val="606060"/>
                </a:solidFill>
                <a:latin typeface="Swis721 Ex BT" pitchFamily="34" charset="0"/>
              </a:rPr>
              <a:t>     </a:t>
            </a:r>
          </a:p>
          <a:p>
            <a:pPr eaLnBrk="1" hangingPunct="1">
              <a:lnSpc>
                <a:spcPct val="150000"/>
              </a:lnSpc>
              <a:defRPr/>
            </a:pPr>
            <a:r>
              <a:rPr lang="it-IT" sz="1600" dirty="0" smtClean="0">
                <a:solidFill>
                  <a:srgbClr val="606060"/>
                </a:solidFill>
                <a:latin typeface="Swis721 Ex BT" pitchFamily="34" charset="0"/>
              </a:rPr>
              <a:t>                può </a:t>
            </a:r>
            <a:r>
              <a:rPr lang="it-IT" sz="1600" dirty="0">
                <a:solidFill>
                  <a:srgbClr val="606060"/>
                </a:solidFill>
                <a:latin typeface="Swis721 Ex BT" pitchFamily="34" charset="0"/>
              </a:rPr>
              <a:t>essere verificata constatando che:</a:t>
            </a:r>
          </a:p>
        </p:txBody>
      </p:sp>
      <p:sp>
        <p:nvSpPr>
          <p:cNvPr id="7" name="Rectangle 9"/>
          <p:cNvSpPr>
            <a:spLocks noChangeArrowheads="1"/>
          </p:cNvSpPr>
          <p:nvPr/>
        </p:nvSpPr>
        <p:spPr bwMode="auto">
          <a:xfrm>
            <a:off x="1442409" y="2536995"/>
            <a:ext cx="1889522" cy="960473"/>
          </a:xfrm>
          <a:prstGeom prst="rect">
            <a:avLst/>
          </a:prstGeom>
          <a:solidFill>
            <a:schemeClr val="bg1">
              <a:lumMod val="95000"/>
            </a:schemeClr>
          </a:solidFill>
          <a:ln w="9525">
            <a:noFill/>
            <a:miter lim="800000"/>
            <a:headEnd/>
            <a:tailEnd/>
          </a:ln>
        </p:spPr>
        <p:txBody>
          <a:bodyPr anchor="ctr"/>
          <a:lstStyle/>
          <a:p>
            <a:pPr algn="ctr" eaLnBrk="1" hangingPunct="1">
              <a:defRPr/>
            </a:pPr>
            <a:r>
              <a:rPr lang="it-IT" sz="1400" dirty="0">
                <a:latin typeface="Swis721 BT"/>
              </a:rPr>
              <a:t>l’immobile è stato ultimato in data antecedente al 01/09/1967</a:t>
            </a:r>
          </a:p>
        </p:txBody>
      </p:sp>
      <p:sp>
        <p:nvSpPr>
          <p:cNvPr id="8" name="Rectangle 9"/>
          <p:cNvSpPr>
            <a:spLocks noChangeArrowheads="1"/>
          </p:cNvSpPr>
          <p:nvPr/>
        </p:nvSpPr>
        <p:spPr bwMode="auto">
          <a:xfrm>
            <a:off x="3615272" y="2536995"/>
            <a:ext cx="1919266" cy="960473"/>
          </a:xfrm>
          <a:prstGeom prst="rect">
            <a:avLst/>
          </a:prstGeom>
          <a:solidFill>
            <a:schemeClr val="bg1">
              <a:lumMod val="95000"/>
            </a:schemeClr>
          </a:solidFill>
          <a:ln w="9525">
            <a:noFill/>
            <a:miter lim="800000"/>
            <a:headEnd/>
            <a:tailEnd/>
          </a:ln>
        </p:spPr>
        <p:txBody>
          <a:bodyPr anchor="ctr"/>
          <a:lstStyle/>
          <a:p>
            <a:pPr algn="ctr" eaLnBrk="1" hangingPunct="1">
              <a:defRPr/>
            </a:pPr>
            <a:r>
              <a:rPr lang="it-IT" sz="1400" dirty="0">
                <a:latin typeface="Swis721 BT"/>
              </a:rPr>
              <a:t>l’immobile è stato costruito in base a regolare autorizzazione edilizia</a:t>
            </a:r>
          </a:p>
        </p:txBody>
      </p:sp>
      <p:sp>
        <p:nvSpPr>
          <p:cNvPr id="9" name="Rectangle 9"/>
          <p:cNvSpPr>
            <a:spLocks noChangeArrowheads="1"/>
          </p:cNvSpPr>
          <p:nvPr/>
        </p:nvSpPr>
        <p:spPr bwMode="auto">
          <a:xfrm>
            <a:off x="5725950" y="2535249"/>
            <a:ext cx="2678213" cy="962219"/>
          </a:xfrm>
          <a:prstGeom prst="rect">
            <a:avLst/>
          </a:prstGeom>
          <a:solidFill>
            <a:schemeClr val="bg1">
              <a:lumMod val="95000"/>
            </a:schemeClr>
          </a:solidFill>
          <a:ln w="9525">
            <a:noFill/>
            <a:miter lim="800000"/>
            <a:headEnd/>
            <a:tailEnd/>
          </a:ln>
        </p:spPr>
        <p:txBody>
          <a:bodyPr anchor="ctr"/>
          <a:lstStyle/>
          <a:p>
            <a:pPr algn="ctr" eaLnBrk="1" hangingPunct="1">
              <a:defRPr/>
            </a:pPr>
            <a:r>
              <a:rPr lang="it-IT" sz="1400" dirty="0">
                <a:latin typeface="Swis721 BT"/>
              </a:rPr>
              <a:t>l’immobile è oggetto di domanda di concessione edilizia in sanatoria  e che ricorrono tutte le condizioni per l’accoglimento dell’istanza</a:t>
            </a:r>
          </a:p>
        </p:txBody>
      </p:sp>
      <p:pic>
        <p:nvPicPr>
          <p:cNvPr id="12" name="Picture 10" descr="Immagine 046"/>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442409" y="3654671"/>
            <a:ext cx="1889522" cy="1419225"/>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296" y="3679166"/>
            <a:ext cx="1889522" cy="1512094"/>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descr="12997_CERTIFICATO OBLAZION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272" y="3654671"/>
            <a:ext cx="1889522" cy="2293144"/>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6" descr="Senza n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9559" y="1209005"/>
            <a:ext cx="1406129"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olo 1">
            <a:extLst>
              <a:ext uri="{FF2B5EF4-FFF2-40B4-BE49-F238E27FC236}">
                <a16:creationId xmlns:a16="http://schemas.microsoft.com/office/drawing/2014/main" id="{1AE0E24E-4C16-4AC7-8B37-276860B0AB02}"/>
              </a:ext>
            </a:extLst>
          </p:cNvPr>
          <p:cNvSpPr txBox="1">
            <a:spLocks noGrp="1"/>
          </p:cNvSpPr>
          <p:nvPr>
            <p:ph type="title"/>
          </p:nvPr>
        </p:nvSpPr>
        <p:spPr>
          <a:xfrm>
            <a:off x="628650" y="365125"/>
            <a:ext cx="7886700" cy="509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9F1B1E"/>
                </a:solidFill>
                <a:latin typeface="+mj-lt"/>
                <a:ea typeface="+mj-ea"/>
                <a:cs typeface="+mj-cs"/>
              </a:defRPr>
            </a:lvl1pPr>
          </a:lstStyle>
          <a:p>
            <a:pPr>
              <a:defRPr/>
            </a:pPr>
            <a:r>
              <a:rPr lang="it-IT" sz="2000" dirty="0" smtClean="0">
                <a:solidFill>
                  <a:srgbClr val="606060"/>
                </a:solidFill>
                <a:latin typeface="Swis721 Ex BT" pitchFamily="34" charset="0"/>
              </a:rPr>
              <a:t>VERIFICHE URBANISTICHE</a:t>
            </a:r>
            <a:endParaRPr lang="it-IT" sz="2000" dirty="0">
              <a:solidFill>
                <a:srgbClr val="606060"/>
              </a:solidFill>
              <a:latin typeface="Swis721 Ex BT" pitchFamily="34" charset="0"/>
            </a:endParaRPr>
          </a:p>
        </p:txBody>
      </p:sp>
      <p:sp>
        <p:nvSpPr>
          <p:cNvPr id="10" name="AutoShape 8"/>
          <p:cNvSpPr>
            <a:spLocks noChangeArrowheads="1"/>
          </p:cNvSpPr>
          <p:nvPr/>
        </p:nvSpPr>
        <p:spPr bwMode="auto">
          <a:xfrm>
            <a:off x="4326075" y="2022847"/>
            <a:ext cx="467916" cy="464344"/>
          </a:xfrm>
          <a:prstGeom prst="downArrow">
            <a:avLst>
              <a:gd name="adj1" fmla="val 50000"/>
              <a:gd name="adj2" fmla="val 59600"/>
            </a:avLst>
          </a:prstGeom>
          <a:solidFill>
            <a:srgbClr val="C00000">
              <a:alpha val="57000"/>
            </a:srgbClr>
          </a:solidFill>
          <a:ln w="19050">
            <a:solidFill>
              <a:srgbClr val="9F1B1E"/>
            </a:solidFill>
            <a:miter lim="800000"/>
            <a:headEnd/>
            <a:tailEnd/>
          </a:ln>
        </p:spPr>
        <p:txBody>
          <a:bodyPr wrap="none" anchor="ctr"/>
          <a:lstStyle/>
          <a:p>
            <a:pPr eaLnBrk="1" hangingPunct="1">
              <a:defRPr/>
            </a:pPr>
            <a:endParaRPr lang="en-US" sz="1350">
              <a:latin typeface="Verdana" pitchFamily="34" charset="0"/>
            </a:endParaRPr>
          </a:p>
        </p:txBody>
      </p:sp>
      <p:sp>
        <p:nvSpPr>
          <p:cNvPr id="11" name="AutoShape 8"/>
          <p:cNvSpPr>
            <a:spLocks noChangeArrowheads="1"/>
          </p:cNvSpPr>
          <p:nvPr/>
        </p:nvSpPr>
        <p:spPr bwMode="auto">
          <a:xfrm>
            <a:off x="2143782" y="2024037"/>
            <a:ext cx="466725" cy="463154"/>
          </a:xfrm>
          <a:prstGeom prst="downArrow">
            <a:avLst>
              <a:gd name="adj1" fmla="val 50000"/>
              <a:gd name="adj2" fmla="val 59600"/>
            </a:avLst>
          </a:prstGeom>
          <a:solidFill>
            <a:srgbClr val="C00000">
              <a:alpha val="57000"/>
            </a:srgbClr>
          </a:solidFill>
          <a:ln w="19050">
            <a:solidFill>
              <a:srgbClr val="9F1B1E"/>
            </a:solidFill>
            <a:miter lim="800000"/>
            <a:headEnd/>
            <a:tailEnd/>
          </a:ln>
        </p:spPr>
        <p:txBody>
          <a:bodyPr wrap="none" anchor="ctr"/>
          <a:lstStyle/>
          <a:p>
            <a:pPr eaLnBrk="1" hangingPunct="1">
              <a:defRPr/>
            </a:pPr>
            <a:endParaRPr lang="en-US" sz="1350">
              <a:latin typeface="Verdana" pitchFamily="34" charset="0"/>
            </a:endParaRPr>
          </a:p>
        </p:txBody>
      </p:sp>
      <p:sp>
        <p:nvSpPr>
          <p:cNvPr id="15" name="AutoShape 8"/>
          <p:cNvSpPr>
            <a:spLocks noChangeArrowheads="1"/>
          </p:cNvSpPr>
          <p:nvPr/>
        </p:nvSpPr>
        <p:spPr bwMode="auto">
          <a:xfrm>
            <a:off x="6831693" y="2025786"/>
            <a:ext cx="466725" cy="464344"/>
          </a:xfrm>
          <a:prstGeom prst="downArrow">
            <a:avLst>
              <a:gd name="adj1" fmla="val 50000"/>
              <a:gd name="adj2" fmla="val 59600"/>
            </a:avLst>
          </a:prstGeom>
          <a:solidFill>
            <a:srgbClr val="C00000">
              <a:alpha val="57000"/>
            </a:srgbClr>
          </a:solidFill>
          <a:ln w="19050">
            <a:solidFill>
              <a:srgbClr val="9F1B1E"/>
            </a:solidFill>
            <a:miter lim="800000"/>
            <a:headEnd/>
            <a:tailEnd/>
          </a:ln>
        </p:spPr>
        <p:txBody>
          <a:bodyPr wrap="none" anchor="ctr"/>
          <a:lstStyle/>
          <a:p>
            <a:pPr eaLnBrk="1" hangingPunct="1">
              <a:defRPr/>
            </a:pPr>
            <a:endParaRPr lang="en-US" sz="1350">
              <a:latin typeface="Verdana" pitchFamily="34" charset="0"/>
            </a:endParaRPr>
          </a:p>
        </p:txBody>
      </p:sp>
    </p:spTree>
    <p:extLst>
      <p:ext uri="{BB962C8B-B14F-4D97-AF65-F5344CB8AC3E}">
        <p14:creationId xmlns:p14="http://schemas.microsoft.com/office/powerpoint/2010/main" val="1158814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B8DE4E7C-7036-4627-A4D4-B26B07867DA3}"/>
              </a:ext>
            </a:extLst>
          </p:cNvPr>
          <p:cNvCxnSpPr/>
          <p:nvPr/>
        </p:nvCxnSpPr>
        <p:spPr>
          <a:xfrm>
            <a:off x="628650" y="900953"/>
            <a:ext cx="7886700" cy="0"/>
          </a:xfrm>
          <a:prstGeom prst="line">
            <a:avLst/>
          </a:prstGeom>
          <a:ln w="28575">
            <a:solidFill>
              <a:srgbClr val="9F1B1E"/>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2649736A-8FC1-40E4-94C2-B3107DF2C802}"/>
              </a:ext>
            </a:extLst>
          </p:cNvPr>
          <p:cNvSpPr>
            <a:spLocks noGrp="1"/>
          </p:cNvSpPr>
          <p:nvPr>
            <p:ph type="sldNum" sz="quarter" idx="12"/>
          </p:nvPr>
        </p:nvSpPr>
        <p:spPr/>
        <p:txBody>
          <a:bodyPr/>
          <a:lstStyle/>
          <a:p>
            <a:fld id="{1CA19143-949B-4F68-8E8E-C0B0E6D9004C}" type="slidenum">
              <a:rPr lang="it-IT" smtClean="0"/>
              <a:pPr/>
              <a:t>9</a:t>
            </a:fld>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898813666"/>
              </p:ext>
            </p:extLst>
          </p:nvPr>
        </p:nvGraphicFramePr>
        <p:xfrm>
          <a:off x="2833688" y="1785938"/>
          <a:ext cx="6095999" cy="914400"/>
        </p:xfrm>
        <a:graphic>
          <a:graphicData uri="http://schemas.openxmlformats.org/drawingml/2006/table">
            <a:tbl>
              <a:tblPr/>
              <a:tblGrid>
                <a:gridCol w="2031722">
                  <a:extLst>
                    <a:ext uri="{9D8B030D-6E8A-4147-A177-3AD203B41FA5}">
                      <a16:colId xmlns:a16="http://schemas.microsoft.com/office/drawing/2014/main" val="20000"/>
                    </a:ext>
                  </a:extLst>
                </a:gridCol>
                <a:gridCol w="2031722">
                  <a:extLst>
                    <a:ext uri="{9D8B030D-6E8A-4147-A177-3AD203B41FA5}">
                      <a16:colId xmlns:a16="http://schemas.microsoft.com/office/drawing/2014/main" val="20001"/>
                    </a:ext>
                  </a:extLst>
                </a:gridCol>
                <a:gridCol w="2032555">
                  <a:extLst>
                    <a:ext uri="{9D8B030D-6E8A-4147-A177-3AD203B41FA5}">
                      <a16:colId xmlns:a16="http://schemas.microsoft.com/office/drawing/2014/main" val="20002"/>
                    </a:ext>
                  </a:extLst>
                </a:gridCol>
              </a:tblGrid>
              <a:tr h="182880">
                <a:tc gridSpan="3">
                  <a:txBody>
                    <a:bodyPr/>
                    <a:lstStyle/>
                    <a:p>
                      <a:pPr algn="ctr">
                        <a:spcAft>
                          <a:spcPts val="0"/>
                        </a:spcAft>
                      </a:pPr>
                      <a:r>
                        <a:rPr lang="it-IT" sz="1200" b="1" dirty="0" smtClean="0">
                          <a:solidFill>
                            <a:schemeClr val="tx1"/>
                          </a:solidFill>
                          <a:latin typeface="Verdana" pitchFamily="34" charset="0"/>
                          <a:ea typeface="Times New Roman"/>
                        </a:rPr>
                        <a:t>QUOTAZIONI BORSINO IMMOBILIARE</a:t>
                      </a:r>
                      <a:endParaRPr lang="it-IT" sz="1200" b="1" dirty="0">
                        <a:solidFill>
                          <a:schemeClr val="tx1"/>
                        </a:solidFill>
                        <a:latin typeface="Verdana" pitchFamily="34" charset="0"/>
                        <a:ea typeface="Times New Roman"/>
                      </a:endParaRP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6E6E"/>
                    </a:solidFill>
                  </a:tcPr>
                </a:tc>
                <a:tc hMerge="1">
                  <a:txBody>
                    <a:bodyPr/>
                    <a:lstStyle/>
                    <a:p>
                      <a:pPr algn="ctr">
                        <a:spcAft>
                          <a:spcPts val="0"/>
                        </a:spcAft>
                      </a:pPr>
                      <a:endParaRPr lang="it-IT" sz="1200" dirty="0">
                        <a:latin typeface="Times New Roman"/>
                        <a:ea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it-IT" sz="1200">
                        <a:latin typeface="Times New Roman"/>
                        <a:ea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2880">
                <a:tc>
                  <a:txBody>
                    <a:bodyPr/>
                    <a:lstStyle/>
                    <a:p>
                      <a:pPr algn="ctr">
                        <a:spcAft>
                          <a:spcPts val="0"/>
                        </a:spcAft>
                      </a:pPr>
                      <a:r>
                        <a:rPr lang="it-IT" sz="1100" b="1" dirty="0" smtClean="0">
                          <a:solidFill>
                            <a:srgbClr val="606060"/>
                          </a:solidFill>
                          <a:latin typeface="Verdana" pitchFamily="34" charset="0"/>
                          <a:ea typeface="Times New Roman"/>
                        </a:rPr>
                        <a:t>ZONA</a:t>
                      </a:r>
                      <a:endParaRPr lang="it-IT" sz="1100" dirty="0">
                        <a:solidFill>
                          <a:srgbClr val="606060"/>
                        </a:solidFill>
                        <a:latin typeface="Verdana" pitchFamily="34" charset="0"/>
                        <a:ea typeface="Times New Roman"/>
                      </a:endParaRP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100" b="1" dirty="0" smtClean="0">
                          <a:solidFill>
                            <a:srgbClr val="606060"/>
                          </a:solidFill>
                          <a:latin typeface="Verdana" pitchFamily="34" charset="0"/>
                          <a:ea typeface="Times New Roman"/>
                        </a:rPr>
                        <a:t>Abitazioni</a:t>
                      </a:r>
                      <a:endParaRPr lang="it-IT" sz="1100" dirty="0">
                        <a:solidFill>
                          <a:srgbClr val="606060"/>
                        </a:solidFill>
                        <a:latin typeface="Verdana" pitchFamily="34" charset="0"/>
                        <a:ea typeface="Times New Roman"/>
                      </a:endParaRP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100" b="1" dirty="0" smtClean="0">
                          <a:solidFill>
                            <a:srgbClr val="606060"/>
                          </a:solidFill>
                          <a:latin typeface="Verdana" pitchFamily="34" charset="0"/>
                          <a:ea typeface="Times New Roman"/>
                        </a:rPr>
                        <a:t>Box auto</a:t>
                      </a:r>
                      <a:endParaRPr lang="it-IT" sz="1100" dirty="0">
                        <a:solidFill>
                          <a:srgbClr val="606060"/>
                        </a:solidFill>
                        <a:latin typeface="Verdana" pitchFamily="34" charset="0"/>
                        <a:ea typeface="Times New Roman"/>
                      </a:endParaRP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2880">
                <a:tc>
                  <a:txBody>
                    <a:bodyPr/>
                    <a:lstStyle/>
                    <a:p>
                      <a:pPr algn="ctr">
                        <a:spcAft>
                          <a:spcPts val="0"/>
                        </a:spcAft>
                      </a:pPr>
                      <a:r>
                        <a:rPr lang="it-IT" sz="1200" dirty="0" smtClean="0">
                          <a:solidFill>
                            <a:srgbClr val="606060"/>
                          </a:solidFill>
                          <a:latin typeface="Verdana" pitchFamily="34" charset="0"/>
                          <a:ea typeface="Times New Roman"/>
                        </a:rPr>
                        <a:t>Rosa</a:t>
                      </a:r>
                      <a:endParaRPr lang="it-IT" sz="1200" dirty="0">
                        <a:solidFill>
                          <a:srgbClr val="606060"/>
                        </a:solidFill>
                        <a:latin typeface="Verdana" pitchFamily="34" charset="0"/>
                        <a:ea typeface="Times New Roman"/>
                      </a:endParaRP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smtClean="0">
                          <a:solidFill>
                            <a:srgbClr val="606060"/>
                          </a:solidFill>
                          <a:latin typeface="Verdana" pitchFamily="34" charset="0"/>
                          <a:ea typeface="Times New Roman"/>
                        </a:rPr>
                        <a:t>6.300 </a:t>
                      </a:r>
                      <a:r>
                        <a:rPr lang="it-IT" sz="1200" dirty="0">
                          <a:solidFill>
                            <a:srgbClr val="606060"/>
                          </a:solidFill>
                          <a:latin typeface="Verdana" pitchFamily="34" charset="0"/>
                          <a:ea typeface="Times New Roman"/>
                        </a:rPr>
                        <a:t>€/mq</a:t>
                      </a: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smtClean="0">
                          <a:solidFill>
                            <a:srgbClr val="606060"/>
                          </a:solidFill>
                          <a:latin typeface="Verdana" pitchFamily="34" charset="0"/>
                          <a:ea typeface="Times New Roman"/>
                        </a:rPr>
                        <a:t>6.000 </a:t>
                      </a:r>
                      <a:r>
                        <a:rPr lang="it-IT" sz="1200" dirty="0">
                          <a:solidFill>
                            <a:srgbClr val="606060"/>
                          </a:solidFill>
                          <a:latin typeface="Verdana" pitchFamily="34" charset="0"/>
                          <a:ea typeface="Times New Roman"/>
                        </a:rPr>
                        <a:t>€/mq</a:t>
                      </a: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2880">
                <a:tc>
                  <a:txBody>
                    <a:bodyPr/>
                    <a:lstStyle/>
                    <a:p>
                      <a:pPr algn="ctr">
                        <a:spcAft>
                          <a:spcPts val="0"/>
                        </a:spcAft>
                      </a:pPr>
                      <a:r>
                        <a:rPr lang="it-IT" sz="1200" dirty="0" smtClean="0">
                          <a:solidFill>
                            <a:srgbClr val="606060"/>
                          </a:solidFill>
                          <a:latin typeface="Verdana" pitchFamily="34" charset="0"/>
                          <a:ea typeface="Times New Roman"/>
                        </a:rPr>
                        <a:t>Arancione</a:t>
                      </a:r>
                      <a:endParaRPr lang="it-IT" sz="1200" dirty="0">
                        <a:solidFill>
                          <a:srgbClr val="606060"/>
                        </a:solidFill>
                        <a:latin typeface="Verdana" pitchFamily="34" charset="0"/>
                        <a:ea typeface="Times New Roman"/>
                      </a:endParaRP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smtClean="0">
                          <a:solidFill>
                            <a:srgbClr val="606060"/>
                          </a:solidFill>
                          <a:latin typeface="Verdana" pitchFamily="34" charset="0"/>
                          <a:ea typeface="Times New Roman"/>
                        </a:rPr>
                        <a:t>7.600 </a:t>
                      </a:r>
                      <a:r>
                        <a:rPr lang="it-IT" sz="1200" dirty="0">
                          <a:solidFill>
                            <a:srgbClr val="606060"/>
                          </a:solidFill>
                          <a:latin typeface="Verdana" pitchFamily="34" charset="0"/>
                          <a:ea typeface="Times New Roman"/>
                        </a:rPr>
                        <a:t>€/mq</a:t>
                      </a: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smtClean="0">
                          <a:solidFill>
                            <a:srgbClr val="606060"/>
                          </a:solidFill>
                          <a:latin typeface="Verdana" pitchFamily="34" charset="0"/>
                          <a:ea typeface="Times New Roman"/>
                        </a:rPr>
                        <a:t>6.600 </a:t>
                      </a:r>
                      <a:r>
                        <a:rPr lang="it-IT" sz="1200" dirty="0">
                          <a:solidFill>
                            <a:srgbClr val="606060"/>
                          </a:solidFill>
                          <a:latin typeface="Verdana" pitchFamily="34" charset="0"/>
                          <a:ea typeface="Times New Roman"/>
                        </a:rPr>
                        <a:t>€/mq</a:t>
                      </a: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2880">
                <a:tc>
                  <a:txBody>
                    <a:bodyPr/>
                    <a:lstStyle/>
                    <a:p>
                      <a:pPr algn="ctr">
                        <a:spcAft>
                          <a:spcPts val="0"/>
                        </a:spcAft>
                      </a:pPr>
                      <a:r>
                        <a:rPr lang="it-IT" sz="1200" dirty="0" smtClean="0">
                          <a:solidFill>
                            <a:srgbClr val="606060"/>
                          </a:solidFill>
                          <a:latin typeface="Verdana" pitchFamily="34" charset="0"/>
                          <a:ea typeface="Times New Roman"/>
                        </a:rPr>
                        <a:t>Verde</a:t>
                      </a:r>
                      <a:endParaRPr lang="it-IT" sz="1200" dirty="0">
                        <a:solidFill>
                          <a:srgbClr val="606060"/>
                        </a:solidFill>
                        <a:latin typeface="Verdana" pitchFamily="34" charset="0"/>
                        <a:ea typeface="Times New Roman"/>
                      </a:endParaRP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smtClean="0">
                          <a:solidFill>
                            <a:srgbClr val="606060"/>
                          </a:solidFill>
                          <a:latin typeface="Verdana" pitchFamily="34" charset="0"/>
                          <a:ea typeface="Times New Roman"/>
                        </a:rPr>
                        <a:t>5.300 </a:t>
                      </a:r>
                      <a:r>
                        <a:rPr lang="it-IT" sz="1200" dirty="0">
                          <a:solidFill>
                            <a:srgbClr val="606060"/>
                          </a:solidFill>
                          <a:latin typeface="Verdana" pitchFamily="34" charset="0"/>
                          <a:ea typeface="Times New Roman"/>
                        </a:rPr>
                        <a:t>€/mq</a:t>
                      </a: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smtClean="0">
                          <a:solidFill>
                            <a:srgbClr val="606060"/>
                          </a:solidFill>
                          <a:latin typeface="Verdana" pitchFamily="34" charset="0"/>
                          <a:ea typeface="Times New Roman"/>
                        </a:rPr>
                        <a:t>5.300 </a:t>
                      </a:r>
                      <a:r>
                        <a:rPr lang="it-IT" sz="1200" dirty="0">
                          <a:solidFill>
                            <a:srgbClr val="606060"/>
                          </a:solidFill>
                          <a:latin typeface="Verdana" pitchFamily="34" charset="0"/>
                          <a:ea typeface="Times New Roman"/>
                        </a:rPr>
                        <a:t>€/mq</a:t>
                      </a:r>
                    </a:p>
                  </a:txBody>
                  <a:tcPr marL="67324" marR="67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1973719545"/>
              </p:ext>
            </p:extLst>
          </p:nvPr>
        </p:nvGraphicFramePr>
        <p:xfrm>
          <a:off x="2833688" y="3489531"/>
          <a:ext cx="6167437" cy="914400"/>
        </p:xfrm>
        <a:graphic>
          <a:graphicData uri="http://schemas.openxmlformats.org/drawingml/2006/table">
            <a:tbl>
              <a:tblPr/>
              <a:tblGrid>
                <a:gridCol w="2055532">
                  <a:extLst>
                    <a:ext uri="{9D8B030D-6E8A-4147-A177-3AD203B41FA5}">
                      <a16:colId xmlns:a16="http://schemas.microsoft.com/office/drawing/2014/main" val="20000"/>
                    </a:ext>
                  </a:extLst>
                </a:gridCol>
                <a:gridCol w="2055532">
                  <a:extLst>
                    <a:ext uri="{9D8B030D-6E8A-4147-A177-3AD203B41FA5}">
                      <a16:colId xmlns:a16="http://schemas.microsoft.com/office/drawing/2014/main" val="20001"/>
                    </a:ext>
                  </a:extLst>
                </a:gridCol>
                <a:gridCol w="2056373">
                  <a:extLst>
                    <a:ext uri="{9D8B030D-6E8A-4147-A177-3AD203B41FA5}">
                      <a16:colId xmlns:a16="http://schemas.microsoft.com/office/drawing/2014/main" val="20002"/>
                    </a:ext>
                  </a:extLst>
                </a:gridCol>
              </a:tblGrid>
              <a:tr h="182880">
                <a:tc gridSpan="3">
                  <a:txBody>
                    <a:bodyPr/>
                    <a:lstStyle/>
                    <a:p>
                      <a:pPr algn="ctr">
                        <a:spcAft>
                          <a:spcPts val="0"/>
                        </a:spcAft>
                      </a:pPr>
                      <a:r>
                        <a:rPr lang="it-IT" sz="1200" b="1" dirty="0" smtClean="0">
                          <a:solidFill>
                            <a:schemeClr val="tx1"/>
                          </a:solidFill>
                          <a:latin typeface="Verdana" pitchFamily="34" charset="0"/>
                          <a:ea typeface="Times New Roman"/>
                        </a:rPr>
                        <a:t>QUOTAZIONI OMI</a:t>
                      </a:r>
                      <a:endParaRPr lang="it-IT" sz="1200" b="1" dirty="0">
                        <a:solidFill>
                          <a:schemeClr val="tx1"/>
                        </a:solidFill>
                        <a:latin typeface="Verdana" pitchFamily="34" charset="0"/>
                        <a:ea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6E6E"/>
                    </a:solidFill>
                  </a:tcPr>
                </a:tc>
                <a:tc hMerge="1">
                  <a:txBody>
                    <a:bodyPr/>
                    <a:lstStyle/>
                    <a:p>
                      <a:pPr algn="ctr">
                        <a:spcAft>
                          <a:spcPts val="0"/>
                        </a:spcAft>
                      </a:pPr>
                      <a:endParaRPr lang="it-IT"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it-IT"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2880">
                <a:tc>
                  <a:txBody>
                    <a:bodyPr/>
                    <a:lstStyle/>
                    <a:p>
                      <a:pPr algn="ctr">
                        <a:spcAft>
                          <a:spcPts val="0"/>
                        </a:spcAft>
                      </a:pPr>
                      <a:r>
                        <a:rPr lang="it-IT" sz="1100" b="1" dirty="0">
                          <a:solidFill>
                            <a:srgbClr val="606060"/>
                          </a:solidFill>
                          <a:latin typeface="Verdana" pitchFamily="34" charset="0"/>
                          <a:ea typeface="Times New Roman"/>
                        </a:rPr>
                        <a:t>TIPOLOGIA</a:t>
                      </a:r>
                      <a:endParaRPr lang="it-IT" sz="1100" dirty="0">
                        <a:solidFill>
                          <a:srgbClr val="606060"/>
                        </a:solidFill>
                        <a:latin typeface="Verdana" pitchFamily="34" charset="0"/>
                        <a:ea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100" b="1" dirty="0">
                          <a:solidFill>
                            <a:srgbClr val="606060"/>
                          </a:solidFill>
                          <a:latin typeface="Verdana" pitchFamily="34" charset="0"/>
                          <a:ea typeface="Times New Roman"/>
                        </a:rPr>
                        <a:t>MINIMO</a:t>
                      </a:r>
                      <a:endParaRPr lang="it-IT" sz="1100" dirty="0">
                        <a:solidFill>
                          <a:srgbClr val="606060"/>
                        </a:solidFill>
                        <a:latin typeface="Verdana" pitchFamily="34" charset="0"/>
                        <a:ea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100" b="1" dirty="0">
                          <a:solidFill>
                            <a:srgbClr val="606060"/>
                          </a:solidFill>
                          <a:latin typeface="Verdana" pitchFamily="34" charset="0"/>
                          <a:ea typeface="Times New Roman"/>
                        </a:rPr>
                        <a:t>MASSIMO</a:t>
                      </a:r>
                      <a:endParaRPr lang="it-IT" sz="1100" dirty="0">
                        <a:solidFill>
                          <a:srgbClr val="606060"/>
                        </a:solidFill>
                        <a:latin typeface="Verdana" pitchFamily="34" charset="0"/>
                        <a:ea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2880">
                <a:tc>
                  <a:txBody>
                    <a:bodyPr/>
                    <a:lstStyle/>
                    <a:p>
                      <a:pPr algn="ctr">
                        <a:spcAft>
                          <a:spcPts val="0"/>
                        </a:spcAft>
                      </a:pPr>
                      <a:r>
                        <a:rPr lang="it-IT" sz="1200" dirty="0" err="1">
                          <a:solidFill>
                            <a:srgbClr val="606060"/>
                          </a:solidFill>
                          <a:latin typeface="Verdana" pitchFamily="34" charset="0"/>
                          <a:ea typeface="Times New Roman"/>
                        </a:rPr>
                        <a:t>Abit</a:t>
                      </a:r>
                      <a:r>
                        <a:rPr lang="it-IT" sz="1200" dirty="0">
                          <a:solidFill>
                            <a:srgbClr val="606060"/>
                          </a:solidFill>
                          <a:latin typeface="Verdana" pitchFamily="34" charset="0"/>
                          <a:ea typeface="Times New Roman"/>
                        </a:rPr>
                        <a:t>. Civili</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smtClean="0">
                          <a:solidFill>
                            <a:srgbClr val="606060"/>
                          </a:solidFill>
                          <a:latin typeface="Verdana" pitchFamily="34" charset="0"/>
                          <a:ea typeface="Times New Roman"/>
                        </a:rPr>
                        <a:t>3.800 </a:t>
                      </a:r>
                      <a:r>
                        <a:rPr lang="it-IT" sz="1200" dirty="0">
                          <a:solidFill>
                            <a:srgbClr val="606060"/>
                          </a:solidFill>
                          <a:latin typeface="Verdana" pitchFamily="34" charset="0"/>
                          <a:ea typeface="Times New Roman"/>
                        </a:rPr>
                        <a:t>€/mq</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smtClean="0">
                          <a:solidFill>
                            <a:srgbClr val="606060"/>
                          </a:solidFill>
                          <a:latin typeface="Verdana" pitchFamily="34" charset="0"/>
                          <a:ea typeface="Times New Roman"/>
                        </a:rPr>
                        <a:t>5.800 </a:t>
                      </a:r>
                      <a:r>
                        <a:rPr lang="it-IT" sz="1200" dirty="0">
                          <a:solidFill>
                            <a:srgbClr val="606060"/>
                          </a:solidFill>
                          <a:latin typeface="Verdana" pitchFamily="34" charset="0"/>
                          <a:ea typeface="Times New Roman"/>
                        </a:rPr>
                        <a:t>€/mq</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82880">
                <a:tc>
                  <a:txBody>
                    <a:bodyPr/>
                    <a:lstStyle/>
                    <a:p>
                      <a:pPr algn="ctr">
                        <a:spcAft>
                          <a:spcPts val="0"/>
                        </a:spcAft>
                      </a:pPr>
                      <a:r>
                        <a:rPr lang="it-IT" sz="1200" dirty="0" err="1">
                          <a:solidFill>
                            <a:srgbClr val="606060"/>
                          </a:solidFill>
                          <a:latin typeface="Verdana" pitchFamily="34" charset="0"/>
                          <a:ea typeface="Times New Roman"/>
                        </a:rPr>
                        <a:t>Abit</a:t>
                      </a:r>
                      <a:r>
                        <a:rPr lang="it-IT" sz="1200" dirty="0">
                          <a:solidFill>
                            <a:srgbClr val="606060"/>
                          </a:solidFill>
                          <a:latin typeface="Verdana" pitchFamily="34" charset="0"/>
                          <a:ea typeface="Times New Roman"/>
                        </a:rPr>
                        <a:t>. Economiche</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smtClean="0">
                          <a:solidFill>
                            <a:srgbClr val="606060"/>
                          </a:solidFill>
                          <a:latin typeface="Verdana" pitchFamily="34" charset="0"/>
                          <a:ea typeface="Times New Roman"/>
                        </a:rPr>
                        <a:t>2.700 </a:t>
                      </a:r>
                      <a:r>
                        <a:rPr lang="it-IT" sz="1200" dirty="0">
                          <a:solidFill>
                            <a:srgbClr val="606060"/>
                          </a:solidFill>
                          <a:latin typeface="Verdana" pitchFamily="34" charset="0"/>
                          <a:ea typeface="Times New Roman"/>
                        </a:rPr>
                        <a:t>€/mq</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smtClean="0">
                          <a:solidFill>
                            <a:srgbClr val="606060"/>
                          </a:solidFill>
                          <a:latin typeface="Verdana" pitchFamily="34" charset="0"/>
                          <a:ea typeface="Times New Roman"/>
                        </a:rPr>
                        <a:t>4.100 </a:t>
                      </a:r>
                      <a:r>
                        <a:rPr lang="it-IT" sz="1200" dirty="0">
                          <a:solidFill>
                            <a:srgbClr val="606060"/>
                          </a:solidFill>
                          <a:latin typeface="Verdana" pitchFamily="34" charset="0"/>
                          <a:ea typeface="Times New Roman"/>
                        </a:rPr>
                        <a:t>€/mq</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err="1" smtClean="0">
                          <a:solidFill>
                            <a:srgbClr val="606060"/>
                          </a:solidFill>
                          <a:latin typeface="Verdana" pitchFamily="34" charset="0"/>
                          <a:ea typeface="Times New Roman"/>
                        </a:rPr>
                        <a:t>Abit</a:t>
                      </a:r>
                      <a:r>
                        <a:rPr lang="it-IT" sz="1200" dirty="0" smtClean="0">
                          <a:solidFill>
                            <a:srgbClr val="606060"/>
                          </a:solidFill>
                          <a:latin typeface="Verdana" pitchFamily="34" charset="0"/>
                          <a:ea typeface="Times New Roman"/>
                        </a:rPr>
                        <a:t>.</a:t>
                      </a:r>
                      <a:r>
                        <a:rPr lang="it-IT" sz="1200" baseline="0" dirty="0" smtClean="0">
                          <a:solidFill>
                            <a:srgbClr val="606060"/>
                          </a:solidFill>
                          <a:latin typeface="Verdana" pitchFamily="34" charset="0"/>
                          <a:ea typeface="Times New Roman"/>
                        </a:rPr>
                        <a:t> Signorili</a:t>
                      </a:r>
                      <a:endParaRPr lang="it-IT" sz="1200" dirty="0" smtClean="0">
                        <a:solidFill>
                          <a:srgbClr val="606060"/>
                        </a:solidFill>
                        <a:latin typeface="Verdana" pitchFamily="34" charset="0"/>
                        <a:ea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smtClean="0">
                          <a:solidFill>
                            <a:srgbClr val="606060"/>
                          </a:solidFill>
                          <a:latin typeface="Verdana" pitchFamily="34" charset="0"/>
                          <a:ea typeface="Times New Roman"/>
                        </a:rPr>
                        <a:t>4.700 </a:t>
                      </a:r>
                      <a:r>
                        <a:rPr lang="it-IT" sz="1200" dirty="0">
                          <a:solidFill>
                            <a:srgbClr val="606060"/>
                          </a:solidFill>
                          <a:latin typeface="Verdana" pitchFamily="34" charset="0"/>
                          <a:ea typeface="Times New Roman"/>
                        </a:rPr>
                        <a:t>€/mq</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smtClean="0">
                          <a:solidFill>
                            <a:srgbClr val="606060"/>
                          </a:solidFill>
                          <a:latin typeface="Verdana" pitchFamily="34" charset="0"/>
                          <a:ea typeface="Times New Roman"/>
                        </a:rPr>
                        <a:t>7.000 </a:t>
                      </a:r>
                      <a:r>
                        <a:rPr lang="it-IT" sz="1200" dirty="0">
                          <a:solidFill>
                            <a:srgbClr val="606060"/>
                          </a:solidFill>
                          <a:latin typeface="Verdana" pitchFamily="34" charset="0"/>
                          <a:ea typeface="Times New Roman"/>
                        </a:rPr>
                        <a:t>€/mq</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903743"/>
            <a:ext cx="25003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873" y="948693"/>
            <a:ext cx="1928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9438" y="2732293"/>
            <a:ext cx="192881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38" y="1000125"/>
            <a:ext cx="24749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p:nvSpPr>
        <p:spPr bwMode="auto">
          <a:xfrm>
            <a:off x="4248150" y="4589925"/>
            <a:ext cx="4824413" cy="1295400"/>
          </a:xfrm>
          <a:prstGeom prst="rect">
            <a:avLst/>
          </a:prstGeom>
          <a:solidFill>
            <a:schemeClr val="bg1">
              <a:lumMod val="95000"/>
            </a:schemeClr>
          </a:solidFill>
          <a:ln w="9525">
            <a:noFill/>
            <a:miter lim="800000"/>
            <a:headEnd/>
            <a:tailEnd/>
          </a:ln>
        </p:spPr>
        <p:txBody>
          <a:bodyPr anchor="ctr"/>
          <a:lstStyle/>
          <a:p>
            <a:pPr algn="ctr"/>
            <a:r>
              <a:rPr lang="it-IT" sz="1400" dirty="0">
                <a:latin typeface="Swis721 BT"/>
              </a:rPr>
              <a:t>Da informazioni (</a:t>
            </a:r>
            <a:r>
              <a:rPr lang="it-IT" sz="1400" dirty="0" smtClean="0">
                <a:latin typeface="Swis721 BT"/>
              </a:rPr>
              <a:t>agenzie </a:t>
            </a:r>
            <a:r>
              <a:rPr lang="it-IT" sz="1400" dirty="0">
                <a:latin typeface="Swis721 BT"/>
              </a:rPr>
              <a:t>immobiliare) è emerso che i valori di zona oscillano tra un minimo di €/mq 3.500,00 e un massimo di €/mq 7.500,00 in funzione delle caratteristiche dell’immobile.</a:t>
            </a:r>
          </a:p>
        </p:txBody>
      </p:sp>
      <p:sp>
        <p:nvSpPr>
          <p:cNvPr id="14" name="Freccia a destra 13"/>
          <p:cNvSpPr/>
          <p:nvPr/>
        </p:nvSpPr>
        <p:spPr>
          <a:xfrm>
            <a:off x="2936299" y="5007091"/>
            <a:ext cx="1143000" cy="461068"/>
          </a:xfrm>
          <a:prstGeom prst="rightArrow">
            <a:avLst/>
          </a:prstGeom>
          <a:solidFill>
            <a:srgbClr val="C00000">
              <a:alpha val="57000"/>
            </a:srgbClr>
          </a:solidFill>
          <a:ln w="19050">
            <a:solidFill>
              <a:srgbClr val="9F1B1E"/>
            </a:solidFill>
            <a:miter lim="800000"/>
            <a:headEnd/>
            <a:tailEnd/>
          </a:ln>
        </p:spPr>
        <p:txBody>
          <a:bodyPr wrap="none" anchor="ctr"/>
          <a:lstStyle/>
          <a:p>
            <a:endParaRPr lang="it-IT" sz="1350" dirty="0">
              <a:solidFill>
                <a:schemeClr val="tx1"/>
              </a:solidFill>
              <a:latin typeface="Verdana" pitchFamily="34" charset="0"/>
            </a:endParaRPr>
          </a:p>
        </p:txBody>
      </p:sp>
      <p:pic>
        <p:nvPicPr>
          <p:cNvPr id="1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661362"/>
            <a:ext cx="21431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447175"/>
            <a:ext cx="20716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olo 1"/>
          <p:cNvSpPr>
            <a:spLocks noGrp="1"/>
          </p:cNvSpPr>
          <p:nvPr>
            <p:ph type="title"/>
          </p:nvPr>
        </p:nvSpPr>
        <p:spPr>
          <a:xfrm>
            <a:off x="628650" y="365126"/>
            <a:ext cx="7886700" cy="535827"/>
          </a:xfrm>
        </p:spPr>
        <p:txBody>
          <a:bodyPr>
            <a:normAutofit/>
          </a:bodyPr>
          <a:lstStyle/>
          <a:p>
            <a:r>
              <a:rPr lang="it-IT" sz="2000" dirty="0" smtClean="0">
                <a:solidFill>
                  <a:srgbClr val="606060"/>
                </a:solidFill>
                <a:latin typeface="Swis721 Ex BT" pitchFamily="34" charset="0"/>
              </a:rPr>
              <a:t>METODOLOGIA ESTIMATIVA TRADIZIONALE</a:t>
            </a:r>
            <a:endParaRPr lang="it-IT" sz="2000" dirty="0">
              <a:solidFill>
                <a:srgbClr val="606060"/>
              </a:solidFill>
              <a:latin typeface="Swis721 Ex BT" pitchFamily="34" charset="0"/>
            </a:endParaRPr>
          </a:p>
        </p:txBody>
      </p:sp>
    </p:spTree>
    <p:extLst>
      <p:ext uri="{BB962C8B-B14F-4D97-AF65-F5344CB8AC3E}">
        <p14:creationId xmlns:p14="http://schemas.microsoft.com/office/powerpoint/2010/main" val="3691223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TotalTime>
  <Words>2955</Words>
  <Application>Microsoft Office PowerPoint</Application>
  <PresentationFormat>Presentazione su schermo (4:3)</PresentationFormat>
  <Paragraphs>186</Paragraphs>
  <Slides>12</Slides>
  <Notes>11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12</vt:i4>
      </vt:variant>
    </vt:vector>
  </HeadingPairs>
  <TitlesOfParts>
    <vt:vector size="22" baseType="lpstr">
      <vt:lpstr>Arial</vt:lpstr>
      <vt:lpstr>Calibri</vt:lpstr>
      <vt:lpstr>Calibri Light</vt:lpstr>
      <vt:lpstr>MS Mincho</vt:lpstr>
      <vt:lpstr>Swis721 BT</vt:lpstr>
      <vt:lpstr>Swis721 Ex BT</vt:lpstr>
      <vt:lpstr>Times New Roman</vt:lpstr>
      <vt:lpstr>Verdana</vt:lpstr>
      <vt:lpstr>Wingdings</vt:lpstr>
      <vt:lpstr>Tema di Office</vt:lpstr>
      <vt:lpstr>Perizie Residenziali </vt:lpstr>
      <vt:lpstr>LA NOSTRA REALTA’</vt:lpstr>
      <vt:lpstr>A COSA SERVE UNA PRECISA VALUTAZIONE IMMOBILIARE?</vt:lpstr>
      <vt:lpstr>   IL PERITO: RUOLO DEL VALUTATORE </vt:lpstr>
      <vt:lpstr>IL PERITO: RUOLO DEL VALUTATORE</vt:lpstr>
      <vt:lpstr>Presentazione standard di PowerPoint</vt:lpstr>
      <vt:lpstr>Presentazione standard di PowerPoint</vt:lpstr>
      <vt:lpstr>VERIFICHE URBANISTICHE</vt:lpstr>
      <vt:lpstr>METODOLOGIA ESTIMATIVA TRADIZIONALE</vt:lpstr>
      <vt:lpstr>MONOPARAMETRICA vs MCA</vt:lpstr>
      <vt:lpstr>MARKET COMPARISON APROCH</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Elisabetta Bracci</dc:creator>
  <cp:lastModifiedBy>Setti Mirco</cp:lastModifiedBy>
  <cp:revision>55</cp:revision>
  <dcterms:created xsi:type="dcterms:W3CDTF">2018-02-09T15:07:21Z</dcterms:created>
  <dcterms:modified xsi:type="dcterms:W3CDTF">2019-10-18T07:54:00Z</dcterms:modified>
</cp:coreProperties>
</file>