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9" r:id="rId1"/>
  </p:sldMasterIdLst>
  <p:notesMasterIdLst>
    <p:notesMasterId r:id="rId19"/>
  </p:notesMasterIdLst>
  <p:handoutMasterIdLst>
    <p:handoutMasterId r:id="rId20"/>
  </p:handoutMasterIdLst>
  <p:sldIdLst>
    <p:sldId id="383" r:id="rId2"/>
    <p:sldId id="387" r:id="rId3"/>
    <p:sldId id="384" r:id="rId4"/>
    <p:sldId id="385" r:id="rId5"/>
    <p:sldId id="386" r:id="rId6"/>
    <p:sldId id="350" r:id="rId7"/>
    <p:sldId id="365" r:id="rId8"/>
    <p:sldId id="374" r:id="rId9"/>
    <p:sldId id="366" r:id="rId10"/>
    <p:sldId id="367" r:id="rId11"/>
    <p:sldId id="368" r:id="rId12"/>
    <p:sldId id="375" r:id="rId13"/>
    <p:sldId id="382" r:id="rId14"/>
    <p:sldId id="378" r:id="rId15"/>
    <p:sldId id="379" r:id="rId16"/>
    <p:sldId id="380" r:id="rId17"/>
    <p:sldId id="377" r:id="rId18"/>
  </p:sldIdLst>
  <p:sldSz cx="9144000" cy="6858000" type="screen4x3"/>
  <p:notesSz cx="6743700" cy="9875838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400" kern="1200">
        <a:solidFill>
          <a:schemeClr val="tx1"/>
        </a:solidFill>
        <a:latin typeface="Arial" charset="0"/>
        <a:ea typeface="ＭＳ Ｐゴシック" charset="0"/>
        <a:cs typeface="+mn-cs"/>
      </a:defRPr>
    </a:lvl6pPr>
    <a:lvl7pPr marL="2743200" algn="l" defTabSz="457200" rtl="0" eaLnBrk="1" latinLnBrk="0" hangingPunct="1">
      <a:defRPr sz="1400" kern="1200">
        <a:solidFill>
          <a:schemeClr val="tx1"/>
        </a:solidFill>
        <a:latin typeface="Arial" charset="0"/>
        <a:ea typeface="ＭＳ Ｐゴシック" charset="0"/>
        <a:cs typeface="+mn-cs"/>
      </a:defRPr>
    </a:lvl7pPr>
    <a:lvl8pPr marL="3200400" algn="l" defTabSz="457200" rtl="0" eaLnBrk="1" latinLnBrk="0" hangingPunct="1">
      <a:defRPr sz="1400" kern="1200">
        <a:solidFill>
          <a:schemeClr val="tx1"/>
        </a:solidFill>
        <a:latin typeface="Arial" charset="0"/>
        <a:ea typeface="ＭＳ Ｐゴシック" charset="0"/>
        <a:cs typeface="+mn-cs"/>
      </a:defRPr>
    </a:lvl8pPr>
    <a:lvl9pPr marL="3657600" algn="l" defTabSz="457200" rtl="0" eaLnBrk="1" latinLnBrk="0" hangingPunct="1">
      <a:defRPr sz="1400" kern="1200">
        <a:solidFill>
          <a:schemeClr val="tx1"/>
        </a:solidFill>
        <a:latin typeface="Arial" charset="0"/>
        <a:ea typeface="ＭＳ Ｐゴシック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clrMru>
    <a:srgbClr val="CAE9F8"/>
    <a:srgbClr val="D4D5F8"/>
    <a:srgbClr val="BDBEDE"/>
    <a:srgbClr val="250995"/>
    <a:srgbClr val="FFFFFF"/>
    <a:srgbClr val="292929"/>
    <a:srgbClr val="4D4D4D"/>
    <a:srgbClr val="5F5F5F"/>
    <a:srgbClr val="DDDDDD"/>
    <a:srgbClr val="2D04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25" d="100"/>
          <a:sy n="125" d="100"/>
        </p:scale>
        <p:origin x="-1864" y="-14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1422" y="-72"/>
      </p:cViewPr>
      <p:guideLst>
        <p:guide orient="horz" pos="3111"/>
        <p:guide pos="212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handoutMaster" Target="handoutMasters/handoutMaster1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7988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0752" tIns="45376" rIns="90752" bIns="45376" numCol="1" anchor="t" anchorCtr="0" compatLnSpc="1">
            <a:prstTxWarp prst="textNoShape">
              <a:avLst/>
            </a:prstTxWarp>
          </a:bodyPr>
          <a:lstStyle>
            <a:lvl1pPr defTabSz="908050">
              <a:defRPr sz="1200">
                <a:latin typeface="Times New Roman" charset="0"/>
              </a:defRPr>
            </a:lvl1pPr>
          </a:lstStyle>
          <a:p>
            <a:endParaRPr lang="it-IT"/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6038" y="0"/>
            <a:ext cx="2873375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0752" tIns="45376" rIns="90752" bIns="45376" numCol="1" anchor="t" anchorCtr="0" compatLnSpc="1">
            <a:prstTxWarp prst="textNoShape">
              <a:avLst/>
            </a:prstTxWarp>
          </a:bodyPr>
          <a:lstStyle>
            <a:lvl1pPr algn="r" defTabSz="908050">
              <a:defRPr sz="1200">
                <a:latin typeface="Times New Roman" charset="0"/>
              </a:defRPr>
            </a:lvl1pPr>
          </a:lstStyle>
          <a:p>
            <a:endParaRPr lang="it-IT"/>
          </a:p>
        </p:txBody>
      </p:sp>
      <p:sp>
        <p:nvSpPr>
          <p:cNvPr id="716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01175"/>
            <a:ext cx="2947988" cy="45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0752" tIns="45376" rIns="90752" bIns="45376" numCol="1" anchor="b" anchorCtr="0" compatLnSpc="1">
            <a:prstTxWarp prst="textNoShape">
              <a:avLst/>
            </a:prstTxWarp>
          </a:bodyPr>
          <a:lstStyle>
            <a:lvl1pPr defTabSz="908050">
              <a:defRPr sz="1200">
                <a:latin typeface="Times New Roman" charset="0"/>
              </a:defRPr>
            </a:lvl1pPr>
          </a:lstStyle>
          <a:p>
            <a:endParaRPr lang="it-IT" dirty="0"/>
          </a:p>
        </p:txBody>
      </p:sp>
      <p:sp>
        <p:nvSpPr>
          <p:cNvPr id="716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6038" y="9401175"/>
            <a:ext cx="2873375" cy="45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0752" tIns="45376" rIns="90752" bIns="45376" numCol="1" anchor="b" anchorCtr="0" compatLnSpc="1">
            <a:prstTxWarp prst="textNoShape">
              <a:avLst/>
            </a:prstTxWarp>
          </a:bodyPr>
          <a:lstStyle>
            <a:lvl1pPr algn="r" defTabSz="908050">
              <a:defRPr sz="1200">
                <a:latin typeface="Times New Roman" charset="0"/>
              </a:defRPr>
            </a:lvl1pPr>
          </a:lstStyle>
          <a:p>
            <a:fld id="{3744522F-17C0-B544-9F43-0B4B2D24011C}" type="slidenum">
              <a:rPr lang="it-IT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6721054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2588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516" tIns="45758" rIns="91516" bIns="45758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it-IT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9525" y="0"/>
            <a:ext cx="2922588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516" tIns="45758" rIns="91516" bIns="45758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it-IT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9638" y="741363"/>
            <a:ext cx="4933950" cy="37004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4688" y="4691063"/>
            <a:ext cx="5394325" cy="4443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516" tIns="45758" rIns="91516" bIns="4575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22588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516" tIns="45758" rIns="91516" bIns="45758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it-IT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9525" y="9378950"/>
            <a:ext cx="2922588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516" tIns="45758" rIns="91516" bIns="45758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62D6E4F-598D-1546-A6BD-4F135A78A3B4}" type="slidenum">
              <a:rPr lang="it-IT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8895920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62D6E4F-598D-1546-A6BD-4F135A78A3B4}" type="slidenum">
              <a:rPr lang="it-IT" smtClean="0"/>
              <a:pPr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272628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62D6E4F-598D-1546-A6BD-4F135A78A3B4}" type="slidenum">
              <a:rPr lang="it-IT" smtClean="0"/>
              <a:pPr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272628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62D6E4F-598D-1546-A6BD-4F135A78A3B4}" type="slidenum">
              <a:rPr lang="it-IT" smtClean="0"/>
              <a:pPr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272628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62D6E4F-598D-1546-A6BD-4F135A78A3B4}" type="slidenum">
              <a:rPr lang="it-IT" smtClean="0"/>
              <a:pPr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272628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endParaRPr lang="it-IT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C7C069-4185-6749-97E6-D4CA09266AFA}" type="slidenum">
              <a:rPr lang="it-IT"/>
              <a:pPr/>
              <a:t>8</a:t>
            </a:fld>
            <a:endParaRPr lang="it-IT"/>
          </a:p>
        </p:txBody>
      </p:sp>
      <p:sp>
        <p:nvSpPr>
          <p:cNvPr id="286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86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62D6E4F-598D-1546-A6BD-4F135A78A3B4}" type="slidenum">
              <a:rPr lang="it-IT" smtClean="0"/>
              <a:pPr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27262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1026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6147" name="Rectangle 1027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it-IT" sz="2400">
                <a:latin typeface="Times New Roman" charset="0"/>
              </a:endParaRPr>
            </a:p>
          </p:txBody>
        </p:sp>
        <p:grpSp>
          <p:nvGrpSpPr>
            <p:cNvPr id="6148" name="Group 1028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6149" name="Rectangle 1029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it-IT" sz="2400">
                  <a:latin typeface="Times New Roman" charset="0"/>
                </a:endParaRPr>
              </a:p>
            </p:txBody>
          </p:sp>
          <p:sp>
            <p:nvSpPr>
              <p:cNvPr id="6150" name="Rectangle 1030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it-IT" sz="2400">
                  <a:latin typeface="Times New Roman" charset="0"/>
                </a:endParaRPr>
              </a:p>
            </p:txBody>
          </p:sp>
          <p:sp>
            <p:nvSpPr>
              <p:cNvPr id="6151" name="Line 1031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it-IT"/>
              </a:p>
            </p:txBody>
          </p:sp>
        </p:grpSp>
        <p:grpSp>
          <p:nvGrpSpPr>
            <p:cNvPr id="6152" name="Group 1032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6153" name="Rectangle 1033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it-IT" sz="2400">
                  <a:latin typeface="Times New Roman" charset="0"/>
                </a:endParaRPr>
              </a:p>
            </p:txBody>
          </p:sp>
          <p:sp>
            <p:nvSpPr>
              <p:cNvPr id="6154" name="Line 1034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it-IT"/>
              </a:p>
            </p:txBody>
          </p:sp>
        </p:grpSp>
      </p:grpSp>
      <p:sp>
        <p:nvSpPr>
          <p:cNvPr id="6155" name="Rectangle 1035"/>
          <p:cNvSpPr>
            <a:spLocks noGrp="1" noChangeArrowheads="1"/>
          </p:cNvSpPr>
          <p:nvPr>
            <p:ph type="ctrTitle"/>
          </p:nvPr>
        </p:nvSpPr>
        <p:spPr bwMode="auto">
          <a:xfrm>
            <a:off x="2057400" y="1143000"/>
            <a:ext cx="66294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3800"/>
            </a:lvl1pPr>
          </a:lstStyle>
          <a:p>
            <a:pPr lvl="0"/>
            <a:r>
              <a:rPr lang="it-IT" noProof="0" smtClean="0"/>
              <a:t>Fare clic per modificare lo stile del titolo</a:t>
            </a:r>
          </a:p>
        </p:txBody>
      </p:sp>
      <p:sp>
        <p:nvSpPr>
          <p:cNvPr id="6156" name="Rectangle 1036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3962400"/>
            <a:ext cx="68580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 typeface="Wingdings" charset="0"/>
              <a:buNone/>
              <a:defRPr/>
            </a:lvl1pPr>
          </a:lstStyle>
          <a:p>
            <a:pPr lvl="0"/>
            <a:r>
              <a:rPr lang="it-IT" noProof="0" smtClean="0"/>
              <a:t>Fare clic per modificare lo stile del sottotitolo dello schema</a:t>
            </a:r>
          </a:p>
        </p:txBody>
      </p:sp>
      <p:sp>
        <p:nvSpPr>
          <p:cNvPr id="6157" name="Rectangle 103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2813" y="6251575"/>
            <a:ext cx="19050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endParaRPr lang="it-IT"/>
          </a:p>
        </p:txBody>
      </p:sp>
      <p:sp>
        <p:nvSpPr>
          <p:cNvPr id="6158" name="Rectangle 103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4388" y="6248400"/>
            <a:ext cx="2895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endParaRPr lang="it-IT"/>
          </a:p>
        </p:txBody>
      </p:sp>
      <p:sp>
        <p:nvSpPr>
          <p:cNvPr id="6159" name="Rectangle 103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37894F4-BA8F-6A4C-9EDA-AF19BF0E7804}" type="slidenum">
              <a:rPr lang="it-IT"/>
              <a:pPr/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EBC00E1-6AE7-1A4A-9F23-989066998DD3}" type="slidenum">
              <a:rPr lang="it-IT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3272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83EBC0C-5226-034B-BD52-E1E81025545A}" type="slidenum">
              <a:rPr lang="it-IT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916623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EC2CD6C-B875-0D4F-90D9-9267BD935AE9}" type="slidenum">
              <a:rPr lang="it-IT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94290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941041F-79A7-F845-A57C-949379914716}" type="slidenum">
              <a:rPr lang="it-IT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96632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AB834C1-F611-8A45-B9B0-F8FAE5BC5DE2}" type="slidenum">
              <a:rPr lang="it-IT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41823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76B6418-6DCC-444E-82C7-8E65D49E74D6}" type="slidenum">
              <a:rPr lang="it-IT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357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1B6D533-AAF6-7243-AFFD-8B22F119376A}" type="slidenum">
              <a:rPr lang="it-IT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17600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729E29B-F16B-0E49-B3B3-94C176E0FA9D}" type="slidenum">
              <a:rPr lang="it-IT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29651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61F3F36-7776-DC45-BA4A-E24A938CF3C3}" type="slidenum">
              <a:rPr lang="it-IT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348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A8CDCE5-A5EB-F043-A679-2EC841CCEE0F}" type="slidenum">
              <a:rPr lang="it-IT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19607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2" name="Line 22"/>
          <p:cNvSpPr>
            <a:spLocks noChangeShapeType="1"/>
          </p:cNvSpPr>
          <p:nvPr userDrawn="1"/>
        </p:nvSpPr>
        <p:spPr bwMode="auto">
          <a:xfrm>
            <a:off x="8316913" y="6424613"/>
            <a:ext cx="0" cy="3524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5145" name="Line 25"/>
          <p:cNvSpPr>
            <a:spLocks noChangeShapeType="1"/>
          </p:cNvSpPr>
          <p:nvPr userDrawn="1"/>
        </p:nvSpPr>
        <p:spPr bwMode="auto">
          <a:xfrm>
            <a:off x="0" y="1196975"/>
            <a:ext cx="8305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514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34399" y="6214534"/>
            <a:ext cx="50376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E952DD2A-E88D-F749-BF63-B6EC33997B16}" type="slidenum">
              <a:rPr lang="it-IT"/>
              <a:pPr/>
              <a:t>‹n.›</a:t>
            </a:fld>
            <a:endParaRPr lang="it-IT" dirty="0"/>
          </a:p>
        </p:txBody>
      </p:sp>
      <p:sp>
        <p:nvSpPr>
          <p:cNvPr id="3" name="CasellaDiTesto 2"/>
          <p:cNvSpPr txBox="1"/>
          <p:nvPr userDrawn="1"/>
        </p:nvSpPr>
        <p:spPr>
          <a:xfrm>
            <a:off x="0" y="6550223"/>
            <a:ext cx="9144000" cy="307777"/>
          </a:xfrm>
          <a:prstGeom prst="rect">
            <a:avLst/>
          </a:prstGeom>
          <a:solidFill>
            <a:srgbClr val="5F5F5F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solidFill>
                  <a:srgbClr val="FFFFFF"/>
                </a:solidFill>
                <a:latin typeface="Bookman Old Style"/>
                <a:cs typeface="Bookman Old Style"/>
              </a:rPr>
              <a:t>Dott. Ing. Giovanni Manaresi </a:t>
            </a:r>
            <a:r>
              <a:rPr lang="it-IT" sz="1100" dirty="0" smtClean="0">
                <a:solidFill>
                  <a:srgbClr val="FFFFFF"/>
                </a:solidFill>
                <a:latin typeface="Bookman Old Style"/>
                <a:cs typeface="Bookman Old Style"/>
              </a:rPr>
              <a:t>– Bologna</a:t>
            </a:r>
            <a:r>
              <a:rPr lang="it-IT" sz="1100" smtClean="0">
                <a:solidFill>
                  <a:srgbClr val="FFFFFF"/>
                </a:solidFill>
                <a:latin typeface="Bookman Old Style"/>
                <a:cs typeface="Bookman Old Style"/>
              </a:rPr>
              <a:t>,</a:t>
            </a:r>
            <a:r>
              <a:rPr lang="it-IT" sz="1100" baseline="0" smtClean="0">
                <a:solidFill>
                  <a:srgbClr val="FFFFFF"/>
                </a:solidFill>
                <a:latin typeface="Bookman Old Style"/>
                <a:cs typeface="Bookman Old Style"/>
              </a:rPr>
              <a:t> 26 maggio 2015</a:t>
            </a:r>
            <a:endParaRPr lang="it-IT" sz="1100" dirty="0">
              <a:solidFill>
                <a:srgbClr val="FFFFFF"/>
              </a:solidFill>
              <a:latin typeface="Bookman Old Style"/>
              <a:cs typeface="Bookman Old Style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3200" b="1">
          <a:solidFill>
            <a:srgbClr val="2D048A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 b="1">
          <a:solidFill>
            <a:srgbClr val="2D048A"/>
          </a:solidFill>
          <a:latin typeface="Comic Sans MS" charset="0"/>
          <a:ea typeface="ＭＳ Ｐゴシック" charset="0"/>
        </a:defRPr>
      </a:lvl2pPr>
      <a:lvl3pPr algn="l" rtl="0" fontAlgn="base">
        <a:spcBef>
          <a:spcPct val="0"/>
        </a:spcBef>
        <a:spcAft>
          <a:spcPct val="0"/>
        </a:spcAft>
        <a:defRPr sz="3200" b="1">
          <a:solidFill>
            <a:srgbClr val="2D048A"/>
          </a:solidFill>
          <a:latin typeface="Comic Sans MS" charset="0"/>
          <a:ea typeface="ＭＳ Ｐゴシック" charset="0"/>
        </a:defRPr>
      </a:lvl3pPr>
      <a:lvl4pPr algn="l" rtl="0" fontAlgn="base">
        <a:spcBef>
          <a:spcPct val="0"/>
        </a:spcBef>
        <a:spcAft>
          <a:spcPct val="0"/>
        </a:spcAft>
        <a:defRPr sz="3200" b="1">
          <a:solidFill>
            <a:srgbClr val="2D048A"/>
          </a:solidFill>
          <a:latin typeface="Comic Sans MS" charset="0"/>
          <a:ea typeface="ＭＳ Ｐゴシック" charset="0"/>
        </a:defRPr>
      </a:lvl4pPr>
      <a:lvl5pPr algn="l" rtl="0" fontAlgn="base">
        <a:spcBef>
          <a:spcPct val="0"/>
        </a:spcBef>
        <a:spcAft>
          <a:spcPct val="0"/>
        </a:spcAft>
        <a:defRPr sz="3200" b="1">
          <a:solidFill>
            <a:srgbClr val="2D048A"/>
          </a:solidFill>
          <a:latin typeface="Comic Sans MS" charset="0"/>
          <a:ea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2D048A"/>
          </a:solidFill>
          <a:latin typeface="Comic Sans MS" charset="0"/>
          <a:ea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2D048A"/>
          </a:solidFill>
          <a:latin typeface="Comic Sans MS" charset="0"/>
          <a:ea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2D048A"/>
          </a:solidFill>
          <a:latin typeface="Comic Sans MS" charset="0"/>
          <a:ea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2D048A"/>
          </a:solidFill>
          <a:latin typeface="Comic Sans MS" charset="0"/>
          <a:ea typeface="ＭＳ Ｐゴシック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1"/>
        </a:buClr>
        <a:buSzPct val="90000"/>
        <a:buFont typeface="Wingdings" charset="0"/>
        <a:buChar char="Ø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charset="0"/>
        <a:buChar char="q"/>
        <a:defRPr sz="2400" b="1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charset="0"/>
        <a:buChar char="n"/>
        <a:defRPr sz="2300">
          <a:solidFill>
            <a:schemeClr val="tx1"/>
          </a:solidFill>
          <a:latin typeface="Arial" charset="0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charset="0"/>
        <a:buChar char="§"/>
        <a:defRPr sz="2000">
          <a:solidFill>
            <a:schemeClr val="tx1"/>
          </a:solidFill>
          <a:latin typeface="Arial" charset="0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charset="0"/>
        <a:buChar char="§"/>
        <a:defRPr sz="2000">
          <a:solidFill>
            <a:schemeClr val="tx1"/>
          </a:solidFill>
          <a:latin typeface="Arial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charset="0"/>
        <a:buChar char="§"/>
        <a:defRPr sz="2000">
          <a:solidFill>
            <a:schemeClr val="tx1"/>
          </a:solidFill>
          <a:latin typeface="Arial" charset="0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charset="0"/>
        <a:buChar char="§"/>
        <a:defRPr sz="2000">
          <a:solidFill>
            <a:schemeClr val="tx1"/>
          </a:solidFill>
          <a:latin typeface="Arial" charset="0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charset="0"/>
        <a:buChar char="§"/>
        <a:defRPr sz="2000">
          <a:solidFill>
            <a:schemeClr val="tx1"/>
          </a:solidFill>
          <a:latin typeface="Arial" charset="0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charset="0"/>
        <a:buChar char="§"/>
        <a:defRPr sz="20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3.jp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slide" Target="slide7.xml"/><Relationship Id="rId3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B6D533-AAF6-7243-AFFD-8B22F119376A}" type="slidenum">
              <a:rPr lang="it-IT" smtClean="0"/>
              <a:pPr/>
              <a:t>1</a:t>
            </a:fld>
            <a:endParaRPr lang="it-IT"/>
          </a:p>
        </p:txBody>
      </p:sp>
      <p:sp>
        <p:nvSpPr>
          <p:cNvPr id="5" name="CasellaDiTesto 4"/>
          <p:cNvSpPr txBox="1"/>
          <p:nvPr/>
        </p:nvSpPr>
        <p:spPr>
          <a:xfrm>
            <a:off x="651934" y="2082800"/>
            <a:ext cx="7924799" cy="3847207"/>
          </a:xfrm>
          <a:prstGeom prst="rect">
            <a:avLst/>
          </a:prstGeom>
          <a:noFill/>
          <a:effectLst>
            <a:outerShdw blurRad="50800" dist="38100" dir="2700000" algn="tl" rotWithShape="0">
              <a:srgbClr val="800000">
                <a:alpha val="43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it-IT" sz="3600" b="1" spc="120" dirty="0" smtClean="0">
                <a:solidFill>
                  <a:srgbClr val="2D048A"/>
                </a:solidFill>
              </a:rPr>
              <a:t>LA PERIZIA ESTIMATIVA NELLE PROCEDURE ESECUTIVE IMMOBILIARI E CONCORSUALI</a:t>
            </a:r>
          </a:p>
          <a:p>
            <a:pPr algn="just"/>
            <a:endParaRPr lang="it-IT" sz="3600" b="1" spc="120" dirty="0">
              <a:solidFill>
                <a:srgbClr val="2D048A"/>
              </a:solidFill>
            </a:endParaRPr>
          </a:p>
          <a:p>
            <a:pPr algn="ctr"/>
            <a:r>
              <a:rPr lang="it-IT" sz="2000" b="1" spc="120" dirty="0">
                <a:solidFill>
                  <a:srgbClr val="2D048A"/>
                </a:solidFill>
                <a:latin typeface="Humanist Slabserif 712 Black BT"/>
                <a:cs typeface="Humanist Slabserif 712 Black BT"/>
              </a:rPr>
              <a:t>Bologna, 26 maggio </a:t>
            </a:r>
            <a:r>
              <a:rPr lang="it-IT" sz="2000" b="1" spc="120" dirty="0" smtClean="0">
                <a:solidFill>
                  <a:srgbClr val="2D048A"/>
                </a:solidFill>
                <a:latin typeface="Humanist Slabserif 712 Black BT"/>
                <a:cs typeface="Humanist Slabserif 712 Black BT"/>
              </a:rPr>
              <a:t>2015</a:t>
            </a:r>
          </a:p>
          <a:p>
            <a:pPr algn="ctr"/>
            <a:endParaRPr lang="it-IT" sz="2000" b="1" spc="120" dirty="0">
              <a:solidFill>
                <a:srgbClr val="2D048A"/>
              </a:solidFill>
              <a:latin typeface="Humanist Slabserif 712 Black BT"/>
              <a:cs typeface="Humanist Slabserif 712 Black BT"/>
            </a:endParaRPr>
          </a:p>
          <a:p>
            <a:pPr algn="ctr"/>
            <a:endParaRPr lang="it-IT" sz="2000" b="1" spc="120" dirty="0" smtClean="0">
              <a:solidFill>
                <a:srgbClr val="2D048A"/>
              </a:solidFill>
              <a:latin typeface="Humanist Slabserif 712 Black BT"/>
              <a:cs typeface="Humanist Slabserif 712 Black BT"/>
            </a:endParaRPr>
          </a:p>
          <a:p>
            <a:pPr algn="ctr"/>
            <a:endParaRPr lang="it-IT" sz="2000" b="1" spc="120" dirty="0">
              <a:solidFill>
                <a:srgbClr val="2D048A"/>
              </a:solidFill>
              <a:latin typeface="Humanist Slabserif 712 Black BT"/>
              <a:cs typeface="Humanist Slabserif 712 Black BT"/>
            </a:endParaRPr>
          </a:p>
          <a:p>
            <a:pPr algn="ctr"/>
            <a:r>
              <a:rPr lang="it-IT" sz="2000" b="1" spc="120" dirty="0" smtClean="0">
                <a:solidFill>
                  <a:srgbClr val="2D048A"/>
                </a:solidFill>
                <a:latin typeface="Humanist Slabserif 712 Black BT"/>
                <a:cs typeface="Humanist Slabserif 712 Black BT"/>
              </a:rPr>
              <a:t>Dott. Ing. Giovanni Manaresi</a:t>
            </a:r>
          </a:p>
        </p:txBody>
      </p:sp>
      <p:sp useBgFill="1">
        <p:nvSpPr>
          <p:cNvPr id="6" name="Rettangolo 5"/>
          <p:cNvSpPr/>
          <p:nvPr/>
        </p:nvSpPr>
        <p:spPr>
          <a:xfrm>
            <a:off x="0" y="999067"/>
            <a:ext cx="8339667" cy="448733"/>
          </a:xfrm>
          <a:prstGeom prst="rect">
            <a:avLst/>
          </a:prstGeom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" name="Immagine 1" descr="OrdIngB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34" y="603251"/>
            <a:ext cx="3208319" cy="692150"/>
          </a:xfrm>
          <a:prstGeom prst="rect">
            <a:avLst/>
          </a:prstGeom>
        </p:spPr>
      </p:pic>
      <p:pic>
        <p:nvPicPr>
          <p:cNvPr id="4" name="Immagine 3" descr="LogoUnib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1816" y="294218"/>
            <a:ext cx="1373717" cy="1238874"/>
          </a:xfrm>
          <a:prstGeom prst="rect">
            <a:avLst/>
          </a:prstGeom>
        </p:spPr>
      </p:pic>
      <p:pic>
        <p:nvPicPr>
          <p:cNvPr id="7" name="Immagine 6" descr="Scuola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2833" y="730250"/>
            <a:ext cx="3433233" cy="293013"/>
          </a:xfrm>
          <a:prstGeom prst="rect">
            <a:avLst/>
          </a:prstGeom>
        </p:spPr>
      </p:pic>
      <p:sp>
        <p:nvSpPr>
          <p:cNvPr id="8" name="Rettangolo 7"/>
          <p:cNvSpPr/>
          <p:nvPr/>
        </p:nvSpPr>
        <p:spPr>
          <a:xfrm>
            <a:off x="2265680" y="6583680"/>
            <a:ext cx="4521200" cy="234000"/>
          </a:xfrm>
          <a:prstGeom prst="rect">
            <a:avLst/>
          </a:prstGeom>
          <a:solidFill>
            <a:schemeClr val="accent4">
              <a:lumMod val="65000"/>
              <a:lumOff val="3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704958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BAE3E7-5048-B341-BEB9-C34996D4AA0F}" type="slidenum">
              <a:rPr lang="it-IT"/>
              <a:pPr/>
              <a:t>10</a:t>
            </a:fld>
            <a:endParaRPr lang="it-IT"/>
          </a:p>
        </p:txBody>
      </p:sp>
      <p:sp>
        <p:nvSpPr>
          <p:cNvPr id="2785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904999" y="286280"/>
            <a:ext cx="4919133" cy="711200"/>
          </a:xfrm>
          <a:solidFill>
            <a:srgbClr val="FFFFFF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it-IT" dirty="0" smtClean="0">
                <a:solidFill>
                  <a:schemeClr val="accent2"/>
                </a:solidFill>
                <a:latin typeface="Arial" charset="0"/>
              </a:rPr>
              <a:t>VALORE E PREZZO</a:t>
            </a:r>
            <a:endParaRPr lang="it-IT" dirty="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278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464734"/>
            <a:ext cx="7772400" cy="4539192"/>
          </a:xfrm>
          <a:solidFill>
            <a:srgbClr val="FFFFFF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10000"/>
              </a:lnSpc>
            </a:pPr>
            <a:r>
              <a:rPr lang="it-IT" sz="2000" dirty="0">
                <a:latin typeface="Arial" charset="0"/>
              </a:rPr>
              <a:t>Il </a:t>
            </a:r>
            <a:r>
              <a:rPr lang="it-IT" sz="2000" dirty="0">
                <a:solidFill>
                  <a:srgbClr val="2D048A"/>
                </a:solidFill>
                <a:latin typeface="Arial" charset="0"/>
              </a:rPr>
              <a:t>valore di mercato</a:t>
            </a:r>
            <a:r>
              <a:rPr lang="it-IT" sz="2000" dirty="0">
                <a:latin typeface="Arial" charset="0"/>
              </a:rPr>
              <a:t> è la più probabile quantità di denaro </a:t>
            </a:r>
            <a:r>
              <a:rPr lang="it-IT" sz="2000" dirty="0" smtClean="0">
                <a:latin typeface="Arial" charset="0"/>
              </a:rPr>
              <a:t>cui </a:t>
            </a:r>
            <a:r>
              <a:rPr lang="it-IT" sz="2000" dirty="0">
                <a:latin typeface="Arial" charset="0"/>
              </a:rPr>
              <a:t>potrebbe ordinariamente essere scambiato un determinato </a:t>
            </a:r>
            <a:r>
              <a:rPr lang="it-IT" sz="2000" dirty="0" smtClean="0">
                <a:latin typeface="Arial" charset="0"/>
              </a:rPr>
              <a:t>bene in </a:t>
            </a:r>
            <a:r>
              <a:rPr lang="it-IT" sz="2000" dirty="0">
                <a:latin typeface="Arial" charset="0"/>
              </a:rPr>
              <a:t>una possibile compravendita tra due soggetti </a:t>
            </a:r>
            <a:endParaRPr lang="it-IT" sz="2000" dirty="0" smtClean="0">
              <a:latin typeface="Arial" charset="0"/>
            </a:endParaRPr>
          </a:p>
          <a:p>
            <a:pPr>
              <a:lnSpc>
                <a:spcPct val="110000"/>
              </a:lnSpc>
            </a:pPr>
            <a:endParaRPr lang="it-IT" sz="2400" dirty="0">
              <a:latin typeface="Arial" charset="0"/>
            </a:endParaRPr>
          </a:p>
          <a:p>
            <a:pPr>
              <a:lnSpc>
                <a:spcPct val="110000"/>
              </a:lnSpc>
            </a:pPr>
            <a:r>
              <a:rPr lang="it-IT" sz="2000" dirty="0" smtClean="0">
                <a:latin typeface="Arial" charset="0"/>
              </a:rPr>
              <a:t>Il </a:t>
            </a:r>
            <a:r>
              <a:rPr lang="it-IT" sz="2000" dirty="0">
                <a:solidFill>
                  <a:srgbClr val="2D048A"/>
                </a:solidFill>
                <a:latin typeface="Arial" charset="0"/>
              </a:rPr>
              <a:t>prezzo</a:t>
            </a:r>
            <a:r>
              <a:rPr lang="it-IT" sz="2000" dirty="0">
                <a:latin typeface="Arial" charset="0"/>
              </a:rPr>
              <a:t> è la quantità di denaro con cui in un già definito atto di compravendita tra due distinti soggetti è stato scambiato un determinato bene economico</a:t>
            </a:r>
          </a:p>
          <a:p>
            <a:pPr>
              <a:lnSpc>
                <a:spcPct val="110000"/>
              </a:lnSpc>
              <a:buFont typeface="Wingdings" charset="0"/>
              <a:buNone/>
            </a:pPr>
            <a:r>
              <a:rPr lang="it-IT" sz="2000" dirty="0">
                <a:latin typeface="Arial" charset="0"/>
              </a:rPr>
              <a:t>			dato storico espresso dal </a:t>
            </a:r>
            <a:r>
              <a:rPr lang="it-IT" sz="2000" dirty="0" smtClean="0">
                <a:latin typeface="Arial" charset="0"/>
              </a:rPr>
              <a:t>mercato</a:t>
            </a:r>
          </a:p>
          <a:p>
            <a:pPr>
              <a:lnSpc>
                <a:spcPct val="110000"/>
              </a:lnSpc>
              <a:buFont typeface="Wingdings" charset="0"/>
              <a:buNone/>
            </a:pPr>
            <a:endParaRPr lang="it-IT" sz="2000" dirty="0">
              <a:latin typeface="Arial" charset="0"/>
            </a:endParaRPr>
          </a:p>
          <a:p>
            <a:pPr>
              <a:lnSpc>
                <a:spcPct val="110000"/>
              </a:lnSpc>
            </a:pPr>
            <a:r>
              <a:rPr lang="it-IT" sz="2000" dirty="0" smtClean="0">
                <a:latin typeface="Arial" charset="0"/>
              </a:rPr>
              <a:t>Il </a:t>
            </a:r>
            <a:r>
              <a:rPr lang="it-IT" sz="2000" dirty="0">
                <a:solidFill>
                  <a:srgbClr val="2D048A"/>
                </a:solidFill>
                <a:latin typeface="Arial" charset="0"/>
              </a:rPr>
              <a:t>prezzo a base </a:t>
            </a:r>
            <a:r>
              <a:rPr lang="it-IT" sz="2000" dirty="0" smtClean="0">
                <a:solidFill>
                  <a:srgbClr val="2D048A"/>
                </a:solidFill>
                <a:latin typeface="Arial" charset="0"/>
              </a:rPr>
              <a:t>d’asta </a:t>
            </a:r>
            <a:r>
              <a:rPr lang="it-IT" sz="2000" dirty="0" smtClean="0">
                <a:latin typeface="Arial" charset="0"/>
              </a:rPr>
              <a:t>è l’offerta minima per poter partecipare ad un pubblico incanto</a:t>
            </a:r>
            <a:endParaRPr lang="it-IT" sz="2400" dirty="0">
              <a:latin typeface="Arial" charset="0"/>
            </a:endParaRPr>
          </a:p>
        </p:txBody>
      </p:sp>
      <p:sp>
        <p:nvSpPr>
          <p:cNvPr id="278532" name="AutoShape 4"/>
          <p:cNvSpPr>
            <a:spLocks noChangeArrowheads="1"/>
          </p:cNvSpPr>
          <p:nvPr/>
        </p:nvSpPr>
        <p:spPr bwMode="auto">
          <a:xfrm>
            <a:off x="1413934" y="4199467"/>
            <a:ext cx="1295400" cy="2413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FFFF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055B07-9964-3848-9F54-ED05FF3785E9}" type="slidenum">
              <a:rPr lang="it-IT"/>
              <a:pPr/>
              <a:t>11</a:t>
            </a:fld>
            <a:endParaRPr lang="it-IT"/>
          </a:p>
        </p:txBody>
      </p:sp>
      <p:sp>
        <p:nvSpPr>
          <p:cNvPr id="279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77533" y="277813"/>
            <a:ext cx="4724400" cy="635000"/>
          </a:xfrm>
          <a:solidFill>
            <a:srgbClr val="FFFFFF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it-IT" dirty="0">
                <a:solidFill>
                  <a:schemeClr val="accent2"/>
                </a:solidFill>
                <a:latin typeface="Arial" charset="0"/>
              </a:rPr>
              <a:t>PREZZO E VALORE</a:t>
            </a:r>
          </a:p>
        </p:txBody>
      </p:sp>
      <p:sp>
        <p:nvSpPr>
          <p:cNvPr id="279555" name="Text Box 3"/>
          <p:cNvSpPr txBox="1">
            <a:spLocks noChangeArrowheads="1"/>
          </p:cNvSpPr>
          <p:nvPr/>
        </p:nvSpPr>
        <p:spPr bwMode="auto">
          <a:xfrm>
            <a:off x="1195388" y="2052638"/>
            <a:ext cx="1863725" cy="517525"/>
          </a:xfrm>
          <a:prstGeom prst="rect">
            <a:avLst/>
          </a:prstGeom>
          <a:solidFill>
            <a:srgbClr val="CC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it-IT" b="1"/>
              <a:t>CARATTERISTICHE</a:t>
            </a:r>
          </a:p>
          <a:p>
            <a:pPr algn="ctr"/>
            <a:r>
              <a:rPr lang="it-IT" b="1"/>
              <a:t>DEL BENE</a:t>
            </a:r>
          </a:p>
        </p:txBody>
      </p:sp>
      <p:sp>
        <p:nvSpPr>
          <p:cNvPr id="279556" name="Text Box 4"/>
          <p:cNvSpPr txBox="1">
            <a:spLocks noChangeArrowheads="1"/>
          </p:cNvSpPr>
          <p:nvPr/>
        </p:nvSpPr>
        <p:spPr bwMode="auto">
          <a:xfrm>
            <a:off x="5635625" y="2159000"/>
            <a:ext cx="1773238" cy="304800"/>
          </a:xfrm>
          <a:prstGeom prst="rect">
            <a:avLst/>
          </a:prstGeom>
          <a:solidFill>
            <a:srgbClr val="CC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it-IT" b="1"/>
              <a:t>DATI DI MERCATO</a:t>
            </a:r>
          </a:p>
        </p:txBody>
      </p:sp>
      <p:sp>
        <p:nvSpPr>
          <p:cNvPr id="279557" name="Text Box 5"/>
          <p:cNvSpPr txBox="1">
            <a:spLocks noChangeArrowheads="1"/>
          </p:cNvSpPr>
          <p:nvPr/>
        </p:nvSpPr>
        <p:spPr bwMode="auto">
          <a:xfrm>
            <a:off x="3305175" y="3060700"/>
            <a:ext cx="2100263" cy="304800"/>
          </a:xfrm>
          <a:prstGeom prst="rect">
            <a:avLst/>
          </a:prstGeom>
          <a:solidFill>
            <a:srgbClr val="CC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it-IT" b="1"/>
              <a:t>VALORE DI MERCATO</a:t>
            </a:r>
          </a:p>
        </p:txBody>
      </p:sp>
      <p:sp>
        <p:nvSpPr>
          <p:cNvPr id="279558" name="Text Box 6"/>
          <p:cNvSpPr txBox="1">
            <a:spLocks noChangeArrowheads="1"/>
          </p:cNvSpPr>
          <p:nvPr/>
        </p:nvSpPr>
        <p:spPr bwMode="auto">
          <a:xfrm>
            <a:off x="2692425" y="5637312"/>
            <a:ext cx="3324185" cy="307777"/>
          </a:xfrm>
          <a:prstGeom prst="rect">
            <a:avLst/>
          </a:prstGeom>
          <a:solidFill>
            <a:srgbClr val="CC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it-IT" b="1" dirty="0" smtClean="0"/>
              <a:t>PREZZO ≤ o ≥ VALORE DI MERCATO </a:t>
            </a:r>
            <a:endParaRPr lang="it-IT" b="1" dirty="0"/>
          </a:p>
        </p:txBody>
      </p:sp>
      <p:sp>
        <p:nvSpPr>
          <p:cNvPr id="279559" name="Text Box 7"/>
          <p:cNvSpPr txBox="1">
            <a:spLocks noChangeArrowheads="1"/>
          </p:cNvSpPr>
          <p:nvPr/>
        </p:nvSpPr>
        <p:spPr bwMode="auto">
          <a:xfrm>
            <a:off x="5368925" y="3576638"/>
            <a:ext cx="3327400" cy="1560512"/>
          </a:xfrm>
          <a:prstGeom prst="rect">
            <a:avLst/>
          </a:prstGeom>
          <a:solidFill>
            <a:srgbClr val="CC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it-IT" sz="1600" b="1" i="1"/>
              <a:t>Asimmetria informativa sul bene</a:t>
            </a:r>
          </a:p>
          <a:p>
            <a:pPr>
              <a:lnSpc>
                <a:spcPct val="120000"/>
              </a:lnSpc>
            </a:pPr>
            <a:r>
              <a:rPr lang="it-IT" sz="1600" b="1" i="1"/>
              <a:t>Capacità negoziale delle parti</a:t>
            </a:r>
          </a:p>
          <a:p>
            <a:pPr>
              <a:lnSpc>
                <a:spcPct val="120000"/>
              </a:lnSpc>
            </a:pPr>
            <a:r>
              <a:rPr lang="it-IT" sz="1600" b="1" i="1"/>
              <a:t>Necessità di una parte</a:t>
            </a:r>
          </a:p>
          <a:p>
            <a:pPr>
              <a:lnSpc>
                <a:spcPct val="120000"/>
              </a:lnSpc>
            </a:pPr>
            <a:r>
              <a:rPr lang="it-IT" sz="1600" b="1" i="1"/>
              <a:t>Corretta commercializzazione</a:t>
            </a:r>
          </a:p>
          <a:p>
            <a:pPr>
              <a:lnSpc>
                <a:spcPct val="120000"/>
              </a:lnSpc>
            </a:pPr>
            <a:r>
              <a:rPr lang="it-IT" sz="1600" b="1" i="1"/>
              <a:t>...</a:t>
            </a:r>
          </a:p>
        </p:txBody>
      </p:sp>
      <p:sp>
        <p:nvSpPr>
          <p:cNvPr id="279560" name="AutoShape 8"/>
          <p:cNvSpPr>
            <a:spLocks noChangeArrowheads="1"/>
          </p:cNvSpPr>
          <p:nvPr/>
        </p:nvSpPr>
        <p:spPr bwMode="auto">
          <a:xfrm flipV="1">
            <a:off x="3314700" y="2120900"/>
            <a:ext cx="2082800" cy="850900"/>
          </a:xfrm>
          <a:custGeom>
            <a:avLst/>
            <a:gdLst>
              <a:gd name="G0" fmla="+- 6480 0 0"/>
              <a:gd name="G1" fmla="+- 8640 0 0"/>
              <a:gd name="G2" fmla="+- 6171 0 0"/>
              <a:gd name="G3" fmla="+- 21600 0 6480"/>
              <a:gd name="G4" fmla="+- 21600 0 8640"/>
              <a:gd name="G5" fmla="*/ G0 21600 G3"/>
              <a:gd name="G6" fmla="*/ G1 21600 G3"/>
              <a:gd name="G7" fmla="*/ G2 G3 21600"/>
              <a:gd name="G8" fmla="*/ 10800 21600 G3"/>
              <a:gd name="G9" fmla="*/ G4 21600 G3"/>
              <a:gd name="G10" fmla="+- 21600 0 G7"/>
              <a:gd name="G11" fmla="+- G5 0 G8"/>
              <a:gd name="G12" fmla="+- G6 0 G8"/>
              <a:gd name="G13" fmla="*/ G12 G7 G11"/>
              <a:gd name="G14" fmla="+- 21600 0 G13"/>
              <a:gd name="G15" fmla="+- G0 0 10800"/>
              <a:gd name="G16" fmla="+- G1 0 10800"/>
              <a:gd name="G17" fmla="*/ G2 G16 G15"/>
              <a:gd name="T0" fmla="*/ 10800 w 21600"/>
              <a:gd name="T1" fmla="*/ 0 h 21600"/>
              <a:gd name="T2" fmla="*/ 0 w 21600"/>
              <a:gd name="T3" fmla="*/ 15429 h 21600"/>
              <a:gd name="T4" fmla="*/ 10800 w 21600"/>
              <a:gd name="T5" fmla="*/ 18514 h 21600"/>
              <a:gd name="T6" fmla="*/ 21600 w 21600"/>
              <a:gd name="T7" fmla="*/ 15429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G13 w 21600"/>
              <a:gd name="T13" fmla="*/ G6 h 21600"/>
              <a:gd name="T14" fmla="*/ G14 w 21600"/>
              <a:gd name="T15" fmla="*/ G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6480" y="6171"/>
                </a:lnTo>
                <a:lnTo>
                  <a:pt x="8640" y="6171"/>
                </a:lnTo>
                <a:lnTo>
                  <a:pt x="8640" y="12343"/>
                </a:lnTo>
                <a:lnTo>
                  <a:pt x="4320" y="12343"/>
                </a:lnTo>
                <a:lnTo>
                  <a:pt x="4320" y="9257"/>
                </a:lnTo>
                <a:lnTo>
                  <a:pt x="0" y="15429"/>
                </a:lnTo>
                <a:lnTo>
                  <a:pt x="4320" y="21600"/>
                </a:lnTo>
                <a:lnTo>
                  <a:pt x="4320" y="18514"/>
                </a:lnTo>
                <a:lnTo>
                  <a:pt x="17280" y="18514"/>
                </a:lnTo>
                <a:lnTo>
                  <a:pt x="17280" y="21600"/>
                </a:lnTo>
                <a:lnTo>
                  <a:pt x="21600" y="15429"/>
                </a:lnTo>
                <a:lnTo>
                  <a:pt x="17280" y="9257"/>
                </a:lnTo>
                <a:lnTo>
                  <a:pt x="17280" y="12343"/>
                </a:lnTo>
                <a:lnTo>
                  <a:pt x="12960" y="12343"/>
                </a:lnTo>
                <a:lnTo>
                  <a:pt x="12960" y="6171"/>
                </a:lnTo>
                <a:lnTo>
                  <a:pt x="15120" y="6171"/>
                </a:lnTo>
                <a:close/>
              </a:path>
            </a:pathLst>
          </a:custGeom>
          <a:solidFill>
            <a:srgbClr val="99CCFF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79561" name="AutoShape 9"/>
          <p:cNvSpPr>
            <a:spLocks noChangeArrowheads="1"/>
          </p:cNvSpPr>
          <p:nvPr/>
        </p:nvSpPr>
        <p:spPr bwMode="auto">
          <a:xfrm>
            <a:off x="4089400" y="3568700"/>
            <a:ext cx="609600" cy="1955800"/>
          </a:xfrm>
          <a:prstGeom prst="downArrow">
            <a:avLst>
              <a:gd name="adj1" fmla="val 50000"/>
              <a:gd name="adj2" fmla="val 80208"/>
            </a:avLst>
          </a:prstGeom>
          <a:solidFill>
            <a:srgbClr val="99CCFF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79562" name="AutoShape 10"/>
          <p:cNvSpPr>
            <a:spLocks noChangeArrowheads="1"/>
          </p:cNvSpPr>
          <p:nvPr/>
        </p:nvSpPr>
        <p:spPr bwMode="auto">
          <a:xfrm>
            <a:off x="4648200" y="4178300"/>
            <a:ext cx="685800" cy="469900"/>
          </a:xfrm>
          <a:prstGeom prst="leftArrow">
            <a:avLst>
              <a:gd name="adj1" fmla="val 50000"/>
              <a:gd name="adj2" fmla="val 36486"/>
            </a:avLst>
          </a:prstGeom>
          <a:solidFill>
            <a:srgbClr val="99CCFF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055B07-9964-3848-9F54-ED05FF3785E9}" type="slidenum">
              <a:rPr lang="it-IT"/>
              <a:pPr/>
              <a:t>12</a:t>
            </a:fld>
            <a:endParaRPr lang="it-IT"/>
          </a:p>
        </p:txBody>
      </p:sp>
      <p:sp>
        <p:nvSpPr>
          <p:cNvPr id="279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17600" y="184679"/>
            <a:ext cx="6891867" cy="635000"/>
          </a:xfrm>
          <a:solidFill>
            <a:srgbClr val="FFFFFF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it-IT" dirty="0">
                <a:solidFill>
                  <a:schemeClr val="accent2"/>
                </a:solidFill>
                <a:latin typeface="Arial" charset="0"/>
              </a:rPr>
              <a:t>PREZZO </a:t>
            </a:r>
            <a:r>
              <a:rPr lang="it-IT" dirty="0" smtClean="0">
                <a:solidFill>
                  <a:schemeClr val="accent2"/>
                </a:solidFill>
                <a:latin typeface="Arial" charset="0"/>
              </a:rPr>
              <a:t>BASE D’ASTA E </a:t>
            </a:r>
            <a:r>
              <a:rPr lang="it-IT" dirty="0">
                <a:solidFill>
                  <a:schemeClr val="accent2"/>
                </a:solidFill>
                <a:latin typeface="Arial" charset="0"/>
              </a:rPr>
              <a:t>VALORE</a:t>
            </a:r>
          </a:p>
        </p:txBody>
      </p:sp>
      <p:sp>
        <p:nvSpPr>
          <p:cNvPr id="279555" name="Text Box 3"/>
          <p:cNvSpPr txBox="1">
            <a:spLocks noChangeArrowheads="1"/>
          </p:cNvSpPr>
          <p:nvPr/>
        </p:nvSpPr>
        <p:spPr bwMode="auto">
          <a:xfrm>
            <a:off x="873655" y="1493838"/>
            <a:ext cx="1863725" cy="517525"/>
          </a:xfrm>
          <a:prstGeom prst="rect">
            <a:avLst/>
          </a:prstGeom>
          <a:solidFill>
            <a:srgbClr val="CC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it-IT" b="1"/>
              <a:t>CARATTERISTICHE</a:t>
            </a:r>
          </a:p>
          <a:p>
            <a:pPr algn="ctr"/>
            <a:r>
              <a:rPr lang="it-IT" b="1"/>
              <a:t>DEL BENE</a:t>
            </a:r>
          </a:p>
        </p:txBody>
      </p:sp>
      <p:sp>
        <p:nvSpPr>
          <p:cNvPr id="279556" name="Text Box 4"/>
          <p:cNvSpPr txBox="1">
            <a:spLocks noChangeArrowheads="1"/>
          </p:cNvSpPr>
          <p:nvPr/>
        </p:nvSpPr>
        <p:spPr bwMode="auto">
          <a:xfrm>
            <a:off x="5313892" y="1600200"/>
            <a:ext cx="1773238" cy="304800"/>
          </a:xfrm>
          <a:prstGeom prst="rect">
            <a:avLst/>
          </a:prstGeom>
          <a:solidFill>
            <a:srgbClr val="CC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it-IT" b="1"/>
              <a:t>DATI DI MERCATO</a:t>
            </a:r>
          </a:p>
        </p:txBody>
      </p:sp>
      <p:sp>
        <p:nvSpPr>
          <p:cNvPr id="279557" name="Text Box 5"/>
          <p:cNvSpPr txBox="1">
            <a:spLocks noChangeArrowheads="1"/>
          </p:cNvSpPr>
          <p:nvPr/>
        </p:nvSpPr>
        <p:spPr bwMode="auto">
          <a:xfrm>
            <a:off x="2983442" y="2501900"/>
            <a:ext cx="2100263" cy="304800"/>
          </a:xfrm>
          <a:prstGeom prst="rect">
            <a:avLst/>
          </a:prstGeom>
          <a:solidFill>
            <a:srgbClr val="CC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it-IT" b="1"/>
              <a:t>VALORE DI MERCATO</a:t>
            </a:r>
          </a:p>
        </p:txBody>
      </p:sp>
      <p:sp>
        <p:nvSpPr>
          <p:cNvPr id="279558" name="Text Box 6"/>
          <p:cNvSpPr txBox="1">
            <a:spLocks noChangeArrowheads="1"/>
          </p:cNvSpPr>
          <p:nvPr/>
        </p:nvSpPr>
        <p:spPr bwMode="auto">
          <a:xfrm>
            <a:off x="1898094" y="5781245"/>
            <a:ext cx="4269380" cy="307777"/>
          </a:xfrm>
          <a:prstGeom prst="rect">
            <a:avLst/>
          </a:prstGeom>
          <a:solidFill>
            <a:srgbClr val="CC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it-IT" b="1" dirty="0" smtClean="0"/>
              <a:t>PREZZO BASE D’ASTA </a:t>
            </a:r>
            <a:r>
              <a:rPr lang="it-IT" b="1" dirty="0" smtClean="0">
                <a:solidFill>
                  <a:srgbClr val="FF0000"/>
                </a:solidFill>
              </a:rPr>
              <a:t>&lt;</a:t>
            </a:r>
            <a:r>
              <a:rPr lang="it-IT" b="1" dirty="0" smtClean="0"/>
              <a:t> VALORE DI MERCATO</a:t>
            </a:r>
            <a:endParaRPr lang="it-IT" b="1" dirty="0"/>
          </a:p>
        </p:txBody>
      </p:sp>
      <p:sp>
        <p:nvSpPr>
          <p:cNvPr id="279559" name="Text Box 7"/>
          <p:cNvSpPr txBox="1">
            <a:spLocks noChangeArrowheads="1"/>
          </p:cNvSpPr>
          <p:nvPr/>
        </p:nvSpPr>
        <p:spPr bwMode="auto">
          <a:xfrm>
            <a:off x="5047192" y="2944272"/>
            <a:ext cx="3453342" cy="2743315"/>
          </a:xfrm>
          <a:prstGeom prst="rect">
            <a:avLst/>
          </a:prstGeom>
          <a:solidFill>
            <a:srgbClr val="CC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it-IT" sz="1600" b="1" i="1" dirty="0"/>
              <a:t>Necessità di una parte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it-IT" sz="1600" b="1" i="1" dirty="0" smtClean="0"/>
              <a:t>Tempi di commercializzazione inferiori ai tempi medi</a:t>
            </a:r>
            <a:endParaRPr lang="it-IT" sz="1600" b="1" i="1" dirty="0"/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it-IT" sz="1600" b="1" i="1" dirty="0"/>
              <a:t>Vincolo del venditore al prezzo base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it-IT" sz="1600" b="1" i="1" dirty="0" smtClean="0"/>
              <a:t>Assenza di garanzia per vizi della cosa (art.2922 c.c.)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it-IT" sz="1600" b="1" i="1" dirty="0" smtClean="0"/>
              <a:t>Incertezza sull’immissione in possesso</a:t>
            </a:r>
            <a:endParaRPr lang="it-IT" sz="1600" b="1" i="1" dirty="0"/>
          </a:p>
        </p:txBody>
      </p:sp>
      <p:sp>
        <p:nvSpPr>
          <p:cNvPr id="279560" name="AutoShape 8"/>
          <p:cNvSpPr>
            <a:spLocks noChangeArrowheads="1"/>
          </p:cNvSpPr>
          <p:nvPr/>
        </p:nvSpPr>
        <p:spPr bwMode="auto">
          <a:xfrm flipV="1">
            <a:off x="2992967" y="1562100"/>
            <a:ext cx="2082800" cy="850900"/>
          </a:xfrm>
          <a:custGeom>
            <a:avLst/>
            <a:gdLst>
              <a:gd name="G0" fmla="+- 6480 0 0"/>
              <a:gd name="G1" fmla="+- 8640 0 0"/>
              <a:gd name="G2" fmla="+- 6171 0 0"/>
              <a:gd name="G3" fmla="+- 21600 0 6480"/>
              <a:gd name="G4" fmla="+- 21600 0 8640"/>
              <a:gd name="G5" fmla="*/ G0 21600 G3"/>
              <a:gd name="G6" fmla="*/ G1 21600 G3"/>
              <a:gd name="G7" fmla="*/ G2 G3 21600"/>
              <a:gd name="G8" fmla="*/ 10800 21600 G3"/>
              <a:gd name="G9" fmla="*/ G4 21600 G3"/>
              <a:gd name="G10" fmla="+- 21600 0 G7"/>
              <a:gd name="G11" fmla="+- G5 0 G8"/>
              <a:gd name="G12" fmla="+- G6 0 G8"/>
              <a:gd name="G13" fmla="*/ G12 G7 G11"/>
              <a:gd name="G14" fmla="+- 21600 0 G13"/>
              <a:gd name="G15" fmla="+- G0 0 10800"/>
              <a:gd name="G16" fmla="+- G1 0 10800"/>
              <a:gd name="G17" fmla="*/ G2 G16 G15"/>
              <a:gd name="T0" fmla="*/ 10800 w 21600"/>
              <a:gd name="T1" fmla="*/ 0 h 21600"/>
              <a:gd name="T2" fmla="*/ 0 w 21600"/>
              <a:gd name="T3" fmla="*/ 15429 h 21600"/>
              <a:gd name="T4" fmla="*/ 10800 w 21600"/>
              <a:gd name="T5" fmla="*/ 18514 h 21600"/>
              <a:gd name="T6" fmla="*/ 21600 w 21600"/>
              <a:gd name="T7" fmla="*/ 15429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G13 w 21600"/>
              <a:gd name="T13" fmla="*/ G6 h 21600"/>
              <a:gd name="T14" fmla="*/ G14 w 21600"/>
              <a:gd name="T15" fmla="*/ G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6480" y="6171"/>
                </a:lnTo>
                <a:lnTo>
                  <a:pt x="8640" y="6171"/>
                </a:lnTo>
                <a:lnTo>
                  <a:pt x="8640" y="12343"/>
                </a:lnTo>
                <a:lnTo>
                  <a:pt x="4320" y="12343"/>
                </a:lnTo>
                <a:lnTo>
                  <a:pt x="4320" y="9257"/>
                </a:lnTo>
                <a:lnTo>
                  <a:pt x="0" y="15429"/>
                </a:lnTo>
                <a:lnTo>
                  <a:pt x="4320" y="21600"/>
                </a:lnTo>
                <a:lnTo>
                  <a:pt x="4320" y="18514"/>
                </a:lnTo>
                <a:lnTo>
                  <a:pt x="17280" y="18514"/>
                </a:lnTo>
                <a:lnTo>
                  <a:pt x="17280" y="21600"/>
                </a:lnTo>
                <a:lnTo>
                  <a:pt x="21600" y="15429"/>
                </a:lnTo>
                <a:lnTo>
                  <a:pt x="17280" y="9257"/>
                </a:lnTo>
                <a:lnTo>
                  <a:pt x="17280" y="12343"/>
                </a:lnTo>
                <a:lnTo>
                  <a:pt x="12960" y="12343"/>
                </a:lnTo>
                <a:lnTo>
                  <a:pt x="12960" y="6171"/>
                </a:lnTo>
                <a:lnTo>
                  <a:pt x="15120" y="6171"/>
                </a:lnTo>
                <a:close/>
              </a:path>
            </a:pathLst>
          </a:custGeom>
          <a:solidFill>
            <a:srgbClr val="99CCFF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79561" name="AutoShape 9"/>
          <p:cNvSpPr>
            <a:spLocks noChangeArrowheads="1"/>
          </p:cNvSpPr>
          <p:nvPr/>
        </p:nvSpPr>
        <p:spPr bwMode="auto">
          <a:xfrm>
            <a:off x="3767667" y="2921000"/>
            <a:ext cx="609600" cy="2777067"/>
          </a:xfrm>
          <a:prstGeom prst="downArrow">
            <a:avLst>
              <a:gd name="adj1" fmla="val 50000"/>
              <a:gd name="adj2" fmla="val 80208"/>
            </a:avLst>
          </a:prstGeom>
          <a:solidFill>
            <a:srgbClr val="99CCFF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79562" name="AutoShape 10"/>
          <p:cNvSpPr>
            <a:spLocks noChangeArrowheads="1"/>
          </p:cNvSpPr>
          <p:nvPr/>
        </p:nvSpPr>
        <p:spPr bwMode="auto">
          <a:xfrm>
            <a:off x="4326467" y="4017433"/>
            <a:ext cx="685800" cy="469900"/>
          </a:xfrm>
          <a:prstGeom prst="leftArrow">
            <a:avLst>
              <a:gd name="adj1" fmla="val 50000"/>
              <a:gd name="adj2" fmla="val 36486"/>
            </a:avLst>
          </a:prstGeom>
          <a:solidFill>
            <a:srgbClr val="99CCFF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pic>
        <p:nvPicPr>
          <p:cNvPr id="2" name="Immagine 1" descr="Tab tempi-scont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67" y="3465038"/>
            <a:ext cx="2498538" cy="1217030"/>
          </a:xfrm>
          <a:prstGeom prst="rect">
            <a:avLst/>
          </a:prstGeom>
          <a:ln>
            <a:solidFill>
              <a:srgbClr val="250995"/>
            </a:solidFill>
          </a:ln>
        </p:spPr>
      </p:pic>
    </p:spTree>
    <p:extLst>
      <p:ext uri="{BB962C8B-B14F-4D97-AF65-F5344CB8AC3E}">
        <p14:creationId xmlns:p14="http://schemas.microsoft.com/office/powerpoint/2010/main" val="21017515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055B07-9964-3848-9F54-ED05FF3785E9}" type="slidenum">
              <a:rPr lang="it-IT"/>
              <a:pPr/>
              <a:t>13</a:t>
            </a:fld>
            <a:endParaRPr lang="it-IT"/>
          </a:p>
        </p:txBody>
      </p:sp>
      <p:sp>
        <p:nvSpPr>
          <p:cNvPr id="279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46667" y="184679"/>
            <a:ext cx="7340600" cy="635000"/>
          </a:xfrm>
          <a:solidFill>
            <a:srgbClr val="FFFFFF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it-IT" dirty="0">
                <a:solidFill>
                  <a:schemeClr val="accent2"/>
                </a:solidFill>
                <a:latin typeface="Arial" charset="0"/>
              </a:rPr>
              <a:t>PREZZO </a:t>
            </a:r>
            <a:r>
              <a:rPr lang="it-IT" dirty="0" smtClean="0">
                <a:solidFill>
                  <a:schemeClr val="accent2"/>
                </a:solidFill>
                <a:latin typeface="Arial" charset="0"/>
              </a:rPr>
              <a:t>BASE D’ASTA E </a:t>
            </a:r>
            <a:r>
              <a:rPr lang="it-IT" dirty="0">
                <a:solidFill>
                  <a:schemeClr val="accent2"/>
                </a:solidFill>
                <a:latin typeface="Arial" charset="0"/>
              </a:rPr>
              <a:t>VALORE</a:t>
            </a: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698500" y="1405467"/>
            <a:ext cx="7874000" cy="3818466"/>
          </a:xfrm>
          <a:prstGeom prst="rect">
            <a:avLst/>
          </a:prstGeom>
          <a:solidFill>
            <a:srgbClr val="FFFFFF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90000"/>
              <a:buFont typeface="Wingdings" charset="0"/>
              <a:buChar char="Ø"/>
              <a:defRPr sz="2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charset="0"/>
              <a:buChar char="q"/>
              <a:defRPr sz="2400" b="1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charset="0"/>
              <a:buChar char="n"/>
              <a:defRPr sz="2300">
                <a:solidFill>
                  <a:schemeClr val="tx1"/>
                </a:solidFill>
                <a:latin typeface="Arial" charset="0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charset="0"/>
              <a:buChar char="§"/>
              <a:defRPr sz="2000">
                <a:solidFill>
                  <a:schemeClr val="tx1"/>
                </a:solidFill>
                <a:latin typeface="Arial" charset="0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charset="0"/>
              <a:buChar char="§"/>
              <a:defRPr sz="20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charset="0"/>
              <a:buChar char="§"/>
              <a:defRPr sz="20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charset="0"/>
              <a:buChar char="§"/>
              <a:defRPr sz="20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charset="0"/>
              <a:buChar char="§"/>
              <a:defRPr sz="20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charset="0"/>
              <a:buChar char="§"/>
              <a:defRPr sz="20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pPr>
              <a:lnSpc>
                <a:spcPct val="120000"/>
              </a:lnSpc>
            </a:pPr>
            <a:r>
              <a:rPr lang="it-IT" sz="2400" dirty="0" smtClean="0">
                <a:latin typeface="Arial" charset="0"/>
              </a:rPr>
              <a:t>Prassi del Tribunale di Bologna</a:t>
            </a:r>
          </a:p>
          <a:p>
            <a:pPr lvl="1">
              <a:lnSpc>
                <a:spcPct val="120000"/>
              </a:lnSpc>
            </a:pPr>
            <a:r>
              <a:rPr lang="it-IT" sz="2000" dirty="0" smtClean="0">
                <a:latin typeface="Arial" charset="0"/>
              </a:rPr>
              <a:t>Riduzione percentuale variabile 20÷25% - 30÷35%</a:t>
            </a:r>
          </a:p>
          <a:p>
            <a:pPr>
              <a:lnSpc>
                <a:spcPct val="120000"/>
              </a:lnSpc>
            </a:pPr>
            <a:r>
              <a:rPr lang="it-IT" sz="2400" dirty="0" smtClean="0">
                <a:latin typeface="Arial" charset="0"/>
              </a:rPr>
              <a:t>Prassi di altri Tribunali</a:t>
            </a:r>
          </a:p>
          <a:p>
            <a:pPr lvl="1">
              <a:lnSpc>
                <a:spcPct val="120000"/>
              </a:lnSpc>
            </a:pPr>
            <a:r>
              <a:rPr lang="it-IT" sz="2000" dirty="0" smtClean="0">
                <a:latin typeface="Arial" charset="0"/>
              </a:rPr>
              <a:t>Nessuna riduzione percentuale</a:t>
            </a:r>
          </a:p>
          <a:p>
            <a:pPr lvl="1">
              <a:lnSpc>
                <a:spcPct val="120000"/>
              </a:lnSpc>
            </a:pPr>
            <a:r>
              <a:rPr lang="it-IT" sz="2000" dirty="0" smtClean="0">
                <a:latin typeface="Arial" charset="0"/>
              </a:rPr>
              <a:t>Riduzione percentuale del 20% imposta dal G.E. nell’incarico</a:t>
            </a:r>
          </a:p>
          <a:p>
            <a:pPr lvl="1">
              <a:lnSpc>
                <a:spcPct val="120000"/>
              </a:lnSpc>
            </a:pPr>
            <a:r>
              <a:rPr lang="it-IT" sz="2000" dirty="0" smtClean="0">
                <a:latin typeface="Arial" charset="0"/>
              </a:rPr>
              <a:t>Riduzione del 20÷25%</a:t>
            </a:r>
          </a:p>
          <a:p>
            <a:pPr>
              <a:lnSpc>
                <a:spcPct val="120000"/>
              </a:lnSpc>
            </a:pPr>
            <a:r>
              <a:rPr lang="it-IT" sz="2400" dirty="0" smtClean="0">
                <a:latin typeface="Arial" charset="0"/>
              </a:rPr>
              <a:t>Effetti ulteriori della riduzione percentuale</a:t>
            </a:r>
          </a:p>
          <a:p>
            <a:pPr lvl="1">
              <a:lnSpc>
                <a:spcPct val="120000"/>
              </a:lnSpc>
            </a:pPr>
            <a:r>
              <a:rPr lang="it-IT" sz="2000" dirty="0" smtClean="0">
                <a:latin typeface="Arial" charset="0"/>
              </a:rPr>
              <a:t>Accresce il numero di partecipanti all’asta, incrementando la concorrenza dei potenziali acquirenti.</a:t>
            </a:r>
          </a:p>
        </p:txBody>
      </p:sp>
    </p:spTree>
    <p:extLst>
      <p:ext uri="{BB962C8B-B14F-4D97-AF65-F5344CB8AC3E}">
        <p14:creationId xmlns:p14="http://schemas.microsoft.com/office/powerpoint/2010/main" val="39369672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C2CD6C-B875-0D4F-90D9-9267BD935AE9}" type="slidenum">
              <a:rPr lang="it-IT" smtClean="0"/>
              <a:pPr/>
              <a:t>14</a:t>
            </a:fld>
            <a:endParaRPr lang="it-IT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346200" y="277813"/>
            <a:ext cx="6605588" cy="774700"/>
          </a:xfrm>
          <a:prstGeom prst="rect">
            <a:avLst/>
          </a:prstGeom>
          <a:solidFill>
            <a:srgbClr val="FFFFFF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2D048A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2D048A"/>
                </a:solidFill>
                <a:latin typeface="Comic Sans MS" charset="0"/>
                <a:ea typeface="ＭＳ Ｐゴシック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2D048A"/>
                </a:solidFill>
                <a:latin typeface="Comic Sans MS" charset="0"/>
                <a:ea typeface="ＭＳ Ｐゴシック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2D048A"/>
                </a:solidFill>
                <a:latin typeface="Comic Sans MS" charset="0"/>
                <a:ea typeface="ＭＳ Ｐゴシック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2D048A"/>
                </a:solidFill>
                <a:latin typeface="Comic Sans MS" charset="0"/>
                <a:ea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2D048A"/>
                </a:solidFill>
                <a:latin typeface="Comic Sans MS" charset="0"/>
                <a:ea typeface="ＭＳ Ｐゴシック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2D048A"/>
                </a:solidFill>
                <a:latin typeface="Comic Sans MS" charset="0"/>
                <a:ea typeface="ＭＳ Ｐゴシック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2D048A"/>
                </a:solidFill>
                <a:latin typeface="Comic Sans MS" charset="0"/>
                <a:ea typeface="ＭＳ Ｐゴシック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2D048A"/>
                </a:solidFill>
                <a:latin typeface="Comic Sans MS" charset="0"/>
                <a:ea typeface="ＭＳ Ｐゴシック" charset="0"/>
              </a:defRPr>
            </a:lvl9pPr>
          </a:lstStyle>
          <a:p>
            <a:pPr algn="ctr"/>
            <a:r>
              <a:rPr lang="it-IT" smtClean="0">
                <a:solidFill>
                  <a:schemeClr val="accent2"/>
                </a:solidFill>
                <a:latin typeface="Arial" charset="0"/>
              </a:rPr>
              <a:t>PROCEDIMENTI DI STIMA</a:t>
            </a:r>
            <a:endParaRPr lang="it-IT" dirty="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698500" y="1405467"/>
            <a:ext cx="7874000" cy="3121025"/>
          </a:xfrm>
          <a:prstGeom prst="rect">
            <a:avLst/>
          </a:prstGeom>
          <a:solidFill>
            <a:srgbClr val="FFFFFF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90000"/>
              <a:buFont typeface="Wingdings" charset="0"/>
              <a:buChar char="Ø"/>
              <a:defRPr sz="2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charset="0"/>
              <a:buChar char="q"/>
              <a:defRPr sz="2400" b="1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charset="0"/>
              <a:buChar char="n"/>
              <a:defRPr sz="2300">
                <a:solidFill>
                  <a:schemeClr val="tx1"/>
                </a:solidFill>
                <a:latin typeface="Arial" charset="0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charset="0"/>
              <a:buChar char="§"/>
              <a:defRPr sz="2000">
                <a:solidFill>
                  <a:schemeClr val="tx1"/>
                </a:solidFill>
                <a:latin typeface="Arial" charset="0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charset="0"/>
              <a:buChar char="§"/>
              <a:defRPr sz="20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charset="0"/>
              <a:buChar char="§"/>
              <a:defRPr sz="20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charset="0"/>
              <a:buChar char="§"/>
              <a:defRPr sz="20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charset="0"/>
              <a:buChar char="§"/>
              <a:defRPr sz="20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charset="0"/>
              <a:buChar char="§"/>
              <a:defRPr sz="20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pPr>
              <a:lnSpc>
                <a:spcPct val="90000"/>
              </a:lnSpc>
            </a:pPr>
            <a:r>
              <a:rPr lang="it-IT" sz="2400" dirty="0" smtClean="0">
                <a:latin typeface="Arial" charset="0"/>
              </a:rPr>
              <a:t>PROCEDIMENTI SINTETICI</a:t>
            </a:r>
          </a:p>
          <a:p>
            <a:pPr lvl="1">
              <a:lnSpc>
                <a:spcPct val="90000"/>
              </a:lnSpc>
            </a:pPr>
            <a:r>
              <a:rPr lang="it-IT" sz="2000" b="0" dirty="0" smtClean="0">
                <a:latin typeface="Arial" charset="0"/>
              </a:rPr>
              <a:t>Per confronto diretto</a:t>
            </a:r>
          </a:p>
          <a:p>
            <a:pPr lvl="1">
              <a:lnSpc>
                <a:spcPct val="90000"/>
              </a:lnSpc>
            </a:pPr>
            <a:r>
              <a:rPr lang="it-IT" sz="2000" b="0" dirty="0" smtClean="0">
                <a:latin typeface="Arial" charset="0"/>
              </a:rPr>
              <a:t>Per valori tipici</a:t>
            </a:r>
          </a:p>
          <a:p>
            <a:pPr lvl="1">
              <a:lnSpc>
                <a:spcPct val="90000"/>
              </a:lnSpc>
            </a:pPr>
            <a:r>
              <a:rPr lang="it-IT" sz="2000" b="0" dirty="0" smtClean="0">
                <a:latin typeface="Arial" charset="0"/>
              </a:rPr>
              <a:t>Per punti di merito</a:t>
            </a:r>
          </a:p>
          <a:p>
            <a:pPr>
              <a:lnSpc>
                <a:spcPct val="90000"/>
              </a:lnSpc>
            </a:pPr>
            <a:r>
              <a:rPr lang="it-IT" sz="2400" dirty="0" smtClean="0">
                <a:latin typeface="Arial" charset="0"/>
              </a:rPr>
              <a:t>PROCEDIMENTI ANALITICI</a:t>
            </a:r>
          </a:p>
          <a:p>
            <a:pPr lvl="1">
              <a:lnSpc>
                <a:spcPct val="90000"/>
              </a:lnSpc>
            </a:pPr>
            <a:r>
              <a:rPr lang="it-IT" sz="2000" b="0" dirty="0" smtClean="0">
                <a:latin typeface="Arial" charset="0"/>
              </a:rPr>
              <a:t>Per capitalizzazione del reddito</a:t>
            </a:r>
          </a:p>
          <a:p>
            <a:pPr lvl="1">
              <a:lnSpc>
                <a:spcPct val="90000"/>
              </a:lnSpc>
            </a:pPr>
            <a:r>
              <a:rPr lang="it-IT" sz="2000" b="0" dirty="0" smtClean="0">
                <a:latin typeface="Arial" charset="0"/>
              </a:rPr>
              <a:t>Secondo il costo di riproduzione</a:t>
            </a:r>
          </a:p>
          <a:p>
            <a:pPr lvl="1">
              <a:lnSpc>
                <a:spcPct val="90000"/>
              </a:lnSpc>
            </a:pPr>
            <a:endParaRPr lang="it-IT" sz="1200" b="0" dirty="0" smtClean="0">
              <a:latin typeface="Arial" charset="0"/>
            </a:endParaRPr>
          </a:p>
          <a:p>
            <a:pPr lvl="1">
              <a:lnSpc>
                <a:spcPct val="90000"/>
              </a:lnSpc>
            </a:pPr>
            <a:r>
              <a:rPr lang="it-IT" sz="2000" b="0" dirty="0" smtClean="0">
                <a:latin typeface="Arial" charset="0"/>
              </a:rPr>
              <a:t>Di tipo finanziario (valutazione degli investimenti)</a:t>
            </a:r>
            <a:endParaRPr lang="it-IT" sz="2000" b="0" dirty="0">
              <a:latin typeface="Arial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706966" y="4563533"/>
            <a:ext cx="7785100" cy="1684867"/>
          </a:xfrm>
          <a:prstGeom prst="rect">
            <a:avLst/>
          </a:prstGeom>
          <a:solidFill>
            <a:srgbClr val="BACEFF">
              <a:alpha val="50000"/>
            </a:srgbClr>
          </a:solidFill>
          <a:ln>
            <a:noFill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90000"/>
              <a:buFont typeface="Wingdings" charset="0"/>
              <a:buChar char="Ø"/>
            </a:pPr>
            <a:r>
              <a:rPr lang="it-IT" sz="2400" b="1" dirty="0"/>
              <a:t>Metodo di confronto diretto</a:t>
            </a:r>
            <a:r>
              <a:rPr lang="it-IT" sz="2800" b="1" dirty="0"/>
              <a:t> </a:t>
            </a:r>
            <a:r>
              <a:rPr lang="it-IT" sz="1800" dirty="0" smtClean="0"/>
              <a:t>(MCA-market </a:t>
            </a:r>
            <a:r>
              <a:rPr lang="it-IT" sz="1800" dirty="0" err="1"/>
              <a:t>comparison</a:t>
            </a:r>
            <a:r>
              <a:rPr lang="it-IT" sz="1800" dirty="0"/>
              <a:t> </a:t>
            </a:r>
            <a:r>
              <a:rPr lang="it-IT" sz="1800" dirty="0" err="1"/>
              <a:t>approach</a:t>
            </a:r>
            <a:r>
              <a:rPr lang="it-IT" sz="1800" dirty="0"/>
              <a:t>)</a:t>
            </a: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90000"/>
              <a:buFont typeface="Wingdings" charset="0"/>
              <a:buChar char="Ø"/>
            </a:pPr>
            <a:r>
              <a:rPr lang="it-IT" sz="2400" b="1" dirty="0"/>
              <a:t>Metodo finanziario</a:t>
            </a:r>
            <a:r>
              <a:rPr lang="it-IT" sz="2800" b="1" dirty="0"/>
              <a:t> </a:t>
            </a:r>
            <a:r>
              <a:rPr lang="it-IT" sz="1800" dirty="0"/>
              <a:t>(</a:t>
            </a:r>
            <a:r>
              <a:rPr lang="it-IT" sz="1800" dirty="0" err="1"/>
              <a:t>income</a:t>
            </a:r>
            <a:r>
              <a:rPr lang="it-IT" sz="1800" dirty="0"/>
              <a:t> </a:t>
            </a:r>
            <a:r>
              <a:rPr lang="it-IT" sz="1800" dirty="0" err="1"/>
              <a:t>approach</a:t>
            </a:r>
            <a:r>
              <a:rPr lang="it-IT" sz="1800" dirty="0"/>
              <a:t>)</a:t>
            </a: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90000"/>
              <a:buFont typeface="Wingdings" charset="0"/>
              <a:buChar char="Ø"/>
            </a:pPr>
            <a:r>
              <a:rPr lang="it-IT" sz="2400" b="1" dirty="0"/>
              <a:t>Metodo dei costi</a:t>
            </a:r>
            <a:r>
              <a:rPr lang="it-IT" sz="2800" b="1" dirty="0"/>
              <a:t> </a:t>
            </a:r>
            <a:r>
              <a:rPr lang="it-IT" sz="1800" dirty="0"/>
              <a:t>(</a:t>
            </a:r>
            <a:r>
              <a:rPr lang="it-IT" sz="1800" dirty="0" err="1"/>
              <a:t>cost</a:t>
            </a:r>
            <a:r>
              <a:rPr lang="it-IT" sz="1800" dirty="0"/>
              <a:t> </a:t>
            </a:r>
            <a:r>
              <a:rPr lang="it-IT" sz="1800" dirty="0" err="1"/>
              <a:t>approach</a:t>
            </a:r>
            <a:r>
              <a:rPr lang="it-IT" sz="1800" dirty="0"/>
              <a:t>)</a:t>
            </a:r>
          </a:p>
        </p:txBody>
      </p:sp>
      <p:pic>
        <p:nvPicPr>
          <p:cNvPr id="9" name="Immagine 8" descr="Logo AB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7317" y="5901266"/>
            <a:ext cx="1166283" cy="331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368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C2CD6C-B875-0D4F-90D9-9267BD935AE9}" type="slidenum">
              <a:rPr lang="it-IT" smtClean="0"/>
              <a:pPr/>
              <a:t>15</a:t>
            </a:fld>
            <a:endParaRPr lang="it-IT"/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99066" y="232305"/>
            <a:ext cx="7175500" cy="779462"/>
          </a:xfrm>
          <a:solidFill>
            <a:srgbClr val="FFFFFF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it-IT" dirty="0">
                <a:solidFill>
                  <a:srgbClr val="FF0000"/>
                </a:solidFill>
                <a:latin typeface="Arial" charset="0"/>
                <a:ea typeface="ＭＳ Ｐゴシック" charset="0"/>
                <a:cs typeface="Arial" charset="0"/>
              </a:rPr>
              <a:t>STANDARDS DI VALUTAZIONE</a:t>
            </a:r>
          </a:p>
        </p:txBody>
      </p:sp>
      <p:sp>
        <p:nvSpPr>
          <p:cNvPr id="10" name="Segnaposto contenuto 6"/>
          <p:cNvSpPr>
            <a:spLocks noGrp="1"/>
          </p:cNvSpPr>
          <p:nvPr>
            <p:ph idx="1"/>
          </p:nvPr>
        </p:nvSpPr>
        <p:spPr>
          <a:xfrm>
            <a:off x="457200" y="1485900"/>
            <a:ext cx="8229600" cy="4640263"/>
          </a:xfrm>
        </p:spPr>
        <p:txBody>
          <a:bodyPr/>
          <a:lstStyle/>
          <a:p>
            <a:pPr marL="0" indent="0">
              <a:buFont typeface="Wingdings" charset="0"/>
              <a:buNone/>
              <a:defRPr/>
            </a:pPr>
            <a:r>
              <a:rPr lang="it-IT" sz="2400" dirty="0" smtClean="0">
                <a:solidFill>
                  <a:srgbClr val="000090"/>
                </a:solidFill>
                <a:latin typeface="Arial"/>
                <a:cs typeface="Arial"/>
              </a:rPr>
              <a:t>INTERNAZIONALI</a:t>
            </a:r>
          </a:p>
          <a:p>
            <a:pPr>
              <a:defRPr/>
            </a:pPr>
            <a:r>
              <a:rPr lang="it-IT" sz="1800" b="0" dirty="0" smtClean="0">
                <a:latin typeface="Arial"/>
                <a:cs typeface="Arial"/>
              </a:rPr>
              <a:t>International </a:t>
            </a:r>
            <a:r>
              <a:rPr lang="it-IT" sz="1800" b="0" dirty="0" err="1" smtClean="0">
                <a:latin typeface="Arial"/>
                <a:cs typeface="Arial"/>
              </a:rPr>
              <a:t>Valuation</a:t>
            </a:r>
            <a:r>
              <a:rPr lang="it-IT" sz="1800" b="0" dirty="0" smtClean="0">
                <a:latin typeface="Arial"/>
                <a:cs typeface="Arial"/>
              </a:rPr>
              <a:t> </a:t>
            </a:r>
            <a:r>
              <a:rPr lang="it-IT" sz="1800" b="0" dirty="0" err="1" smtClean="0">
                <a:latin typeface="Arial"/>
                <a:cs typeface="Arial"/>
              </a:rPr>
              <a:t>Standards</a:t>
            </a:r>
            <a:r>
              <a:rPr lang="it-IT" sz="1800" b="0" dirty="0" smtClean="0">
                <a:latin typeface="Arial"/>
                <a:cs typeface="Arial"/>
              </a:rPr>
              <a:t> </a:t>
            </a:r>
            <a:r>
              <a:rPr lang="it-IT" sz="1800" b="0" dirty="0" err="1" smtClean="0">
                <a:latin typeface="Arial"/>
                <a:cs typeface="Arial"/>
              </a:rPr>
              <a:t>Committee</a:t>
            </a:r>
            <a:r>
              <a:rPr lang="it-IT" sz="1800" b="0" dirty="0" smtClean="0">
                <a:latin typeface="Arial"/>
                <a:cs typeface="Arial"/>
              </a:rPr>
              <a:t> (IVSC): </a:t>
            </a:r>
            <a:r>
              <a:rPr lang="it-IT" sz="1800" dirty="0" smtClean="0">
                <a:latin typeface="Arial"/>
                <a:cs typeface="Arial"/>
              </a:rPr>
              <a:t>International </a:t>
            </a:r>
            <a:r>
              <a:rPr lang="it-IT" sz="1800" dirty="0" err="1" smtClean="0">
                <a:latin typeface="Arial"/>
                <a:cs typeface="Arial"/>
              </a:rPr>
              <a:t>Valuation</a:t>
            </a:r>
            <a:r>
              <a:rPr lang="it-IT" sz="1800" dirty="0" smtClean="0">
                <a:latin typeface="Arial"/>
                <a:cs typeface="Arial"/>
              </a:rPr>
              <a:t> </a:t>
            </a:r>
            <a:r>
              <a:rPr lang="it-IT" sz="1800" dirty="0" err="1" smtClean="0">
                <a:latin typeface="Arial"/>
                <a:cs typeface="Arial"/>
              </a:rPr>
              <a:t>Standards</a:t>
            </a:r>
            <a:r>
              <a:rPr lang="it-IT" sz="1800" dirty="0" smtClean="0">
                <a:latin typeface="Arial"/>
                <a:cs typeface="Arial"/>
              </a:rPr>
              <a:t> (IVS)</a:t>
            </a:r>
          </a:p>
          <a:p>
            <a:pPr>
              <a:defRPr/>
            </a:pPr>
            <a:r>
              <a:rPr lang="it-IT" sz="1800" b="0" dirty="0" smtClean="0">
                <a:latin typeface="Arial"/>
                <a:cs typeface="Arial"/>
              </a:rPr>
              <a:t>The </a:t>
            </a:r>
            <a:r>
              <a:rPr lang="it-IT" sz="1800" b="0" dirty="0" err="1" smtClean="0">
                <a:latin typeface="Arial"/>
                <a:cs typeface="Arial"/>
              </a:rPr>
              <a:t>European</a:t>
            </a:r>
            <a:r>
              <a:rPr lang="it-IT" sz="1800" b="0" dirty="0" smtClean="0">
                <a:latin typeface="Arial"/>
                <a:cs typeface="Arial"/>
              </a:rPr>
              <a:t> Group of </a:t>
            </a:r>
            <a:r>
              <a:rPr lang="it-IT" sz="1800" b="0" dirty="0" err="1" smtClean="0">
                <a:latin typeface="Arial"/>
                <a:cs typeface="Arial"/>
              </a:rPr>
              <a:t>Valuers’Association</a:t>
            </a:r>
            <a:r>
              <a:rPr lang="it-IT" sz="1800" b="0" dirty="0" smtClean="0">
                <a:latin typeface="Arial"/>
                <a:cs typeface="Arial"/>
              </a:rPr>
              <a:t> (</a:t>
            </a:r>
            <a:r>
              <a:rPr lang="it-IT" sz="1800" b="0" dirty="0" err="1" smtClean="0">
                <a:latin typeface="Arial"/>
                <a:cs typeface="Arial"/>
              </a:rPr>
              <a:t>TEGoVA</a:t>
            </a:r>
            <a:r>
              <a:rPr lang="it-IT" sz="1800" b="0" dirty="0" smtClean="0">
                <a:latin typeface="Arial"/>
                <a:cs typeface="Arial"/>
              </a:rPr>
              <a:t>): </a:t>
            </a:r>
            <a:r>
              <a:rPr lang="it-IT" sz="1800" dirty="0" err="1" smtClean="0">
                <a:latin typeface="Arial"/>
                <a:cs typeface="Arial"/>
              </a:rPr>
              <a:t>European</a:t>
            </a:r>
            <a:r>
              <a:rPr lang="it-IT" sz="1800" dirty="0" smtClean="0">
                <a:latin typeface="Arial"/>
                <a:cs typeface="Arial"/>
              </a:rPr>
              <a:t> </a:t>
            </a:r>
            <a:r>
              <a:rPr lang="it-IT" sz="1800" dirty="0" err="1" smtClean="0">
                <a:latin typeface="Arial"/>
                <a:cs typeface="Arial"/>
              </a:rPr>
              <a:t>Valuation</a:t>
            </a:r>
            <a:r>
              <a:rPr lang="it-IT" sz="1800" dirty="0" smtClean="0">
                <a:latin typeface="Arial"/>
                <a:cs typeface="Arial"/>
              </a:rPr>
              <a:t> </a:t>
            </a:r>
            <a:r>
              <a:rPr lang="it-IT" sz="1800" dirty="0" err="1" smtClean="0">
                <a:latin typeface="Arial"/>
                <a:cs typeface="Arial"/>
              </a:rPr>
              <a:t>Standards</a:t>
            </a:r>
            <a:r>
              <a:rPr lang="it-IT" sz="1800" dirty="0" smtClean="0">
                <a:latin typeface="Arial"/>
                <a:cs typeface="Arial"/>
              </a:rPr>
              <a:t> (EVS)</a:t>
            </a:r>
          </a:p>
          <a:p>
            <a:pPr>
              <a:defRPr/>
            </a:pPr>
            <a:r>
              <a:rPr lang="it-IT" sz="1800" b="0" dirty="0" err="1" smtClean="0">
                <a:latin typeface="Arial"/>
                <a:cs typeface="Arial"/>
              </a:rPr>
              <a:t>Royal</a:t>
            </a:r>
            <a:r>
              <a:rPr lang="it-IT" sz="1800" b="0" dirty="0" smtClean="0">
                <a:latin typeface="Arial"/>
                <a:cs typeface="Arial"/>
              </a:rPr>
              <a:t> </a:t>
            </a:r>
            <a:r>
              <a:rPr lang="it-IT" sz="1800" b="0" dirty="0" err="1" smtClean="0">
                <a:latin typeface="Arial"/>
                <a:cs typeface="Arial"/>
              </a:rPr>
              <a:t>Institution</a:t>
            </a:r>
            <a:r>
              <a:rPr lang="it-IT" sz="1800" b="0" dirty="0" smtClean="0">
                <a:latin typeface="Arial"/>
                <a:cs typeface="Arial"/>
              </a:rPr>
              <a:t> of </a:t>
            </a:r>
            <a:r>
              <a:rPr lang="it-IT" sz="1800" b="0" dirty="0" err="1" smtClean="0">
                <a:latin typeface="Arial"/>
                <a:cs typeface="Arial"/>
              </a:rPr>
              <a:t>Chartered</a:t>
            </a:r>
            <a:r>
              <a:rPr lang="it-IT" sz="1800" b="0" dirty="0" smtClean="0">
                <a:latin typeface="Arial"/>
                <a:cs typeface="Arial"/>
              </a:rPr>
              <a:t> </a:t>
            </a:r>
            <a:r>
              <a:rPr lang="it-IT" sz="1800" b="0" dirty="0" err="1" smtClean="0">
                <a:latin typeface="Arial"/>
                <a:cs typeface="Arial"/>
              </a:rPr>
              <a:t>Surveyors</a:t>
            </a:r>
            <a:r>
              <a:rPr lang="it-IT" sz="1800" b="0" dirty="0" smtClean="0">
                <a:latin typeface="Arial"/>
                <a:cs typeface="Arial"/>
              </a:rPr>
              <a:t> (RICS): </a:t>
            </a:r>
            <a:r>
              <a:rPr lang="it-IT" sz="1800" dirty="0" err="1" smtClean="0">
                <a:latin typeface="Arial"/>
                <a:cs typeface="Arial"/>
              </a:rPr>
              <a:t>Appraisal</a:t>
            </a:r>
            <a:r>
              <a:rPr lang="it-IT" sz="1800" dirty="0" smtClean="0">
                <a:latin typeface="Arial"/>
                <a:cs typeface="Arial"/>
              </a:rPr>
              <a:t> and </a:t>
            </a:r>
            <a:r>
              <a:rPr lang="it-IT" sz="1800" dirty="0" err="1" smtClean="0">
                <a:latin typeface="Arial"/>
                <a:cs typeface="Arial"/>
              </a:rPr>
              <a:t>valuation</a:t>
            </a:r>
            <a:r>
              <a:rPr lang="it-IT" sz="1800" dirty="0" smtClean="0">
                <a:latin typeface="Arial"/>
                <a:cs typeface="Arial"/>
              </a:rPr>
              <a:t> </a:t>
            </a:r>
            <a:r>
              <a:rPr lang="it-IT" sz="1800" dirty="0" err="1" smtClean="0">
                <a:latin typeface="Arial"/>
                <a:cs typeface="Arial"/>
              </a:rPr>
              <a:t>standards</a:t>
            </a:r>
            <a:endParaRPr lang="it-IT" sz="1800" dirty="0" smtClean="0">
              <a:latin typeface="Arial"/>
              <a:cs typeface="Arial"/>
            </a:endParaRPr>
          </a:p>
          <a:p>
            <a:pPr>
              <a:defRPr/>
            </a:pPr>
            <a:r>
              <a:rPr lang="it-IT" sz="1800" dirty="0" smtClean="0">
                <a:latin typeface="Arial"/>
                <a:cs typeface="Arial"/>
              </a:rPr>
              <a:t>…</a:t>
            </a:r>
          </a:p>
          <a:p>
            <a:pPr marL="0" indent="0">
              <a:buFont typeface="Wingdings" charset="0"/>
              <a:buNone/>
              <a:defRPr/>
            </a:pPr>
            <a:endParaRPr lang="it-IT" sz="1400" dirty="0" smtClean="0">
              <a:solidFill>
                <a:srgbClr val="000090"/>
              </a:solidFill>
              <a:latin typeface="Arial"/>
              <a:cs typeface="Arial"/>
            </a:endParaRPr>
          </a:p>
          <a:p>
            <a:pPr marL="0" indent="0">
              <a:buFont typeface="Wingdings" charset="0"/>
              <a:buNone/>
              <a:defRPr/>
            </a:pPr>
            <a:r>
              <a:rPr lang="it-IT" sz="2400" dirty="0" smtClean="0">
                <a:solidFill>
                  <a:srgbClr val="000090"/>
                </a:solidFill>
                <a:latin typeface="Arial"/>
                <a:cs typeface="Arial"/>
              </a:rPr>
              <a:t>ITALIANI</a:t>
            </a:r>
          </a:p>
          <a:p>
            <a:pPr>
              <a:defRPr/>
            </a:pPr>
            <a:r>
              <a:rPr lang="it-IT" sz="1800" b="0" dirty="0" err="1" smtClean="0">
                <a:latin typeface="Arial"/>
                <a:cs typeface="Arial"/>
              </a:rPr>
              <a:t>Tecnoborsa</a:t>
            </a:r>
            <a:r>
              <a:rPr lang="it-IT" sz="1800" b="0" dirty="0" smtClean="0">
                <a:latin typeface="Arial"/>
                <a:cs typeface="Arial"/>
              </a:rPr>
              <a:t>: </a:t>
            </a:r>
            <a:r>
              <a:rPr lang="it-IT" sz="1800" dirty="0" smtClean="0">
                <a:latin typeface="Arial"/>
                <a:cs typeface="Arial"/>
              </a:rPr>
              <a:t>Codice delle valutazioni immobiliari (4° edizione)</a:t>
            </a:r>
          </a:p>
          <a:p>
            <a:pPr>
              <a:defRPr/>
            </a:pPr>
            <a:r>
              <a:rPr lang="it-IT" sz="1800" b="0" dirty="0" smtClean="0">
                <a:latin typeface="Arial"/>
                <a:cs typeface="Arial"/>
              </a:rPr>
              <a:t>Associazione Bancaria Italiana (ABI): </a:t>
            </a:r>
            <a:r>
              <a:rPr lang="it-IT" sz="1800" dirty="0" smtClean="0">
                <a:latin typeface="Arial"/>
                <a:cs typeface="Arial"/>
              </a:rPr>
              <a:t>Linee guida per le valutazioni degli immobili</a:t>
            </a:r>
          </a:p>
          <a:p>
            <a:pPr>
              <a:defRPr/>
            </a:pPr>
            <a:r>
              <a:rPr lang="it-IT" sz="1800" dirty="0" smtClean="0">
                <a:latin typeface="Arial"/>
                <a:cs typeface="Arial"/>
              </a:rPr>
              <a:t>…</a:t>
            </a:r>
          </a:p>
          <a:p>
            <a:pPr>
              <a:defRPr/>
            </a:pPr>
            <a:endParaRPr lang="it-IT" sz="1800" dirty="0" smtClean="0"/>
          </a:p>
        </p:txBody>
      </p:sp>
    </p:spTree>
    <p:extLst>
      <p:ext uri="{BB962C8B-B14F-4D97-AF65-F5344CB8AC3E}">
        <p14:creationId xmlns:p14="http://schemas.microsoft.com/office/powerpoint/2010/main" val="26278208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AutoShape 7"/>
          <p:cNvSpPr>
            <a:spLocks noChangeArrowheads="1"/>
          </p:cNvSpPr>
          <p:nvPr/>
        </p:nvSpPr>
        <p:spPr bwMode="auto">
          <a:xfrm>
            <a:off x="809625" y="2790825"/>
            <a:ext cx="7258050" cy="733425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C2CD6C-B875-0D4F-90D9-9267BD935AE9}" type="slidenum">
              <a:rPr lang="it-IT" smtClean="0"/>
              <a:pPr/>
              <a:t>16</a:t>
            </a:fld>
            <a:endParaRPr lang="it-IT"/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99066" y="232305"/>
            <a:ext cx="7175500" cy="779462"/>
          </a:xfrm>
          <a:solidFill>
            <a:srgbClr val="FFFFFF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it-IT" dirty="0">
                <a:solidFill>
                  <a:srgbClr val="FF0000"/>
                </a:solidFill>
                <a:latin typeface="Arial" charset="0"/>
                <a:ea typeface="ＭＳ Ｐゴシック" charset="0"/>
                <a:cs typeface="Arial" charset="0"/>
              </a:rPr>
              <a:t>STANDARDS DI VALUTAZIONE</a:t>
            </a:r>
          </a:p>
        </p:txBody>
      </p:sp>
      <p:sp>
        <p:nvSpPr>
          <p:cNvPr id="11" name="Segnaposto contenuto 6"/>
          <p:cNvSpPr>
            <a:spLocks noGrp="1"/>
          </p:cNvSpPr>
          <p:nvPr>
            <p:ph idx="1"/>
          </p:nvPr>
        </p:nvSpPr>
        <p:spPr bwMode="auto">
          <a:xfrm>
            <a:off x="457200" y="1485900"/>
            <a:ext cx="8229600" cy="46402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 sz="2400" dirty="0">
                <a:latin typeface="Arial" charset="0"/>
                <a:ea typeface="ＭＳ Ｐゴシック" charset="0"/>
              </a:rPr>
              <a:t>Definizioni del valore </a:t>
            </a:r>
            <a:r>
              <a:rPr lang="it-IT" sz="2400" b="0" dirty="0">
                <a:latin typeface="Arial" charset="0"/>
                <a:ea typeface="ＭＳ Ｐゴシック" charset="0"/>
              </a:rPr>
              <a:t>(aspetti economici)</a:t>
            </a:r>
          </a:p>
          <a:p>
            <a:r>
              <a:rPr lang="it-IT" sz="2400" dirty="0">
                <a:latin typeface="Arial" charset="0"/>
                <a:ea typeface="ＭＳ Ｐゴシック" charset="0"/>
              </a:rPr>
              <a:t>Definizione dei dati del mercato </a:t>
            </a:r>
            <a:r>
              <a:rPr lang="it-IT" sz="2400" b="0" dirty="0">
                <a:latin typeface="Arial" charset="0"/>
                <a:ea typeface="ＭＳ Ｐゴシック" charset="0"/>
              </a:rPr>
              <a:t>immobiliare (scheda di rilevazione)</a:t>
            </a:r>
          </a:p>
          <a:p>
            <a:r>
              <a:rPr lang="it-IT" sz="2400" dirty="0">
                <a:latin typeface="Arial" charset="0"/>
                <a:ea typeface="ＭＳ Ｐゴシック" charset="0"/>
              </a:rPr>
              <a:t>Procedimenti e metodi di stima </a:t>
            </a:r>
            <a:r>
              <a:rPr lang="it-IT" sz="2400" b="0" dirty="0">
                <a:latin typeface="Arial" charset="0"/>
                <a:ea typeface="ＭＳ Ｐゴシック" charset="0"/>
              </a:rPr>
              <a:t>(riconoscibilità del processo logico-deduttivo, verificabilità dei dati)</a:t>
            </a:r>
          </a:p>
          <a:p>
            <a:r>
              <a:rPr lang="it-IT" sz="2400" dirty="0">
                <a:latin typeface="Arial" charset="0"/>
                <a:ea typeface="ＭＳ Ｐゴシック" charset="0"/>
              </a:rPr>
              <a:t>Adesione al “codice di condotta” </a:t>
            </a:r>
            <a:r>
              <a:rPr lang="it-IT" sz="2400" b="0" dirty="0">
                <a:latin typeface="Arial" charset="0"/>
                <a:ea typeface="ＭＳ Ｐゴシック" charset="0"/>
              </a:rPr>
              <a:t>(codice deontologico)</a:t>
            </a:r>
          </a:p>
          <a:p>
            <a:r>
              <a:rPr lang="it-IT" sz="2400" dirty="0">
                <a:latin typeface="Arial" charset="0"/>
                <a:ea typeface="ＭＳ Ｐゴシック" charset="0"/>
              </a:rPr>
              <a:t>Rapporto di valutazione</a:t>
            </a:r>
          </a:p>
          <a:p>
            <a:r>
              <a:rPr lang="it-IT" sz="2400" dirty="0">
                <a:latin typeface="Arial" charset="0"/>
                <a:ea typeface="ＭＳ Ｐゴシック" charset="0"/>
              </a:rPr>
              <a:t>Principi di revisione del rapporto di valutazione </a:t>
            </a:r>
            <a:r>
              <a:rPr lang="it-IT" sz="2400" b="0" dirty="0">
                <a:latin typeface="Arial" charset="0"/>
                <a:ea typeface="ＭＳ Ｐゴシック" charset="0"/>
              </a:rPr>
              <a:t>(da parte di terzi)</a:t>
            </a:r>
            <a:endParaRPr lang="it-IT" sz="2400" dirty="0"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32526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055B07-9964-3848-9F54-ED05FF3785E9}" type="slidenum">
              <a:rPr lang="it-IT"/>
              <a:pPr/>
              <a:t>17</a:t>
            </a:fld>
            <a:endParaRPr lang="it-IT"/>
          </a:p>
        </p:txBody>
      </p:sp>
      <p:sp>
        <p:nvSpPr>
          <p:cNvPr id="279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93800" y="184679"/>
            <a:ext cx="6214533" cy="635000"/>
          </a:xfrm>
          <a:solidFill>
            <a:srgbClr val="FFFFFF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it-IT" dirty="0" smtClean="0">
                <a:solidFill>
                  <a:schemeClr val="accent2"/>
                </a:solidFill>
                <a:latin typeface="Arial" charset="0"/>
              </a:rPr>
              <a:t>COSTITUZIONE BANCA DATI PREZZI DI AGGIUDICAZIONE</a:t>
            </a:r>
            <a:endParaRPr lang="it-IT" dirty="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372533" y="1422400"/>
            <a:ext cx="8492067" cy="3816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/>
              <a:t>BANCA DATI DEI PREZZI DI AGGIUDICAZIONE NELLE ASTE IMMOBILIARI DI PROCEDIMENTI ESECUTIVI E CONCORSUALI</a:t>
            </a:r>
          </a:p>
          <a:p>
            <a:endParaRPr lang="it-IT" sz="2000" b="1" dirty="0" smtClean="0"/>
          </a:p>
          <a:p>
            <a:endParaRPr lang="it-IT" b="1" dirty="0"/>
          </a:p>
          <a:p>
            <a:pPr marL="285750" indent="-285750">
              <a:buFont typeface="Arial"/>
              <a:buChar char="•"/>
            </a:pPr>
            <a:r>
              <a:rPr lang="it-IT" sz="1600" b="1" dirty="0" smtClean="0"/>
              <a:t>SOGGETTI POTENZIALMENTE INTERESSATI</a:t>
            </a:r>
          </a:p>
          <a:p>
            <a:pPr marL="742950" lvl="1" indent="-285750">
              <a:lnSpc>
                <a:spcPct val="150000"/>
              </a:lnSpc>
              <a:buFont typeface="Arial"/>
              <a:buChar char="•"/>
            </a:pPr>
            <a:r>
              <a:rPr lang="it-IT" sz="1600" b="1" dirty="0" smtClean="0"/>
              <a:t>Istituti di credito </a:t>
            </a:r>
          </a:p>
          <a:p>
            <a:pPr marL="742950" lvl="1" indent="-285750">
              <a:lnSpc>
                <a:spcPct val="150000"/>
              </a:lnSpc>
              <a:buFont typeface="Arial"/>
              <a:buChar char="•"/>
            </a:pPr>
            <a:r>
              <a:rPr lang="it-IT" sz="1600" b="1" dirty="0" smtClean="0"/>
              <a:t>C.T.U. del Tribunale per stime nello stesso ambito</a:t>
            </a:r>
          </a:p>
          <a:p>
            <a:pPr marL="742950" lvl="1" indent="-285750">
              <a:lnSpc>
                <a:spcPct val="150000"/>
              </a:lnSpc>
              <a:buFont typeface="Arial"/>
              <a:buChar char="•"/>
            </a:pPr>
            <a:r>
              <a:rPr lang="it-IT" sz="1600" b="1" dirty="0" smtClean="0"/>
              <a:t>Estimatori e operatori del mercato (base dati per M.C.A.)</a:t>
            </a:r>
          </a:p>
          <a:p>
            <a:pPr marL="742950" lvl="1" indent="-285750">
              <a:buFont typeface="Arial"/>
              <a:buChar char="•"/>
            </a:pPr>
            <a:endParaRPr lang="it-IT" sz="1600" b="1" dirty="0"/>
          </a:p>
          <a:p>
            <a:pPr marL="742950" lvl="1" indent="-285750">
              <a:buFont typeface="Arial"/>
              <a:buChar char="•"/>
            </a:pPr>
            <a:endParaRPr lang="it-IT" sz="1600" b="1" dirty="0" smtClean="0"/>
          </a:p>
          <a:p>
            <a:pPr marL="285750" indent="-285750">
              <a:buFont typeface="Arial"/>
              <a:buChar char="•"/>
            </a:pPr>
            <a:r>
              <a:rPr lang="it-IT" sz="1600" b="1" dirty="0" smtClean="0"/>
              <a:t>SVILUPPI DI RICERCA</a:t>
            </a:r>
          </a:p>
          <a:p>
            <a:pPr marL="285750" indent="-285750">
              <a:buFont typeface="Arial"/>
              <a:buChar char="•"/>
            </a:pPr>
            <a:endParaRPr lang="it-IT" sz="1600" b="1" dirty="0" smtClean="0"/>
          </a:p>
          <a:p>
            <a:pPr marL="742950" lvl="1" indent="-285750">
              <a:buFont typeface="Arial"/>
              <a:buChar char="•"/>
            </a:pPr>
            <a:r>
              <a:rPr lang="it-IT" sz="1600" b="1" dirty="0" smtClean="0"/>
              <a:t>Definizione di parametri di differenziazione tra libero mercato e vendite forzate</a:t>
            </a:r>
            <a:endParaRPr lang="it-IT" sz="1600" b="1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1159933" y="2396067"/>
            <a:ext cx="1846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1252310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055B07-9964-3848-9F54-ED05FF3785E9}" type="slidenum">
              <a:rPr lang="it-IT"/>
              <a:pPr/>
              <a:t>2</a:t>
            </a:fld>
            <a:endParaRPr lang="it-IT"/>
          </a:p>
        </p:txBody>
      </p:sp>
      <p:sp>
        <p:nvSpPr>
          <p:cNvPr id="279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269346"/>
            <a:ext cx="7340600" cy="635000"/>
          </a:xfrm>
          <a:solidFill>
            <a:srgbClr val="FFFFFF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it-IT" dirty="0" smtClean="0">
                <a:solidFill>
                  <a:schemeClr val="accent2"/>
                </a:solidFill>
                <a:latin typeface="Arial" charset="0"/>
              </a:rPr>
              <a:t>AMBITI DI ATTIVITÁ</a:t>
            </a:r>
            <a:endParaRPr lang="it-IT" dirty="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698500" y="1405466"/>
            <a:ext cx="7874000" cy="4721014"/>
          </a:xfrm>
          <a:prstGeom prst="rect">
            <a:avLst/>
          </a:prstGeom>
          <a:solidFill>
            <a:srgbClr val="FFFFFF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90000"/>
              <a:buFont typeface="Wingdings" charset="0"/>
              <a:buChar char="Ø"/>
              <a:defRPr sz="2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charset="0"/>
              <a:buChar char="q"/>
              <a:defRPr sz="2400" b="1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charset="0"/>
              <a:buChar char="n"/>
              <a:defRPr sz="2300">
                <a:solidFill>
                  <a:schemeClr val="tx1"/>
                </a:solidFill>
                <a:latin typeface="Arial" charset="0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charset="0"/>
              <a:buChar char="§"/>
              <a:defRPr sz="2000">
                <a:solidFill>
                  <a:schemeClr val="tx1"/>
                </a:solidFill>
                <a:latin typeface="Arial" charset="0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charset="0"/>
              <a:buChar char="§"/>
              <a:defRPr sz="20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charset="0"/>
              <a:buChar char="§"/>
              <a:defRPr sz="20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charset="0"/>
              <a:buChar char="§"/>
              <a:defRPr sz="20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charset="0"/>
              <a:buChar char="§"/>
              <a:defRPr sz="20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charset="0"/>
              <a:buChar char="§"/>
              <a:defRPr sz="20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pPr marL="514350" indent="-457200"/>
            <a:r>
              <a:rPr lang="it-IT" sz="2000" dirty="0" smtClean="0">
                <a:latin typeface="Arial" charset="0"/>
                <a:ea typeface="ＭＳ Ｐゴシック" charset="0"/>
                <a:cs typeface="Arial" charset="0"/>
                <a:sym typeface="Symbol" charset="0"/>
              </a:rPr>
              <a:t>Procedura esecutiva immobiliare</a:t>
            </a:r>
          </a:p>
          <a:p>
            <a:pPr marL="514350" indent="-457200">
              <a:lnSpc>
                <a:spcPct val="130000"/>
              </a:lnSpc>
            </a:pPr>
            <a:r>
              <a:rPr lang="it-IT" sz="2000" dirty="0" smtClean="0">
                <a:latin typeface="Arial" charset="0"/>
                <a:ea typeface="ＭＳ Ｐゴシック" charset="0"/>
                <a:cs typeface="Arial" charset="0"/>
                <a:sym typeface="Symbol" charset="0"/>
              </a:rPr>
              <a:t>Fallimento o Liquidazione coatta amministrativa</a:t>
            </a:r>
          </a:p>
          <a:p>
            <a:pPr marL="514350" indent="-457200">
              <a:lnSpc>
                <a:spcPct val="130000"/>
              </a:lnSpc>
            </a:pPr>
            <a:r>
              <a:rPr lang="it-IT" sz="2000" dirty="0" smtClean="0">
                <a:latin typeface="Arial" charset="0"/>
                <a:ea typeface="ＭＳ Ｐゴシック" charset="0"/>
                <a:cs typeface="Arial" charset="0"/>
                <a:sym typeface="Symbol" charset="0"/>
              </a:rPr>
              <a:t>Concordato preventivo</a:t>
            </a:r>
          </a:p>
          <a:p>
            <a:pPr marL="914400" lvl="1" indent="-457200"/>
            <a:r>
              <a:rPr lang="it-IT" sz="1600" dirty="0" smtClean="0">
                <a:latin typeface="Arial" charset="0"/>
                <a:ea typeface="ＭＳ Ｐゴシック" charset="0"/>
                <a:cs typeface="Arial" charset="0"/>
                <a:sym typeface="Symbol" charset="0"/>
              </a:rPr>
              <a:t>Incarico della Società</a:t>
            </a:r>
          </a:p>
          <a:p>
            <a:pPr marL="914400" lvl="1" indent="-457200"/>
            <a:r>
              <a:rPr lang="it-IT" sz="1600" dirty="0" smtClean="0">
                <a:latin typeface="Arial" charset="0"/>
                <a:ea typeface="ＭＳ Ｐゴシック" charset="0"/>
                <a:cs typeface="Arial" charset="0"/>
                <a:sym typeface="Symbol" charset="0"/>
              </a:rPr>
              <a:t>Incarico dell’attestatore e/o del Tribunale</a:t>
            </a:r>
          </a:p>
          <a:p>
            <a:pPr marL="514350" indent="-457200">
              <a:lnSpc>
                <a:spcPct val="130000"/>
              </a:lnSpc>
            </a:pPr>
            <a:r>
              <a:rPr lang="it-IT" sz="2000" dirty="0" smtClean="0">
                <a:latin typeface="Arial" charset="0"/>
                <a:ea typeface="ＭＳ Ｐゴシック" charset="0"/>
                <a:cs typeface="Arial" charset="0"/>
                <a:sym typeface="Symbol" charset="0"/>
              </a:rPr>
              <a:t>Accordi di ristrutturazione del debito (art.182 bis L.F.)</a:t>
            </a:r>
          </a:p>
          <a:p>
            <a:pPr marL="914400" lvl="1" indent="-457200"/>
            <a:r>
              <a:rPr lang="it-IT" sz="1600" dirty="0">
                <a:latin typeface="Arial" charset="0"/>
                <a:ea typeface="ＭＳ Ｐゴシック" charset="0"/>
                <a:cs typeface="Arial" charset="0"/>
                <a:sym typeface="Symbol" charset="0"/>
              </a:rPr>
              <a:t>Incarico della Società</a:t>
            </a:r>
          </a:p>
          <a:p>
            <a:pPr marL="914400" lvl="1" indent="-457200"/>
            <a:r>
              <a:rPr lang="it-IT" sz="1600" dirty="0" smtClean="0">
                <a:latin typeface="Arial" charset="0"/>
                <a:ea typeface="ＭＳ Ｐゴシック" charset="0"/>
                <a:cs typeface="Arial" charset="0"/>
                <a:sym typeface="Symbol" charset="0"/>
              </a:rPr>
              <a:t>incarico </a:t>
            </a:r>
            <a:r>
              <a:rPr lang="it-IT" sz="1600" dirty="0">
                <a:latin typeface="Arial" charset="0"/>
                <a:ea typeface="ＭＳ Ｐゴシック" charset="0"/>
                <a:cs typeface="Arial" charset="0"/>
                <a:sym typeface="Symbol" charset="0"/>
              </a:rPr>
              <a:t>dell’attestatore e/o del Tribunale</a:t>
            </a:r>
          </a:p>
          <a:p>
            <a:pPr marL="514350" indent="-457200">
              <a:lnSpc>
                <a:spcPct val="130000"/>
              </a:lnSpc>
            </a:pPr>
            <a:r>
              <a:rPr lang="it-IT" sz="2000" dirty="0" smtClean="0">
                <a:latin typeface="Arial" charset="0"/>
                <a:ea typeface="ＭＳ Ｐゴシック" charset="0"/>
                <a:cs typeface="Arial" charset="0"/>
                <a:sym typeface="Symbol" charset="0"/>
              </a:rPr>
              <a:t>Piani di risanamento (art.67 L.F.)</a:t>
            </a:r>
          </a:p>
          <a:p>
            <a:pPr marL="914400" lvl="1" indent="-457200"/>
            <a:r>
              <a:rPr lang="it-IT" sz="1600" dirty="0">
                <a:latin typeface="Arial" charset="0"/>
                <a:ea typeface="ＭＳ Ｐゴシック" charset="0"/>
                <a:cs typeface="Arial" charset="0"/>
                <a:sym typeface="Symbol" charset="0"/>
              </a:rPr>
              <a:t>Incarico della Società</a:t>
            </a:r>
          </a:p>
          <a:p>
            <a:pPr marL="914400" lvl="1" indent="-457200"/>
            <a:r>
              <a:rPr lang="it-IT" sz="1600" dirty="0">
                <a:latin typeface="Arial" charset="0"/>
                <a:ea typeface="ＭＳ Ｐゴシック" charset="0"/>
                <a:cs typeface="Arial" charset="0"/>
                <a:sym typeface="Symbol" charset="0"/>
              </a:rPr>
              <a:t>Eventuale </a:t>
            </a:r>
            <a:r>
              <a:rPr lang="it-IT" sz="1600" dirty="0" smtClean="0">
                <a:latin typeface="Arial" charset="0"/>
                <a:ea typeface="ＭＳ Ｐゴシック" charset="0"/>
                <a:cs typeface="Arial" charset="0"/>
                <a:sym typeface="Symbol" charset="0"/>
              </a:rPr>
              <a:t>incarico dell’attestatore</a:t>
            </a:r>
            <a:endParaRPr lang="it-IT" sz="1600" dirty="0">
              <a:latin typeface="Arial" charset="0"/>
              <a:ea typeface="ＭＳ Ｐゴシック" charset="0"/>
              <a:cs typeface="Arial" charset="0"/>
              <a:sym typeface="Symbol" charset="0"/>
            </a:endParaRPr>
          </a:p>
          <a:p>
            <a:pPr marL="514350" indent="-457200"/>
            <a:endParaRPr lang="it-IT" sz="2000" dirty="0">
              <a:latin typeface="Arial" charset="0"/>
              <a:ea typeface="ＭＳ Ｐゴシック" charset="0"/>
              <a:cs typeface="Arial" charset="0"/>
              <a:sym typeface="Symbol" charset="0"/>
            </a:endParaRPr>
          </a:p>
          <a:p>
            <a:pPr marL="514350" indent="-457200"/>
            <a:endParaRPr lang="it-IT" sz="2000" dirty="0">
              <a:latin typeface="Arial" charset="0"/>
              <a:ea typeface="ＭＳ Ｐゴシック" charset="0"/>
              <a:cs typeface="Arial" charset="0"/>
              <a:sym typeface="Symbo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78068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055B07-9964-3848-9F54-ED05FF3785E9}" type="slidenum">
              <a:rPr lang="it-IT"/>
              <a:pPr/>
              <a:t>3</a:t>
            </a:fld>
            <a:endParaRPr lang="it-IT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1320800" y="125413"/>
            <a:ext cx="6872288" cy="901700"/>
          </a:xfrm>
          <a:solidFill>
            <a:srgbClr val="FFFFFF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it-IT" sz="2800" dirty="0">
                <a:solidFill>
                  <a:srgbClr val="FF0000"/>
                </a:solidFill>
                <a:latin typeface="Arial" charset="0"/>
                <a:ea typeface="ＭＳ Ｐゴシック" charset="0"/>
                <a:cs typeface="Arial" charset="0"/>
              </a:rPr>
              <a:t>PROCEDIMENTO DI ESECUZIONE IMMOBILIARE</a:t>
            </a:r>
          </a:p>
        </p:txBody>
      </p:sp>
      <p:sp>
        <p:nvSpPr>
          <p:cNvPr id="8" name="Line 2"/>
          <p:cNvSpPr>
            <a:spLocks noChangeShapeType="1"/>
          </p:cNvSpPr>
          <p:nvPr/>
        </p:nvSpPr>
        <p:spPr bwMode="auto">
          <a:xfrm flipH="1">
            <a:off x="2609850" y="2120900"/>
            <a:ext cx="6762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>
              <a:cs typeface="+mn-cs"/>
            </a:endParaRPr>
          </a:p>
        </p:txBody>
      </p:sp>
      <p:sp>
        <p:nvSpPr>
          <p:cNvPr id="9" name="Line 3"/>
          <p:cNvSpPr>
            <a:spLocks noChangeShapeType="1"/>
          </p:cNvSpPr>
          <p:nvPr/>
        </p:nvSpPr>
        <p:spPr bwMode="auto">
          <a:xfrm>
            <a:off x="1536700" y="6178550"/>
            <a:ext cx="57372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>
              <a:cs typeface="+mn-cs"/>
            </a:endParaRPr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1536700" y="5295900"/>
            <a:ext cx="0" cy="873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>
              <a:cs typeface="+mn-cs"/>
            </a:endParaRPr>
          </a:p>
        </p:txBody>
      </p:sp>
      <p:sp>
        <p:nvSpPr>
          <p:cNvPr id="12" name="Line 5"/>
          <p:cNvSpPr>
            <a:spLocks noChangeShapeType="1"/>
          </p:cNvSpPr>
          <p:nvPr/>
        </p:nvSpPr>
        <p:spPr bwMode="auto">
          <a:xfrm>
            <a:off x="7277100" y="5295900"/>
            <a:ext cx="0" cy="882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>
              <a:cs typeface="+mn-cs"/>
            </a:endParaRPr>
          </a:p>
        </p:txBody>
      </p:sp>
      <p:sp>
        <p:nvSpPr>
          <p:cNvPr id="13" name="Line 6"/>
          <p:cNvSpPr>
            <a:spLocks noChangeShapeType="1"/>
          </p:cNvSpPr>
          <p:nvPr/>
        </p:nvSpPr>
        <p:spPr bwMode="auto">
          <a:xfrm flipH="1">
            <a:off x="3981450" y="21082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>
              <a:cs typeface="+mn-cs"/>
            </a:endParaRPr>
          </a:p>
        </p:txBody>
      </p:sp>
      <p:sp>
        <p:nvSpPr>
          <p:cNvPr id="15" name="Line 7"/>
          <p:cNvSpPr>
            <a:spLocks noChangeShapeType="1"/>
          </p:cNvSpPr>
          <p:nvPr/>
        </p:nvSpPr>
        <p:spPr bwMode="auto">
          <a:xfrm>
            <a:off x="4362450" y="1397000"/>
            <a:ext cx="0" cy="388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>
              <a:cs typeface="+mn-cs"/>
            </a:endParaRPr>
          </a:p>
        </p:txBody>
      </p:sp>
      <p:sp>
        <p:nvSpPr>
          <p:cNvPr id="16" name="AutoShape 9"/>
          <p:cNvSpPr>
            <a:spLocks noChangeArrowheads="1"/>
          </p:cNvSpPr>
          <p:nvPr/>
        </p:nvSpPr>
        <p:spPr bwMode="auto">
          <a:xfrm>
            <a:off x="3257550" y="1409700"/>
            <a:ext cx="2209800" cy="254000"/>
          </a:xfrm>
          <a:prstGeom prst="flowChartAlternateProcess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it-IT">
                <a:cs typeface="+mn-cs"/>
              </a:rPr>
              <a:t>Notifica titolo esecutivo</a:t>
            </a:r>
          </a:p>
        </p:txBody>
      </p:sp>
      <p:sp>
        <p:nvSpPr>
          <p:cNvPr id="17" name="AutoShape 10"/>
          <p:cNvSpPr>
            <a:spLocks noChangeArrowheads="1"/>
          </p:cNvSpPr>
          <p:nvPr/>
        </p:nvSpPr>
        <p:spPr bwMode="auto">
          <a:xfrm>
            <a:off x="2921000" y="2628900"/>
            <a:ext cx="2882900" cy="228600"/>
          </a:xfrm>
          <a:prstGeom prst="flowChartAlternateProcess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it-IT" b="1" dirty="0">
                <a:solidFill>
                  <a:srgbClr val="000090"/>
                </a:solidFill>
                <a:cs typeface="+mn-cs"/>
              </a:rPr>
              <a:t>Inizio procedura espropriazione</a:t>
            </a:r>
          </a:p>
        </p:txBody>
      </p:sp>
      <p:sp>
        <p:nvSpPr>
          <p:cNvPr id="18" name="AutoShape 11"/>
          <p:cNvSpPr>
            <a:spLocks noChangeArrowheads="1"/>
          </p:cNvSpPr>
          <p:nvPr/>
        </p:nvSpPr>
        <p:spPr bwMode="auto">
          <a:xfrm>
            <a:off x="3276600" y="1816100"/>
            <a:ext cx="2171700" cy="609600"/>
          </a:xfrm>
          <a:prstGeom prst="flowChartDecision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it-IT">
                <a:cs typeface="+mn-cs"/>
              </a:rPr>
              <a:t>Notifica precetto</a:t>
            </a:r>
          </a:p>
        </p:txBody>
      </p:sp>
      <p:sp>
        <p:nvSpPr>
          <p:cNvPr id="19" name="AutoShape 12"/>
          <p:cNvSpPr>
            <a:spLocks noChangeArrowheads="1"/>
          </p:cNvSpPr>
          <p:nvPr/>
        </p:nvSpPr>
        <p:spPr bwMode="auto">
          <a:xfrm>
            <a:off x="2876550" y="3060700"/>
            <a:ext cx="2971800" cy="279400"/>
          </a:xfrm>
          <a:prstGeom prst="flowChartAlternateProcess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it-IT">
                <a:cs typeface="+mn-cs"/>
              </a:rPr>
              <a:t>Notifica e trascrizione pignoramento</a:t>
            </a:r>
          </a:p>
        </p:txBody>
      </p:sp>
      <p:sp>
        <p:nvSpPr>
          <p:cNvPr id="20" name="AutoShape 13"/>
          <p:cNvSpPr>
            <a:spLocks noChangeArrowheads="1"/>
          </p:cNvSpPr>
          <p:nvPr/>
        </p:nvSpPr>
        <p:spPr bwMode="auto">
          <a:xfrm>
            <a:off x="3257550" y="3505200"/>
            <a:ext cx="2209800" cy="254000"/>
          </a:xfrm>
          <a:prstGeom prst="flowChartAlternateProcess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it-IT">
                <a:cs typeface="+mn-cs"/>
              </a:rPr>
              <a:t>Istanza di vendita immobili</a:t>
            </a:r>
          </a:p>
        </p:txBody>
      </p:sp>
      <p:sp>
        <p:nvSpPr>
          <p:cNvPr id="21" name="AutoShape 14"/>
          <p:cNvSpPr>
            <a:spLocks noChangeArrowheads="1"/>
          </p:cNvSpPr>
          <p:nvPr/>
        </p:nvSpPr>
        <p:spPr bwMode="auto">
          <a:xfrm>
            <a:off x="2749550" y="3962400"/>
            <a:ext cx="3225800" cy="317500"/>
          </a:xfrm>
          <a:prstGeom prst="flowChartAlternateProcess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it-IT">
                <a:cs typeface="+mn-cs"/>
              </a:rPr>
              <a:t>Deposito documentazione ipocatastale</a:t>
            </a:r>
          </a:p>
        </p:txBody>
      </p:sp>
      <p:sp>
        <p:nvSpPr>
          <p:cNvPr id="22" name="AutoShape 15"/>
          <p:cNvSpPr>
            <a:spLocks noChangeArrowheads="1"/>
          </p:cNvSpPr>
          <p:nvPr/>
        </p:nvSpPr>
        <p:spPr bwMode="auto">
          <a:xfrm>
            <a:off x="3257550" y="4483100"/>
            <a:ext cx="2209800" cy="254000"/>
          </a:xfrm>
          <a:prstGeom prst="flowChartAlternateProcess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it-IT" dirty="0">
                <a:cs typeface="+mn-cs"/>
              </a:rPr>
              <a:t>Valutazione del bene</a:t>
            </a:r>
          </a:p>
        </p:txBody>
      </p:sp>
      <p:sp>
        <p:nvSpPr>
          <p:cNvPr id="23" name="AutoShape 16"/>
          <p:cNvSpPr>
            <a:spLocks noChangeArrowheads="1"/>
          </p:cNvSpPr>
          <p:nvPr/>
        </p:nvSpPr>
        <p:spPr bwMode="auto">
          <a:xfrm>
            <a:off x="3257550" y="4899660"/>
            <a:ext cx="2209800" cy="254000"/>
          </a:xfrm>
          <a:prstGeom prst="flowChartAlternateProcess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it-IT" dirty="0">
                <a:cs typeface="+mn-cs"/>
              </a:rPr>
              <a:t>Ordinanza di vendita</a:t>
            </a:r>
          </a:p>
        </p:txBody>
      </p:sp>
      <p:sp>
        <p:nvSpPr>
          <p:cNvPr id="24" name="AutoShape 17"/>
          <p:cNvSpPr>
            <a:spLocks noChangeArrowheads="1"/>
          </p:cNvSpPr>
          <p:nvPr/>
        </p:nvSpPr>
        <p:spPr bwMode="auto">
          <a:xfrm>
            <a:off x="546100" y="5524500"/>
            <a:ext cx="2209800" cy="254000"/>
          </a:xfrm>
          <a:prstGeom prst="flowChartAlternateProcess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it-IT">
                <a:cs typeface="+mn-cs"/>
              </a:rPr>
              <a:t>Vendita con incanto</a:t>
            </a:r>
          </a:p>
        </p:txBody>
      </p:sp>
      <p:sp>
        <p:nvSpPr>
          <p:cNvPr id="25" name="AutoShape 18"/>
          <p:cNvSpPr>
            <a:spLocks noChangeArrowheads="1"/>
          </p:cNvSpPr>
          <p:nvPr/>
        </p:nvSpPr>
        <p:spPr bwMode="auto">
          <a:xfrm>
            <a:off x="6134100" y="5524500"/>
            <a:ext cx="2209800" cy="254000"/>
          </a:xfrm>
          <a:prstGeom prst="flowChartAlternateProcess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it-IT">
                <a:cs typeface="+mn-cs"/>
              </a:rPr>
              <a:t>Vendita senza incanto</a:t>
            </a:r>
          </a:p>
        </p:txBody>
      </p:sp>
      <p:sp>
        <p:nvSpPr>
          <p:cNvPr id="27" name="Line 20"/>
          <p:cNvSpPr>
            <a:spLocks noChangeShapeType="1"/>
          </p:cNvSpPr>
          <p:nvPr/>
        </p:nvSpPr>
        <p:spPr bwMode="auto">
          <a:xfrm>
            <a:off x="1549400" y="5295900"/>
            <a:ext cx="572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>
              <a:cs typeface="+mn-cs"/>
            </a:endParaRPr>
          </a:p>
        </p:txBody>
      </p:sp>
      <p:sp>
        <p:nvSpPr>
          <p:cNvPr id="28" name="Oval 21"/>
          <p:cNvSpPr>
            <a:spLocks noChangeArrowheads="1"/>
          </p:cNvSpPr>
          <p:nvPr/>
        </p:nvSpPr>
        <p:spPr bwMode="auto">
          <a:xfrm>
            <a:off x="3467100" y="5905500"/>
            <a:ext cx="1790700" cy="546100"/>
          </a:xfrm>
          <a:prstGeom prst="ellipse">
            <a:avLst/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it-IT" b="1" dirty="0">
                <a:solidFill>
                  <a:srgbClr val="000090"/>
                </a:solidFill>
                <a:cs typeface="+mn-cs"/>
              </a:rPr>
              <a:t>Vendita</a:t>
            </a:r>
          </a:p>
        </p:txBody>
      </p:sp>
      <p:sp>
        <p:nvSpPr>
          <p:cNvPr id="29" name="Oval 22"/>
          <p:cNvSpPr>
            <a:spLocks noChangeArrowheads="1"/>
          </p:cNvSpPr>
          <p:nvPr/>
        </p:nvSpPr>
        <p:spPr bwMode="auto">
          <a:xfrm>
            <a:off x="850900" y="1854200"/>
            <a:ext cx="1790700" cy="546100"/>
          </a:xfrm>
          <a:prstGeom prst="ellipse">
            <a:avLst/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it-IT" b="1" dirty="0">
                <a:solidFill>
                  <a:srgbClr val="000090"/>
                </a:solidFill>
                <a:cs typeface="+mn-cs"/>
              </a:rPr>
              <a:t>Pagamento debito</a:t>
            </a:r>
          </a:p>
        </p:txBody>
      </p:sp>
      <p:sp>
        <p:nvSpPr>
          <p:cNvPr id="30" name="Oval 23"/>
          <p:cNvSpPr>
            <a:spLocks noChangeArrowheads="1"/>
          </p:cNvSpPr>
          <p:nvPr/>
        </p:nvSpPr>
        <p:spPr bwMode="auto">
          <a:xfrm>
            <a:off x="6616700" y="3721100"/>
            <a:ext cx="1790700" cy="660400"/>
          </a:xfrm>
          <a:prstGeom prst="ellipse">
            <a:avLst/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it-IT" b="1" dirty="0">
                <a:solidFill>
                  <a:srgbClr val="000090"/>
                </a:solidFill>
                <a:cs typeface="+mn-cs"/>
              </a:rPr>
              <a:t>Conversione</a:t>
            </a:r>
          </a:p>
          <a:p>
            <a:pPr algn="ctr">
              <a:defRPr/>
            </a:pPr>
            <a:r>
              <a:rPr lang="it-IT" b="1" dirty="0">
                <a:solidFill>
                  <a:srgbClr val="000090"/>
                </a:solidFill>
                <a:cs typeface="+mn-cs"/>
              </a:rPr>
              <a:t>pignoramento</a:t>
            </a:r>
          </a:p>
        </p:txBody>
      </p:sp>
      <p:sp>
        <p:nvSpPr>
          <p:cNvPr id="31" name="AutoShape 24"/>
          <p:cNvSpPr>
            <a:spLocks/>
          </p:cNvSpPr>
          <p:nvPr/>
        </p:nvSpPr>
        <p:spPr bwMode="auto">
          <a:xfrm>
            <a:off x="6096000" y="2933700"/>
            <a:ext cx="406400" cy="2222500"/>
          </a:xfrm>
          <a:prstGeom prst="rightBrace">
            <a:avLst>
              <a:gd name="adj1" fmla="val 4557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>
              <a:cs typeface="+mn-cs"/>
            </a:endParaRPr>
          </a:p>
        </p:txBody>
      </p:sp>
      <p:sp>
        <p:nvSpPr>
          <p:cNvPr id="32" name="AutoShape 15"/>
          <p:cNvSpPr>
            <a:spLocks noChangeArrowheads="1"/>
          </p:cNvSpPr>
          <p:nvPr/>
        </p:nvSpPr>
        <p:spPr bwMode="auto">
          <a:xfrm>
            <a:off x="382270" y="4290060"/>
            <a:ext cx="2209800" cy="254000"/>
          </a:xfrm>
          <a:prstGeom prst="flowChartAlternateProcess">
            <a:avLst/>
          </a:prstGeom>
          <a:solidFill>
            <a:srgbClr val="CCFFFF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it-IT" b="1" dirty="0" smtClean="0">
                <a:solidFill>
                  <a:srgbClr val="FF0000"/>
                </a:solidFill>
                <a:cs typeface="+mn-cs"/>
              </a:rPr>
              <a:t>Nomina perito estimatore</a:t>
            </a:r>
            <a:endParaRPr lang="it-IT" b="1" dirty="0">
              <a:solidFill>
                <a:srgbClr val="FF0000"/>
              </a:solidFill>
              <a:cs typeface="+mn-cs"/>
            </a:endParaRPr>
          </a:p>
        </p:txBody>
      </p:sp>
      <p:sp>
        <p:nvSpPr>
          <p:cNvPr id="33" name="AutoShape 15"/>
          <p:cNvSpPr>
            <a:spLocks noChangeArrowheads="1"/>
          </p:cNvSpPr>
          <p:nvPr/>
        </p:nvSpPr>
        <p:spPr bwMode="auto">
          <a:xfrm>
            <a:off x="382270" y="4716780"/>
            <a:ext cx="2209800" cy="254000"/>
          </a:xfrm>
          <a:prstGeom prst="flowChartAlternateProcess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it-IT" dirty="0" smtClean="0">
                <a:solidFill>
                  <a:srgbClr val="FF0000"/>
                </a:solidFill>
                <a:cs typeface="+mn-cs"/>
              </a:rPr>
              <a:t>Nomina custode</a:t>
            </a:r>
            <a:endParaRPr lang="it-IT" dirty="0">
              <a:solidFill>
                <a:srgbClr val="FF0000"/>
              </a:solidFill>
              <a:cs typeface="+mn-cs"/>
            </a:endParaRPr>
          </a:p>
        </p:txBody>
      </p:sp>
      <p:cxnSp>
        <p:nvCxnSpPr>
          <p:cNvPr id="5" name="Connettore 2 4"/>
          <p:cNvCxnSpPr/>
          <p:nvPr/>
        </p:nvCxnSpPr>
        <p:spPr>
          <a:xfrm flipV="1">
            <a:off x="2602230" y="4409440"/>
            <a:ext cx="1766570" cy="1778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9552" name="Connettore 1 279551"/>
          <p:cNvCxnSpPr>
            <a:stCxn id="33" idx="3"/>
          </p:cNvCxnSpPr>
          <p:nvPr/>
        </p:nvCxnSpPr>
        <p:spPr>
          <a:xfrm>
            <a:off x="2592070" y="4843780"/>
            <a:ext cx="323850" cy="0"/>
          </a:xfrm>
          <a:prstGeom prst="line">
            <a:avLst/>
          </a:prstGeom>
          <a:ln w="9525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9556" name="Connettore 1 279555"/>
          <p:cNvCxnSpPr/>
          <p:nvPr/>
        </p:nvCxnSpPr>
        <p:spPr>
          <a:xfrm flipV="1">
            <a:off x="2915920" y="4836162"/>
            <a:ext cx="0" cy="213358"/>
          </a:xfrm>
          <a:prstGeom prst="line">
            <a:avLst/>
          </a:prstGeom>
          <a:ln w="63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nettore 1 38"/>
          <p:cNvCxnSpPr/>
          <p:nvPr/>
        </p:nvCxnSpPr>
        <p:spPr>
          <a:xfrm flipV="1">
            <a:off x="2915920" y="4439920"/>
            <a:ext cx="0" cy="406400"/>
          </a:xfrm>
          <a:prstGeom prst="line">
            <a:avLst/>
          </a:prstGeom>
          <a:ln w="63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Connettore 2 48"/>
          <p:cNvCxnSpPr/>
          <p:nvPr/>
        </p:nvCxnSpPr>
        <p:spPr>
          <a:xfrm>
            <a:off x="2905760" y="5049520"/>
            <a:ext cx="325120" cy="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4728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055B07-9964-3848-9F54-ED05FF3785E9}" type="slidenum">
              <a:rPr lang="it-IT"/>
              <a:pPr/>
              <a:t>4</a:t>
            </a:fld>
            <a:endParaRPr lang="it-IT"/>
          </a:p>
        </p:txBody>
      </p:sp>
      <p:sp>
        <p:nvSpPr>
          <p:cNvPr id="279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269346"/>
            <a:ext cx="7340600" cy="635000"/>
          </a:xfrm>
          <a:solidFill>
            <a:srgbClr val="FFFFFF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it-IT" dirty="0" smtClean="0">
                <a:solidFill>
                  <a:schemeClr val="accent2"/>
                </a:solidFill>
                <a:latin typeface="Arial" charset="0"/>
              </a:rPr>
              <a:t>QUESITO DEL G.E.</a:t>
            </a:r>
            <a:endParaRPr lang="it-IT" dirty="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698500" y="1405466"/>
            <a:ext cx="7874000" cy="4721014"/>
          </a:xfrm>
          <a:prstGeom prst="rect">
            <a:avLst/>
          </a:prstGeom>
          <a:solidFill>
            <a:srgbClr val="FFFFFF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90000"/>
              <a:buFont typeface="Wingdings" charset="0"/>
              <a:buChar char="Ø"/>
              <a:defRPr sz="2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charset="0"/>
              <a:buChar char="q"/>
              <a:defRPr sz="2400" b="1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charset="0"/>
              <a:buChar char="n"/>
              <a:defRPr sz="2300">
                <a:solidFill>
                  <a:schemeClr val="tx1"/>
                </a:solidFill>
                <a:latin typeface="Arial" charset="0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charset="0"/>
              <a:buChar char="§"/>
              <a:defRPr sz="2000">
                <a:solidFill>
                  <a:schemeClr val="tx1"/>
                </a:solidFill>
                <a:latin typeface="Arial" charset="0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charset="0"/>
              <a:buChar char="§"/>
              <a:defRPr sz="20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charset="0"/>
              <a:buChar char="§"/>
              <a:defRPr sz="20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charset="0"/>
              <a:buChar char="§"/>
              <a:defRPr sz="20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charset="0"/>
              <a:buChar char="§"/>
              <a:defRPr sz="20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charset="0"/>
              <a:buChar char="§"/>
              <a:defRPr sz="20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pPr marL="514350" indent="-457200"/>
            <a:r>
              <a:rPr lang="it-IT" sz="1800" b="0" dirty="0" smtClean="0">
                <a:latin typeface="Arial" charset="0"/>
                <a:ea typeface="ＭＳ Ｐゴシック" charset="0"/>
                <a:cs typeface="Arial" charset="0"/>
                <a:sym typeface="Symbol" charset="0"/>
              </a:rPr>
              <a:t>Individuazione </a:t>
            </a:r>
            <a:r>
              <a:rPr lang="it-IT" sz="1800" b="0" dirty="0">
                <a:latin typeface="Arial" charset="0"/>
                <a:ea typeface="ＭＳ Ｐゴシック" charset="0"/>
                <a:cs typeface="Arial" charset="0"/>
                <a:sym typeface="Symbol" charset="0"/>
              </a:rPr>
              <a:t>e descrizione dei beni pignorati ed eventuale accatastamento</a:t>
            </a:r>
          </a:p>
          <a:p>
            <a:pPr marL="514350" indent="-457200"/>
            <a:r>
              <a:rPr lang="it-IT" sz="1800" b="0" dirty="0">
                <a:latin typeface="Arial" charset="0"/>
                <a:ea typeface="ＭＳ Ｐゴシック" charset="0"/>
                <a:cs typeface="Arial" charset="0"/>
                <a:sym typeface="Symbol" charset="0"/>
              </a:rPr>
              <a:t>Verifiche inerenti la regolarità edilizia e urbanistica acquisendo la relativa documentazione</a:t>
            </a:r>
          </a:p>
          <a:p>
            <a:pPr marL="514350" indent="-457200"/>
            <a:r>
              <a:rPr lang="it-IT" sz="1800" b="0" dirty="0">
                <a:latin typeface="Arial" charset="0"/>
                <a:ea typeface="ＭＳ Ｐゴシック" charset="0"/>
                <a:cs typeface="Arial" charset="0"/>
                <a:sym typeface="Symbol" charset="0"/>
              </a:rPr>
              <a:t>Accertamento dei diritti reali gravanti sull’</a:t>
            </a:r>
            <a:r>
              <a:rPr lang="it-IT" altLang="ja-JP" sz="1800" b="0" dirty="0">
                <a:latin typeface="Arial" charset="0"/>
                <a:ea typeface="ＭＳ Ｐゴシック" charset="0"/>
                <a:cs typeface="Arial" charset="0"/>
                <a:sym typeface="Symbol" charset="0"/>
              </a:rPr>
              <a:t>immobile</a:t>
            </a:r>
          </a:p>
          <a:p>
            <a:pPr marL="514350" indent="-457200"/>
            <a:r>
              <a:rPr lang="it-IT" sz="1800" b="0" dirty="0">
                <a:latin typeface="Arial" charset="0"/>
                <a:ea typeface="ＭＳ Ｐゴシック" charset="0"/>
                <a:cs typeface="Arial" charset="0"/>
                <a:sym typeface="Symbol" charset="0"/>
              </a:rPr>
              <a:t>Accertamento dello stato di occupazione dell’</a:t>
            </a:r>
            <a:r>
              <a:rPr lang="it-IT" altLang="ja-JP" sz="1800" b="0" dirty="0">
                <a:latin typeface="Arial" charset="0"/>
                <a:ea typeface="ＭＳ Ｐゴシック" charset="0"/>
                <a:cs typeface="Arial" charset="0"/>
                <a:sym typeface="Symbol" charset="0"/>
              </a:rPr>
              <a:t>immobile (da parte del debitore esecutato o sua famiglia, da parte di terzi con contratto di locazione o senza titolo) e valutazione dell’opponibilità alla procedura</a:t>
            </a:r>
          </a:p>
          <a:p>
            <a:pPr marL="514350" indent="-457200"/>
            <a:r>
              <a:rPr lang="it-IT" sz="1800" b="0" dirty="0">
                <a:latin typeface="Arial" charset="0"/>
                <a:ea typeface="ＭＳ Ｐゴシック" charset="0"/>
                <a:cs typeface="Arial" charset="0"/>
                <a:sym typeface="Symbol" charset="0"/>
              </a:rPr>
              <a:t>Valutare l’</a:t>
            </a:r>
            <a:r>
              <a:rPr lang="it-IT" altLang="ja-JP" sz="1800" b="0" dirty="0">
                <a:latin typeface="Arial" charset="0"/>
                <a:ea typeface="ＭＳ Ｐゴシック" charset="0"/>
                <a:cs typeface="Arial" charset="0"/>
                <a:sym typeface="Symbol" charset="0"/>
              </a:rPr>
              <a:t>opportunità di formare uno o più lotti</a:t>
            </a:r>
          </a:p>
          <a:p>
            <a:pPr marL="514350" indent="-457200"/>
            <a:r>
              <a:rPr lang="it-IT" sz="1800" b="0" dirty="0">
                <a:latin typeface="Arial" charset="0"/>
                <a:ea typeface="ＭＳ Ｐゴシック" charset="0"/>
                <a:cs typeface="Arial" charset="0"/>
                <a:sym typeface="Symbol" charset="0"/>
              </a:rPr>
              <a:t>Indicare eventuali opere necessarie per il ripristino della funzionalità compromessa degli immobili</a:t>
            </a:r>
          </a:p>
          <a:p>
            <a:pPr marL="514350" indent="-457200"/>
            <a:r>
              <a:rPr lang="it-IT" sz="1800" b="0" dirty="0">
                <a:latin typeface="Arial" charset="0"/>
                <a:ea typeface="ＭＳ Ｐゴシック" charset="0"/>
                <a:cs typeface="Arial" charset="0"/>
                <a:sym typeface="Symbol" charset="0"/>
              </a:rPr>
              <a:t>Esprimere parere sulla comoda o meno divisibilità del bene (nel caso sia stata pignorata una quota</a:t>
            </a:r>
            <a:r>
              <a:rPr lang="it-IT" sz="1800" b="0" dirty="0" smtClean="0">
                <a:latin typeface="Arial" charset="0"/>
                <a:ea typeface="ＭＳ Ｐゴシック" charset="0"/>
                <a:cs typeface="Arial" charset="0"/>
                <a:sym typeface="Symbol" charset="0"/>
              </a:rPr>
              <a:t>)</a:t>
            </a:r>
          </a:p>
          <a:p>
            <a:pPr marL="514350" indent="-457200"/>
            <a:r>
              <a:rPr lang="it-IT" sz="2000" dirty="0" smtClean="0">
                <a:latin typeface="Arial" charset="0"/>
                <a:ea typeface="ＭＳ Ｐゴシック" charset="0"/>
                <a:cs typeface="Arial" charset="0"/>
                <a:sym typeface="Symbol" charset="0"/>
              </a:rPr>
              <a:t>Stimare </a:t>
            </a:r>
            <a:r>
              <a:rPr lang="it-IT" sz="2000" dirty="0">
                <a:latin typeface="Arial" charset="0"/>
                <a:ea typeface="ＭＳ Ｐゴシック" charset="0"/>
                <a:cs typeface="Arial" charset="0"/>
                <a:sym typeface="Symbol" charset="0"/>
              </a:rPr>
              <a:t>il valore dei </a:t>
            </a:r>
            <a:r>
              <a:rPr lang="it-IT" sz="2000" dirty="0" smtClean="0">
                <a:latin typeface="Arial" charset="0"/>
                <a:ea typeface="ＭＳ Ｐゴシック" charset="0"/>
                <a:cs typeface="Arial" charset="0"/>
                <a:sym typeface="Symbol" charset="0"/>
              </a:rPr>
              <a:t>beni</a:t>
            </a:r>
          </a:p>
          <a:p>
            <a:pPr marL="514350" indent="-457200"/>
            <a:r>
              <a:rPr lang="it-IT" sz="2000" b="0" dirty="0">
                <a:latin typeface="Arial" charset="0"/>
                <a:ea typeface="ＭＳ Ｐゴシック" charset="0"/>
                <a:cs typeface="Arial" charset="0"/>
                <a:sym typeface="Symbol" charset="0"/>
              </a:rPr>
              <a:t>Produrre Attestato Prestazione Energetica</a:t>
            </a:r>
          </a:p>
          <a:p>
            <a:pPr marL="514350" indent="-457200"/>
            <a:endParaRPr lang="it-IT" sz="2000" dirty="0">
              <a:latin typeface="Arial" charset="0"/>
              <a:ea typeface="ＭＳ Ｐゴシック" charset="0"/>
              <a:cs typeface="Arial" charset="0"/>
              <a:sym typeface="Symbo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79735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5" name="Rettangolo arrotondato 279554"/>
          <p:cNvSpPr/>
          <p:nvPr/>
        </p:nvSpPr>
        <p:spPr>
          <a:xfrm>
            <a:off x="3556000" y="2875280"/>
            <a:ext cx="1574800" cy="1859280"/>
          </a:xfrm>
          <a:prstGeom prst="roundRect">
            <a:avLst/>
          </a:prstGeom>
          <a:solidFill>
            <a:srgbClr val="CAE9F8">
              <a:alpha val="35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055B07-9964-3848-9F54-ED05FF3785E9}" type="slidenum">
              <a:rPr lang="it-IT"/>
              <a:pPr/>
              <a:t>5</a:t>
            </a:fld>
            <a:endParaRPr lang="it-IT"/>
          </a:p>
        </p:txBody>
      </p:sp>
      <p:sp>
        <p:nvSpPr>
          <p:cNvPr id="279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269346"/>
            <a:ext cx="7340600" cy="635000"/>
          </a:xfrm>
          <a:solidFill>
            <a:srgbClr val="FFFFFF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it-IT" dirty="0" smtClean="0">
                <a:solidFill>
                  <a:schemeClr val="accent2"/>
                </a:solidFill>
                <a:latin typeface="Arial" charset="0"/>
              </a:rPr>
              <a:t>WORK FLOW</a:t>
            </a:r>
            <a:endParaRPr lang="it-IT" dirty="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355600" y="1412240"/>
            <a:ext cx="1371600" cy="4267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200" b="1" dirty="0" smtClean="0">
                <a:solidFill>
                  <a:srgbClr val="FF0000"/>
                </a:solidFill>
              </a:rPr>
              <a:t>Giuramento</a:t>
            </a:r>
            <a:endParaRPr lang="it-IT" sz="1200" b="1" dirty="0">
              <a:solidFill>
                <a:srgbClr val="FF0000"/>
              </a:solidFill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355600" y="2103120"/>
            <a:ext cx="1371600" cy="4267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200" dirty="0" smtClean="0"/>
              <a:t>Esame del fascicolo</a:t>
            </a:r>
            <a:endParaRPr lang="it-IT" sz="1200" dirty="0"/>
          </a:p>
        </p:txBody>
      </p:sp>
      <p:sp>
        <p:nvSpPr>
          <p:cNvPr id="10" name="Rettangolo 9"/>
          <p:cNvSpPr/>
          <p:nvPr/>
        </p:nvSpPr>
        <p:spPr>
          <a:xfrm>
            <a:off x="355600" y="3749040"/>
            <a:ext cx="1371600" cy="4267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200" dirty="0" smtClean="0"/>
              <a:t>Comunicazione</a:t>
            </a:r>
            <a:r>
              <a:rPr lang="it-IT" dirty="0" smtClean="0"/>
              <a:t> </a:t>
            </a:r>
            <a:r>
              <a:rPr lang="it-IT" sz="1200" dirty="0" smtClean="0"/>
              <a:t>esecutato</a:t>
            </a:r>
            <a:endParaRPr lang="it-IT" sz="1200" dirty="0"/>
          </a:p>
        </p:txBody>
      </p:sp>
      <p:sp>
        <p:nvSpPr>
          <p:cNvPr id="12" name="Rettangolo 11"/>
          <p:cNvSpPr/>
          <p:nvPr/>
        </p:nvSpPr>
        <p:spPr>
          <a:xfrm>
            <a:off x="355600" y="5344160"/>
            <a:ext cx="1371600" cy="4267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200" dirty="0" smtClean="0"/>
              <a:t>Sopralluogo</a:t>
            </a:r>
          </a:p>
          <a:p>
            <a:pPr algn="ctr"/>
            <a:r>
              <a:rPr lang="it-IT" sz="1200" dirty="0" smtClean="0"/>
              <a:t>preliminare</a:t>
            </a:r>
            <a:endParaRPr lang="it-IT" sz="1200" dirty="0"/>
          </a:p>
        </p:txBody>
      </p:sp>
      <p:sp>
        <p:nvSpPr>
          <p:cNvPr id="13" name="Rettangolo 12"/>
          <p:cNvSpPr/>
          <p:nvPr/>
        </p:nvSpPr>
        <p:spPr>
          <a:xfrm>
            <a:off x="355600" y="5974080"/>
            <a:ext cx="1371600" cy="4267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200" dirty="0" smtClean="0"/>
              <a:t>Deposito verbale primo accesso</a:t>
            </a:r>
            <a:endParaRPr lang="it-IT" sz="1200" dirty="0"/>
          </a:p>
        </p:txBody>
      </p:sp>
      <p:sp>
        <p:nvSpPr>
          <p:cNvPr id="5" name="Diamante 4"/>
          <p:cNvSpPr/>
          <p:nvPr/>
        </p:nvSpPr>
        <p:spPr>
          <a:xfrm>
            <a:off x="218440" y="2773680"/>
            <a:ext cx="1645920" cy="772160"/>
          </a:xfrm>
          <a:prstGeom prst="diamon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200" dirty="0" smtClean="0"/>
              <a:t>Doc. completa</a:t>
            </a:r>
            <a:endParaRPr lang="it-IT" sz="1200" dirty="0"/>
          </a:p>
        </p:txBody>
      </p:sp>
      <p:sp>
        <p:nvSpPr>
          <p:cNvPr id="15" name="Rettangolo 14"/>
          <p:cNvSpPr/>
          <p:nvPr/>
        </p:nvSpPr>
        <p:spPr>
          <a:xfrm>
            <a:off x="2092960" y="2905760"/>
            <a:ext cx="1371600" cy="4267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200" dirty="0" smtClean="0"/>
              <a:t>Segnalazione al G.E.</a:t>
            </a:r>
            <a:endParaRPr lang="it-IT" sz="1200" dirty="0"/>
          </a:p>
        </p:txBody>
      </p:sp>
      <p:sp>
        <p:nvSpPr>
          <p:cNvPr id="16" name="Rettangolo 15"/>
          <p:cNvSpPr/>
          <p:nvPr/>
        </p:nvSpPr>
        <p:spPr>
          <a:xfrm>
            <a:off x="2174240" y="4561840"/>
            <a:ext cx="1371600" cy="4267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200" dirty="0" smtClean="0"/>
              <a:t>Indagine sul posto</a:t>
            </a:r>
            <a:endParaRPr lang="it-IT" sz="1200" dirty="0"/>
          </a:p>
        </p:txBody>
      </p:sp>
      <p:sp>
        <p:nvSpPr>
          <p:cNvPr id="17" name="Diamante 16"/>
          <p:cNvSpPr/>
          <p:nvPr/>
        </p:nvSpPr>
        <p:spPr>
          <a:xfrm>
            <a:off x="182880" y="4389120"/>
            <a:ext cx="1717040" cy="772160"/>
          </a:xfrm>
          <a:prstGeom prst="diamon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200" dirty="0" smtClean="0"/>
              <a:t>Contatto esecutato</a:t>
            </a:r>
            <a:endParaRPr lang="it-IT" sz="1200" dirty="0"/>
          </a:p>
        </p:txBody>
      </p:sp>
      <p:sp>
        <p:nvSpPr>
          <p:cNvPr id="18" name="Rettangolo 17"/>
          <p:cNvSpPr/>
          <p:nvPr/>
        </p:nvSpPr>
        <p:spPr>
          <a:xfrm>
            <a:off x="3647440" y="3606800"/>
            <a:ext cx="1371600" cy="426720"/>
          </a:xfrm>
          <a:prstGeom prst="rect">
            <a:avLst/>
          </a:prstGeom>
          <a:solidFill>
            <a:srgbClr val="D4D5F8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200" dirty="0" smtClean="0"/>
              <a:t>Acquisizione atti provenienza</a:t>
            </a:r>
            <a:endParaRPr lang="it-IT" sz="1200" dirty="0"/>
          </a:p>
        </p:txBody>
      </p:sp>
      <p:sp>
        <p:nvSpPr>
          <p:cNvPr id="19" name="Rettangolo 18"/>
          <p:cNvSpPr/>
          <p:nvPr/>
        </p:nvSpPr>
        <p:spPr>
          <a:xfrm>
            <a:off x="3647440" y="3098800"/>
            <a:ext cx="1371600" cy="426720"/>
          </a:xfrm>
          <a:prstGeom prst="rect">
            <a:avLst/>
          </a:prstGeom>
          <a:solidFill>
            <a:srgbClr val="D4D5F8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200" dirty="0" smtClean="0"/>
              <a:t>Acquisizione doc. catastale</a:t>
            </a:r>
            <a:endParaRPr lang="it-IT" sz="1200" dirty="0"/>
          </a:p>
        </p:txBody>
      </p:sp>
      <p:sp>
        <p:nvSpPr>
          <p:cNvPr id="20" name="Rettangolo 19"/>
          <p:cNvSpPr/>
          <p:nvPr/>
        </p:nvSpPr>
        <p:spPr>
          <a:xfrm>
            <a:off x="3647440" y="4135120"/>
            <a:ext cx="1371600" cy="426720"/>
          </a:xfrm>
          <a:prstGeom prst="rect">
            <a:avLst/>
          </a:prstGeom>
          <a:solidFill>
            <a:srgbClr val="D4D5F8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200" dirty="0" smtClean="0"/>
              <a:t>Acquisizione precedenti edilizi</a:t>
            </a:r>
            <a:endParaRPr lang="it-IT" sz="1200" dirty="0"/>
          </a:p>
        </p:txBody>
      </p:sp>
      <p:cxnSp>
        <p:nvCxnSpPr>
          <p:cNvPr id="21" name="Connettore 2 20"/>
          <p:cNvCxnSpPr>
            <a:stCxn id="5" idx="3"/>
          </p:cNvCxnSpPr>
          <p:nvPr/>
        </p:nvCxnSpPr>
        <p:spPr>
          <a:xfrm>
            <a:off x="1864360" y="3159760"/>
            <a:ext cx="248920" cy="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2 21"/>
          <p:cNvCxnSpPr/>
          <p:nvPr/>
        </p:nvCxnSpPr>
        <p:spPr>
          <a:xfrm>
            <a:off x="1869440" y="4785360"/>
            <a:ext cx="325120" cy="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CasellaDiTesto 5"/>
          <p:cNvSpPr txBox="1"/>
          <p:nvPr/>
        </p:nvSpPr>
        <p:spPr>
          <a:xfrm>
            <a:off x="1778000" y="4470400"/>
            <a:ext cx="4154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 smtClean="0"/>
              <a:t>NO</a:t>
            </a:r>
            <a:endParaRPr lang="it-IT" sz="1200" dirty="0"/>
          </a:p>
        </p:txBody>
      </p:sp>
      <p:sp>
        <p:nvSpPr>
          <p:cNvPr id="23" name="CasellaDiTesto 22"/>
          <p:cNvSpPr txBox="1"/>
          <p:nvPr/>
        </p:nvSpPr>
        <p:spPr>
          <a:xfrm>
            <a:off x="1696720" y="2844800"/>
            <a:ext cx="4154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 smtClean="0"/>
              <a:t>NO</a:t>
            </a:r>
            <a:endParaRPr lang="it-IT" sz="1200" dirty="0"/>
          </a:p>
        </p:txBody>
      </p:sp>
      <p:sp>
        <p:nvSpPr>
          <p:cNvPr id="24" name="Rettangolo 23"/>
          <p:cNvSpPr/>
          <p:nvPr/>
        </p:nvSpPr>
        <p:spPr>
          <a:xfrm>
            <a:off x="5801360" y="1402080"/>
            <a:ext cx="1371600" cy="4267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200" dirty="0" smtClean="0"/>
              <a:t>Rilievo immobile</a:t>
            </a:r>
            <a:endParaRPr lang="it-IT" sz="1200" dirty="0"/>
          </a:p>
        </p:txBody>
      </p:sp>
      <p:sp>
        <p:nvSpPr>
          <p:cNvPr id="25" name="Rettangolo 24"/>
          <p:cNvSpPr/>
          <p:nvPr/>
        </p:nvSpPr>
        <p:spPr>
          <a:xfrm>
            <a:off x="5801360" y="1971040"/>
            <a:ext cx="1371600" cy="4267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200" dirty="0" smtClean="0"/>
              <a:t>Verifica conformità</a:t>
            </a:r>
            <a:endParaRPr lang="it-IT" sz="1200" dirty="0"/>
          </a:p>
        </p:txBody>
      </p:sp>
      <p:sp>
        <p:nvSpPr>
          <p:cNvPr id="26" name="Rettangolo 25"/>
          <p:cNvSpPr/>
          <p:nvPr/>
        </p:nvSpPr>
        <p:spPr>
          <a:xfrm>
            <a:off x="5801360" y="2580640"/>
            <a:ext cx="1371600" cy="4267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200" dirty="0" smtClean="0"/>
              <a:t>Disegno PIANTE</a:t>
            </a:r>
            <a:endParaRPr lang="it-IT" sz="1200" dirty="0"/>
          </a:p>
        </p:txBody>
      </p:sp>
      <p:sp>
        <p:nvSpPr>
          <p:cNvPr id="27" name="Rettangolo 26"/>
          <p:cNvSpPr/>
          <p:nvPr/>
        </p:nvSpPr>
        <p:spPr>
          <a:xfrm>
            <a:off x="5801360" y="3159760"/>
            <a:ext cx="1371600" cy="4267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200" dirty="0" smtClean="0"/>
              <a:t>Redazione perizia</a:t>
            </a:r>
            <a:endParaRPr lang="it-IT" sz="1200" dirty="0"/>
          </a:p>
        </p:txBody>
      </p:sp>
      <p:sp>
        <p:nvSpPr>
          <p:cNvPr id="28" name="Rettangolo 27"/>
          <p:cNvSpPr/>
          <p:nvPr/>
        </p:nvSpPr>
        <p:spPr>
          <a:xfrm>
            <a:off x="5801360" y="3738880"/>
            <a:ext cx="1371600" cy="4267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200" dirty="0" smtClean="0"/>
              <a:t>Verifica intervenuti</a:t>
            </a:r>
            <a:endParaRPr lang="it-IT" sz="1200" dirty="0"/>
          </a:p>
        </p:txBody>
      </p:sp>
      <p:sp>
        <p:nvSpPr>
          <p:cNvPr id="29" name="Rettangolo 28"/>
          <p:cNvSpPr/>
          <p:nvPr/>
        </p:nvSpPr>
        <p:spPr>
          <a:xfrm>
            <a:off x="5801360" y="4318000"/>
            <a:ext cx="1371600" cy="4267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200" dirty="0" smtClean="0"/>
              <a:t>Invio perizia alle parti (PEC)</a:t>
            </a:r>
            <a:endParaRPr lang="it-IT" sz="1200" dirty="0"/>
          </a:p>
        </p:txBody>
      </p:sp>
      <p:sp>
        <p:nvSpPr>
          <p:cNvPr id="30" name="Diamante 29"/>
          <p:cNvSpPr/>
          <p:nvPr/>
        </p:nvSpPr>
        <p:spPr>
          <a:xfrm>
            <a:off x="5628640" y="4886960"/>
            <a:ext cx="1717040" cy="772160"/>
          </a:xfrm>
          <a:prstGeom prst="diamon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200" dirty="0" err="1" smtClean="0"/>
              <a:t>Oss</a:t>
            </a:r>
            <a:r>
              <a:rPr lang="it-IT" sz="1200" dirty="0" smtClean="0"/>
              <a:t>. alla perizia</a:t>
            </a:r>
            <a:endParaRPr lang="it-IT" sz="1200" dirty="0"/>
          </a:p>
        </p:txBody>
      </p:sp>
      <p:sp>
        <p:nvSpPr>
          <p:cNvPr id="31" name="Rettangolo 30"/>
          <p:cNvSpPr/>
          <p:nvPr/>
        </p:nvSpPr>
        <p:spPr>
          <a:xfrm>
            <a:off x="7670800" y="5039360"/>
            <a:ext cx="1371600" cy="4267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200" dirty="0" smtClean="0"/>
              <a:t>Risposta alle osservazioni</a:t>
            </a:r>
            <a:endParaRPr lang="it-IT" sz="1200" dirty="0"/>
          </a:p>
        </p:txBody>
      </p:sp>
      <p:sp>
        <p:nvSpPr>
          <p:cNvPr id="33" name="CasellaDiTesto 32"/>
          <p:cNvSpPr txBox="1"/>
          <p:nvPr/>
        </p:nvSpPr>
        <p:spPr>
          <a:xfrm>
            <a:off x="7274560" y="4927600"/>
            <a:ext cx="3300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 smtClean="0"/>
              <a:t>SI</a:t>
            </a:r>
            <a:endParaRPr lang="it-IT" sz="1200" dirty="0"/>
          </a:p>
        </p:txBody>
      </p:sp>
      <p:cxnSp>
        <p:nvCxnSpPr>
          <p:cNvPr id="34" name="Connettore 2 33"/>
          <p:cNvCxnSpPr/>
          <p:nvPr/>
        </p:nvCxnSpPr>
        <p:spPr>
          <a:xfrm>
            <a:off x="5374640" y="5435600"/>
            <a:ext cx="325120" cy="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scene3d>
            <a:camera prst="orthographicFront">
              <a:rot lat="0" lon="5400000" rev="0"/>
            </a:camera>
            <a:lightRig rig="threePt" dir="t"/>
          </a:scene3d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Rettangolo 34"/>
          <p:cNvSpPr/>
          <p:nvPr/>
        </p:nvSpPr>
        <p:spPr>
          <a:xfrm>
            <a:off x="5801360" y="5821680"/>
            <a:ext cx="1371600" cy="4267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200" b="1" dirty="0" smtClean="0">
                <a:solidFill>
                  <a:srgbClr val="FF0000"/>
                </a:solidFill>
              </a:rPr>
              <a:t>Deposito </a:t>
            </a:r>
            <a:r>
              <a:rPr lang="it-IT" sz="1200" b="1" dirty="0" smtClean="0">
                <a:solidFill>
                  <a:srgbClr val="FF0000"/>
                </a:solidFill>
              </a:rPr>
              <a:t>perizia</a:t>
            </a:r>
          </a:p>
          <a:p>
            <a:pPr algn="ctr"/>
            <a:r>
              <a:rPr lang="it-IT" sz="1200" b="1" dirty="0" err="1" smtClean="0">
                <a:solidFill>
                  <a:srgbClr val="FF0000"/>
                </a:solidFill>
              </a:rPr>
              <a:t>All.A</a:t>
            </a:r>
            <a:r>
              <a:rPr lang="it-IT" sz="1200" b="1" dirty="0" smtClean="0">
                <a:solidFill>
                  <a:srgbClr val="FF0000"/>
                </a:solidFill>
              </a:rPr>
              <a:t> e G</a:t>
            </a:r>
            <a:endParaRPr lang="it-IT" sz="1200" b="1" dirty="0">
              <a:solidFill>
                <a:srgbClr val="FF0000"/>
              </a:solidFill>
            </a:endParaRPr>
          </a:p>
        </p:txBody>
      </p:sp>
      <p:cxnSp>
        <p:nvCxnSpPr>
          <p:cNvPr id="36" name="Connettore 2 35"/>
          <p:cNvCxnSpPr/>
          <p:nvPr/>
        </p:nvCxnSpPr>
        <p:spPr>
          <a:xfrm>
            <a:off x="7345680" y="5273040"/>
            <a:ext cx="325120" cy="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" name="Connettore 2 2"/>
          <p:cNvCxnSpPr>
            <a:stCxn id="13" idx="3"/>
          </p:cNvCxnSpPr>
          <p:nvPr/>
        </p:nvCxnSpPr>
        <p:spPr>
          <a:xfrm flipV="1">
            <a:off x="1727200" y="6167120"/>
            <a:ext cx="3596640" cy="2032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9553" name="Connettore 2 279552"/>
          <p:cNvCxnSpPr/>
          <p:nvPr/>
        </p:nvCxnSpPr>
        <p:spPr>
          <a:xfrm flipH="1" flipV="1">
            <a:off x="5323840" y="1625600"/>
            <a:ext cx="10160" cy="455168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Connettore 2 39"/>
          <p:cNvCxnSpPr>
            <a:endCxn id="24" idx="1"/>
          </p:cNvCxnSpPr>
          <p:nvPr/>
        </p:nvCxnSpPr>
        <p:spPr>
          <a:xfrm flipV="1">
            <a:off x="5344160" y="1615440"/>
            <a:ext cx="457200" cy="1016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Freccia destra 1"/>
          <p:cNvSpPr/>
          <p:nvPr/>
        </p:nvSpPr>
        <p:spPr>
          <a:xfrm>
            <a:off x="1422400" y="3495040"/>
            <a:ext cx="1869440" cy="172720"/>
          </a:xfrm>
          <a:prstGeom prst="rightArrow">
            <a:avLst/>
          </a:prstGeom>
          <a:solidFill>
            <a:srgbClr val="CAE9F8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Freccia giù 6"/>
          <p:cNvSpPr/>
          <p:nvPr/>
        </p:nvSpPr>
        <p:spPr>
          <a:xfrm>
            <a:off x="4297680" y="4815840"/>
            <a:ext cx="152400" cy="1300480"/>
          </a:xfrm>
          <a:prstGeom prst="downArrow">
            <a:avLst/>
          </a:prstGeom>
          <a:solidFill>
            <a:srgbClr val="CAE9F8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79562" name="Connettore 2 279561"/>
          <p:cNvCxnSpPr>
            <a:stCxn id="4" idx="2"/>
            <a:endCxn id="8" idx="0"/>
          </p:cNvCxnSpPr>
          <p:nvPr/>
        </p:nvCxnSpPr>
        <p:spPr>
          <a:xfrm>
            <a:off x="1041400" y="1838960"/>
            <a:ext cx="0" cy="26416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Connettore 2 48"/>
          <p:cNvCxnSpPr/>
          <p:nvPr/>
        </p:nvCxnSpPr>
        <p:spPr>
          <a:xfrm>
            <a:off x="1041400" y="2509520"/>
            <a:ext cx="0" cy="26416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Connettore 2 49"/>
          <p:cNvCxnSpPr>
            <a:stCxn id="5" idx="2"/>
          </p:cNvCxnSpPr>
          <p:nvPr/>
        </p:nvCxnSpPr>
        <p:spPr>
          <a:xfrm>
            <a:off x="1041400" y="3545840"/>
            <a:ext cx="0" cy="17272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Connettore 2 50"/>
          <p:cNvCxnSpPr/>
          <p:nvPr/>
        </p:nvCxnSpPr>
        <p:spPr>
          <a:xfrm>
            <a:off x="1041400" y="4185920"/>
            <a:ext cx="0" cy="26416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Connettore 2 51"/>
          <p:cNvCxnSpPr>
            <a:stCxn id="17" idx="2"/>
            <a:endCxn id="12" idx="0"/>
          </p:cNvCxnSpPr>
          <p:nvPr/>
        </p:nvCxnSpPr>
        <p:spPr>
          <a:xfrm>
            <a:off x="1041400" y="5161280"/>
            <a:ext cx="0" cy="18288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Connettore 2 55"/>
          <p:cNvCxnSpPr/>
          <p:nvPr/>
        </p:nvCxnSpPr>
        <p:spPr>
          <a:xfrm>
            <a:off x="1051560" y="5760720"/>
            <a:ext cx="0" cy="18288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Connettore 2 56"/>
          <p:cNvCxnSpPr/>
          <p:nvPr/>
        </p:nvCxnSpPr>
        <p:spPr>
          <a:xfrm>
            <a:off x="6487160" y="1828800"/>
            <a:ext cx="0" cy="18288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Connettore 2 57"/>
          <p:cNvCxnSpPr/>
          <p:nvPr/>
        </p:nvCxnSpPr>
        <p:spPr>
          <a:xfrm>
            <a:off x="11882120" y="-2103120"/>
            <a:ext cx="0" cy="18288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Connettore 2 58"/>
          <p:cNvCxnSpPr/>
          <p:nvPr/>
        </p:nvCxnSpPr>
        <p:spPr>
          <a:xfrm>
            <a:off x="6487160" y="2367280"/>
            <a:ext cx="0" cy="18288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Connettore 2 59"/>
          <p:cNvCxnSpPr/>
          <p:nvPr/>
        </p:nvCxnSpPr>
        <p:spPr>
          <a:xfrm>
            <a:off x="6487160" y="2966720"/>
            <a:ext cx="0" cy="18288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Connettore 2 60"/>
          <p:cNvCxnSpPr/>
          <p:nvPr/>
        </p:nvCxnSpPr>
        <p:spPr>
          <a:xfrm>
            <a:off x="6487160" y="3566160"/>
            <a:ext cx="0" cy="18288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Connettore 2 61"/>
          <p:cNvCxnSpPr/>
          <p:nvPr/>
        </p:nvCxnSpPr>
        <p:spPr>
          <a:xfrm>
            <a:off x="6487160" y="4165600"/>
            <a:ext cx="0" cy="18288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Connettore 2 62"/>
          <p:cNvCxnSpPr/>
          <p:nvPr/>
        </p:nvCxnSpPr>
        <p:spPr>
          <a:xfrm>
            <a:off x="6487160" y="4765040"/>
            <a:ext cx="0" cy="18288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Connettore 2 63"/>
          <p:cNvCxnSpPr/>
          <p:nvPr/>
        </p:nvCxnSpPr>
        <p:spPr>
          <a:xfrm>
            <a:off x="6487160" y="5618480"/>
            <a:ext cx="0" cy="182880"/>
          </a:xfrm>
          <a:prstGeom prst="straightConnector1">
            <a:avLst/>
          </a:prstGeom>
          <a:ln w="9525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CasellaDiTesto 65"/>
          <p:cNvSpPr txBox="1"/>
          <p:nvPr/>
        </p:nvSpPr>
        <p:spPr>
          <a:xfrm>
            <a:off x="6766560" y="5537200"/>
            <a:ext cx="4154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 smtClean="0"/>
              <a:t>NO</a:t>
            </a:r>
            <a:endParaRPr lang="it-IT" sz="1200" dirty="0"/>
          </a:p>
        </p:txBody>
      </p:sp>
      <p:sp>
        <p:nvSpPr>
          <p:cNvPr id="67" name="CasellaDiTesto 66"/>
          <p:cNvSpPr txBox="1"/>
          <p:nvPr/>
        </p:nvSpPr>
        <p:spPr>
          <a:xfrm>
            <a:off x="1341120" y="5029200"/>
            <a:ext cx="3300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 smtClean="0"/>
              <a:t>SI</a:t>
            </a:r>
            <a:endParaRPr lang="it-IT" sz="1200" dirty="0"/>
          </a:p>
        </p:txBody>
      </p:sp>
      <p:sp>
        <p:nvSpPr>
          <p:cNvPr id="68" name="CasellaDiTesto 67"/>
          <p:cNvSpPr txBox="1"/>
          <p:nvPr/>
        </p:nvSpPr>
        <p:spPr>
          <a:xfrm>
            <a:off x="1076960" y="3484880"/>
            <a:ext cx="3300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 smtClean="0"/>
              <a:t>SI</a:t>
            </a:r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32066034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egnaposto numero diapositiva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2E3E7-A249-F647-AF5C-7F8A7B4359FF}" type="slidenum">
              <a:rPr lang="it-IT"/>
              <a:pPr/>
              <a:t>6</a:t>
            </a:fld>
            <a:endParaRPr lang="it-IT"/>
          </a:p>
        </p:txBody>
      </p:sp>
      <p:sp>
        <p:nvSpPr>
          <p:cNvPr id="261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05465" y="294746"/>
            <a:ext cx="6129866" cy="571500"/>
          </a:xfrm>
          <a:solidFill>
            <a:srgbClr val="FFFFFF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2800" dirty="0">
                <a:solidFill>
                  <a:schemeClr val="accent2"/>
                </a:solidFill>
                <a:latin typeface="Arial" charset="0"/>
              </a:rPr>
              <a:t>IL PROCESSO DI VALUTAZIONE</a:t>
            </a:r>
          </a:p>
        </p:txBody>
      </p:sp>
      <p:sp>
        <p:nvSpPr>
          <p:cNvPr id="261123" name="Text Box 3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939800" y="1646238"/>
            <a:ext cx="2128838" cy="517525"/>
          </a:xfrm>
          <a:prstGeom prst="rect">
            <a:avLst/>
          </a:prstGeom>
          <a:solidFill>
            <a:srgbClr val="CC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it-IT" b="1">
                <a:solidFill>
                  <a:schemeClr val="hlink"/>
                </a:solidFill>
              </a:rPr>
              <a:t>IDENTIFICAZIONE DEL</a:t>
            </a:r>
          </a:p>
          <a:p>
            <a:pPr algn="ctr"/>
            <a:r>
              <a:rPr lang="it-IT" b="1">
                <a:solidFill>
                  <a:schemeClr val="hlink"/>
                </a:solidFill>
              </a:rPr>
              <a:t>BENE IMMOBILIARE</a:t>
            </a:r>
          </a:p>
        </p:txBody>
      </p:sp>
      <p:sp>
        <p:nvSpPr>
          <p:cNvPr id="261124" name="Text Box 4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5710238" y="1684338"/>
            <a:ext cx="1724025" cy="517525"/>
          </a:xfrm>
          <a:prstGeom prst="rect">
            <a:avLst/>
          </a:prstGeom>
          <a:solidFill>
            <a:srgbClr val="CC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it-IT" b="1">
                <a:solidFill>
                  <a:schemeClr val="hlink"/>
                </a:solidFill>
              </a:rPr>
              <a:t>IDENTIFICAZIONE</a:t>
            </a:r>
          </a:p>
          <a:p>
            <a:pPr algn="ctr"/>
            <a:r>
              <a:rPr lang="it-IT" b="1">
                <a:solidFill>
                  <a:schemeClr val="hlink"/>
                </a:solidFill>
              </a:rPr>
              <a:t>DELLO SCOPO</a:t>
            </a:r>
          </a:p>
        </p:txBody>
      </p:sp>
      <p:sp>
        <p:nvSpPr>
          <p:cNvPr id="261125" name="Text Box 5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2615684" y="2468891"/>
            <a:ext cx="3539576" cy="523220"/>
          </a:xfrm>
          <a:prstGeom prst="rect">
            <a:avLst/>
          </a:prstGeom>
          <a:solidFill>
            <a:srgbClr val="CC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it-IT" b="1" dirty="0"/>
              <a:t>INDIVIDUAZIONE DEL TIPO DI </a:t>
            </a:r>
            <a:r>
              <a:rPr lang="it-IT" b="1" dirty="0" smtClean="0"/>
              <a:t>VALORE</a:t>
            </a:r>
          </a:p>
          <a:p>
            <a:pPr algn="ctr"/>
            <a:r>
              <a:rPr lang="it-IT" b="1" dirty="0" smtClean="0"/>
              <a:t>(ASPETTO ECONOMICO)</a:t>
            </a:r>
            <a:endParaRPr lang="it-IT" b="1" dirty="0">
              <a:hlinkClick r:id="rId3" action="ppaction://hlinksldjump"/>
            </a:endParaRPr>
          </a:p>
        </p:txBody>
      </p:sp>
      <p:sp>
        <p:nvSpPr>
          <p:cNvPr id="261126" name="Text Box 6"/>
          <p:cNvSpPr txBox="1">
            <a:spLocks noChangeArrowheads="1"/>
          </p:cNvSpPr>
          <p:nvPr/>
        </p:nvSpPr>
        <p:spPr bwMode="auto">
          <a:xfrm>
            <a:off x="2554817" y="3534834"/>
            <a:ext cx="3679825" cy="304800"/>
          </a:xfrm>
          <a:prstGeom prst="rect">
            <a:avLst/>
          </a:prstGeom>
          <a:solidFill>
            <a:srgbClr val="CC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it-IT" b="1" dirty="0"/>
              <a:t> SCELTA DEL PROCEDIMENTO DI STIMA</a:t>
            </a:r>
          </a:p>
        </p:txBody>
      </p:sp>
      <p:sp>
        <p:nvSpPr>
          <p:cNvPr id="261127" name="Text Box 7"/>
          <p:cNvSpPr txBox="1">
            <a:spLocks noChangeArrowheads="1"/>
          </p:cNvSpPr>
          <p:nvPr/>
        </p:nvSpPr>
        <p:spPr bwMode="auto">
          <a:xfrm>
            <a:off x="3186642" y="4449234"/>
            <a:ext cx="2416175" cy="304800"/>
          </a:xfrm>
          <a:prstGeom prst="rect">
            <a:avLst/>
          </a:prstGeom>
          <a:solidFill>
            <a:srgbClr val="CC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it-IT" b="1"/>
              <a:t>ELABORAZIONE DEI DATI</a:t>
            </a:r>
          </a:p>
        </p:txBody>
      </p:sp>
      <p:sp>
        <p:nvSpPr>
          <p:cNvPr id="261128" name="Text Box 8"/>
          <p:cNvSpPr txBox="1">
            <a:spLocks noChangeArrowheads="1"/>
          </p:cNvSpPr>
          <p:nvPr/>
        </p:nvSpPr>
        <p:spPr bwMode="auto">
          <a:xfrm>
            <a:off x="3226330" y="5300134"/>
            <a:ext cx="2336800" cy="304800"/>
          </a:xfrm>
          <a:prstGeom prst="rect">
            <a:avLst/>
          </a:prstGeom>
          <a:solidFill>
            <a:srgbClr val="CC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it-IT" b="1" dirty="0"/>
              <a:t>VERIFICA DEI RISULTATI</a:t>
            </a:r>
          </a:p>
        </p:txBody>
      </p:sp>
      <p:sp>
        <p:nvSpPr>
          <p:cNvPr id="261129" name="Text Box 9"/>
          <p:cNvSpPr txBox="1">
            <a:spLocks noChangeArrowheads="1"/>
          </p:cNvSpPr>
          <p:nvPr/>
        </p:nvSpPr>
        <p:spPr bwMode="auto">
          <a:xfrm>
            <a:off x="3009900" y="6142567"/>
            <a:ext cx="2752725" cy="304800"/>
          </a:xfrm>
          <a:prstGeom prst="rect">
            <a:avLst/>
          </a:prstGeom>
          <a:solidFill>
            <a:srgbClr val="CC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it-IT" b="1" dirty="0"/>
              <a:t>STESURA DELLA RELAZIONE</a:t>
            </a:r>
          </a:p>
        </p:txBody>
      </p:sp>
      <p:sp>
        <p:nvSpPr>
          <p:cNvPr id="261130" name="Text Box 10"/>
          <p:cNvSpPr txBox="1">
            <a:spLocks noChangeArrowheads="1"/>
          </p:cNvSpPr>
          <p:nvPr/>
        </p:nvSpPr>
        <p:spPr bwMode="auto">
          <a:xfrm>
            <a:off x="7056438" y="2822575"/>
            <a:ext cx="1709737" cy="730250"/>
          </a:xfrm>
          <a:prstGeom prst="rect">
            <a:avLst/>
          </a:prstGeom>
          <a:solidFill>
            <a:srgbClr val="CC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it-IT" b="1" dirty="0"/>
              <a:t>Sopralluoghi,</a:t>
            </a:r>
          </a:p>
          <a:p>
            <a:pPr algn="ctr"/>
            <a:r>
              <a:rPr lang="it-IT" b="1" dirty="0"/>
              <a:t>rilievi, assunzione</a:t>
            </a:r>
          </a:p>
          <a:p>
            <a:pPr algn="ctr"/>
            <a:r>
              <a:rPr lang="it-IT" b="1" dirty="0"/>
              <a:t>di informazioni</a:t>
            </a:r>
            <a:endParaRPr lang="it-IT" dirty="0">
              <a:latin typeface="Times New Roman" charset="0"/>
            </a:endParaRPr>
          </a:p>
        </p:txBody>
      </p:sp>
      <p:sp>
        <p:nvSpPr>
          <p:cNvPr id="261131" name="AutoShape 11"/>
          <p:cNvSpPr>
            <a:spLocks noChangeArrowheads="1"/>
          </p:cNvSpPr>
          <p:nvPr/>
        </p:nvSpPr>
        <p:spPr bwMode="auto">
          <a:xfrm rot="16200000" flipH="1">
            <a:off x="4749800" y="1752600"/>
            <a:ext cx="698500" cy="787400"/>
          </a:xfrm>
          <a:custGeom>
            <a:avLst/>
            <a:gdLst>
              <a:gd name="G0" fmla="+- 15126 0 0"/>
              <a:gd name="G1" fmla="+- 2912 0 0"/>
              <a:gd name="G2" fmla="+- 12158 0 2912"/>
              <a:gd name="G3" fmla="+- G2 0 2912"/>
              <a:gd name="G4" fmla="*/ G3 32768 32059"/>
              <a:gd name="G5" fmla="*/ G4 1 2"/>
              <a:gd name="G6" fmla="+- 21600 0 15126"/>
              <a:gd name="G7" fmla="*/ G6 2912 6079"/>
              <a:gd name="G8" fmla="+- G7 15126 0"/>
              <a:gd name="T0" fmla="*/ 15126 w 21600"/>
              <a:gd name="T1" fmla="*/ 0 h 21600"/>
              <a:gd name="T2" fmla="*/ 15126 w 21600"/>
              <a:gd name="T3" fmla="*/ 12158 h 21600"/>
              <a:gd name="T4" fmla="*/ 3237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99CCFF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61132" name="AutoShape 12"/>
          <p:cNvSpPr>
            <a:spLocks noChangeArrowheads="1"/>
          </p:cNvSpPr>
          <p:nvPr/>
        </p:nvSpPr>
        <p:spPr bwMode="auto">
          <a:xfrm>
            <a:off x="4159780" y="3064934"/>
            <a:ext cx="469900" cy="4191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61133" name="AutoShape 13"/>
          <p:cNvSpPr>
            <a:spLocks noChangeArrowheads="1"/>
          </p:cNvSpPr>
          <p:nvPr/>
        </p:nvSpPr>
        <p:spPr bwMode="auto">
          <a:xfrm>
            <a:off x="4159780" y="3941234"/>
            <a:ext cx="469900" cy="4191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61134" name="AutoShape 14"/>
          <p:cNvSpPr>
            <a:spLocks noChangeArrowheads="1"/>
          </p:cNvSpPr>
          <p:nvPr/>
        </p:nvSpPr>
        <p:spPr bwMode="auto">
          <a:xfrm>
            <a:off x="4159780" y="4817534"/>
            <a:ext cx="469900" cy="4191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61135" name="AutoShape 15"/>
          <p:cNvSpPr>
            <a:spLocks noChangeArrowheads="1"/>
          </p:cNvSpPr>
          <p:nvPr/>
        </p:nvSpPr>
        <p:spPr bwMode="auto">
          <a:xfrm>
            <a:off x="4159780" y="5668434"/>
            <a:ext cx="469900" cy="4191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61136" name="AutoShape 16"/>
          <p:cNvSpPr>
            <a:spLocks noChangeArrowheads="1"/>
          </p:cNvSpPr>
          <p:nvPr/>
        </p:nvSpPr>
        <p:spPr bwMode="auto">
          <a:xfrm flipH="1">
            <a:off x="4927600" y="3098800"/>
            <a:ext cx="2057400" cy="1651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61137" name="AutoShape 17"/>
          <p:cNvSpPr>
            <a:spLocks noChangeArrowheads="1"/>
          </p:cNvSpPr>
          <p:nvPr/>
        </p:nvSpPr>
        <p:spPr bwMode="auto">
          <a:xfrm>
            <a:off x="4125913" y="1765300"/>
            <a:ext cx="469900" cy="723900"/>
          </a:xfrm>
          <a:prstGeom prst="downArrow">
            <a:avLst>
              <a:gd name="adj1" fmla="val 50000"/>
              <a:gd name="adj2" fmla="val 38514"/>
            </a:avLst>
          </a:prstGeom>
          <a:solidFill>
            <a:srgbClr val="99CCFF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61138" name="Text Box 18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3087688" y="1397000"/>
            <a:ext cx="2573337" cy="304800"/>
          </a:xfrm>
          <a:prstGeom prst="rect">
            <a:avLst/>
          </a:prstGeom>
          <a:solidFill>
            <a:srgbClr val="CC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it-IT" b="1">
                <a:solidFill>
                  <a:schemeClr val="hlink"/>
                </a:solidFill>
              </a:rPr>
              <a:t>RIFERIMENTO TEMPORALE</a:t>
            </a:r>
          </a:p>
        </p:txBody>
      </p:sp>
      <p:sp>
        <p:nvSpPr>
          <p:cNvPr id="261139" name="AutoShape 19"/>
          <p:cNvSpPr>
            <a:spLocks noChangeArrowheads="1"/>
          </p:cNvSpPr>
          <p:nvPr/>
        </p:nvSpPr>
        <p:spPr bwMode="auto">
          <a:xfrm rot="5400000">
            <a:off x="3238500" y="1765300"/>
            <a:ext cx="698500" cy="787400"/>
          </a:xfrm>
          <a:custGeom>
            <a:avLst/>
            <a:gdLst>
              <a:gd name="G0" fmla="+- 15126 0 0"/>
              <a:gd name="G1" fmla="+- 2912 0 0"/>
              <a:gd name="G2" fmla="+- 12158 0 2912"/>
              <a:gd name="G3" fmla="+- G2 0 2912"/>
              <a:gd name="G4" fmla="*/ G3 32768 32059"/>
              <a:gd name="G5" fmla="*/ G4 1 2"/>
              <a:gd name="G6" fmla="+- 21600 0 15126"/>
              <a:gd name="G7" fmla="*/ G6 2912 6079"/>
              <a:gd name="G8" fmla="+- G7 15126 0"/>
              <a:gd name="T0" fmla="*/ 15126 w 21600"/>
              <a:gd name="T1" fmla="*/ 0 h 21600"/>
              <a:gd name="T2" fmla="*/ 15126 w 21600"/>
              <a:gd name="T3" fmla="*/ 12158 h 21600"/>
              <a:gd name="T4" fmla="*/ 3237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99CCFF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61140" name="Line 20"/>
          <p:cNvSpPr>
            <a:spLocks noChangeShapeType="1"/>
          </p:cNvSpPr>
          <p:nvPr/>
        </p:nvSpPr>
        <p:spPr bwMode="auto">
          <a:xfrm>
            <a:off x="1244600" y="2489200"/>
            <a:ext cx="56896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61141" name="Text Box 21"/>
          <p:cNvSpPr txBox="1">
            <a:spLocks noChangeArrowheads="1"/>
          </p:cNvSpPr>
          <p:nvPr/>
        </p:nvSpPr>
        <p:spPr bwMode="auto">
          <a:xfrm>
            <a:off x="7016750" y="2335213"/>
            <a:ext cx="17891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it-IT" b="1" i="1">
                <a:solidFill>
                  <a:schemeClr val="hlink"/>
                </a:solidFill>
              </a:rPr>
              <a:t>Quesito Estimativo</a:t>
            </a:r>
          </a:p>
        </p:txBody>
      </p:sp>
      <p:sp>
        <p:nvSpPr>
          <p:cNvPr id="2" name="Parentesi graffa aperta 1"/>
          <p:cNvSpPr/>
          <p:nvPr/>
        </p:nvSpPr>
        <p:spPr>
          <a:xfrm>
            <a:off x="2150533" y="2565399"/>
            <a:ext cx="279400" cy="1286933"/>
          </a:xfrm>
          <a:prstGeom prst="leftBrace">
            <a:avLst/>
          </a:prstGeom>
          <a:ln>
            <a:solidFill>
              <a:srgbClr val="00009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CasellaDiTesto 2"/>
          <p:cNvSpPr txBox="1"/>
          <p:nvPr/>
        </p:nvSpPr>
        <p:spPr>
          <a:xfrm>
            <a:off x="618067" y="3005666"/>
            <a:ext cx="14417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smtClean="0">
                <a:solidFill>
                  <a:srgbClr val="000090"/>
                </a:solidFill>
              </a:rPr>
              <a:t>Criteri di stima</a:t>
            </a:r>
            <a:endParaRPr lang="it-IT" b="1" dirty="0">
              <a:solidFill>
                <a:srgbClr val="000090"/>
              </a:solidFill>
            </a:endParaRPr>
          </a:p>
        </p:txBody>
      </p:sp>
      <p:sp>
        <p:nvSpPr>
          <p:cNvPr id="25" name="CasellaDiTesto 24"/>
          <p:cNvSpPr txBox="1"/>
          <p:nvPr/>
        </p:nvSpPr>
        <p:spPr>
          <a:xfrm>
            <a:off x="389468" y="3911600"/>
            <a:ext cx="20203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smtClean="0">
                <a:solidFill>
                  <a:srgbClr val="000090"/>
                </a:solidFill>
              </a:rPr>
              <a:t>Criteri di misurazione</a:t>
            </a:r>
          </a:p>
          <a:p>
            <a:r>
              <a:rPr lang="it-IT" b="1" dirty="0" smtClean="0">
                <a:solidFill>
                  <a:srgbClr val="000090"/>
                </a:solidFill>
              </a:rPr>
              <a:t>della consistenza</a:t>
            </a:r>
            <a:endParaRPr lang="it-IT" b="1" dirty="0">
              <a:solidFill>
                <a:srgbClr val="000090"/>
              </a:solidFill>
            </a:endParaRPr>
          </a:p>
        </p:txBody>
      </p:sp>
      <p:sp>
        <p:nvSpPr>
          <p:cNvPr id="4" name="Freccia destra con strisce 3"/>
          <p:cNvSpPr/>
          <p:nvPr/>
        </p:nvSpPr>
        <p:spPr>
          <a:xfrm>
            <a:off x="2396067" y="4052148"/>
            <a:ext cx="1126067" cy="172719"/>
          </a:xfrm>
          <a:prstGeom prst="stripedRightArrow">
            <a:avLst/>
          </a:prstGeom>
          <a:solidFill>
            <a:srgbClr val="250995"/>
          </a:solidFill>
          <a:ln>
            <a:solidFill>
              <a:srgbClr val="0000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ABD2C3-BF43-1444-B516-052009A7A8CE}" type="slidenum">
              <a:rPr lang="it-IT"/>
              <a:pPr/>
              <a:t>7</a:t>
            </a:fld>
            <a:endParaRPr lang="it-IT"/>
          </a:p>
        </p:txBody>
      </p:sp>
      <p:sp>
        <p:nvSpPr>
          <p:cNvPr id="2764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082800" y="277813"/>
            <a:ext cx="5477933" cy="647700"/>
          </a:xfrm>
          <a:solidFill>
            <a:srgbClr val="FFFFFF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it-IT">
                <a:solidFill>
                  <a:schemeClr val="accent2"/>
                </a:solidFill>
                <a:latin typeface="Arial" charset="0"/>
              </a:rPr>
              <a:t>CATEGORIE DI VALORE</a:t>
            </a:r>
          </a:p>
        </p:txBody>
      </p:sp>
      <p:sp>
        <p:nvSpPr>
          <p:cNvPr id="276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solidFill>
            <a:srgbClr val="FFFFFF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r>
              <a:rPr lang="it-IT" sz="2400">
                <a:latin typeface="Arial" charset="0"/>
              </a:rPr>
              <a:t>Valore di mercato</a:t>
            </a:r>
            <a:endParaRPr lang="it-IT">
              <a:latin typeface="Arial" charset="0"/>
            </a:endParaRPr>
          </a:p>
          <a:p>
            <a:pPr>
              <a:lnSpc>
                <a:spcPct val="150000"/>
              </a:lnSpc>
            </a:pPr>
            <a:r>
              <a:rPr lang="it-IT" sz="2400">
                <a:latin typeface="Arial" charset="0"/>
              </a:rPr>
              <a:t>Valore di costo</a:t>
            </a:r>
            <a:r>
              <a:rPr lang="it-IT">
                <a:latin typeface="Arial" charset="0"/>
              </a:rPr>
              <a:t> </a:t>
            </a:r>
            <a:r>
              <a:rPr lang="it-IT" sz="2000">
                <a:latin typeface="Arial" charset="0"/>
              </a:rPr>
              <a:t>(di produzione o riproduzione)</a:t>
            </a:r>
            <a:endParaRPr lang="it-IT" sz="2400">
              <a:latin typeface="Arial" charset="0"/>
            </a:endParaRPr>
          </a:p>
          <a:p>
            <a:pPr>
              <a:lnSpc>
                <a:spcPct val="150000"/>
              </a:lnSpc>
            </a:pPr>
            <a:r>
              <a:rPr lang="it-IT" sz="2400">
                <a:latin typeface="Arial" charset="0"/>
              </a:rPr>
              <a:t>Valore di trasformazione</a:t>
            </a:r>
          </a:p>
          <a:p>
            <a:pPr>
              <a:lnSpc>
                <a:spcPct val="150000"/>
              </a:lnSpc>
            </a:pPr>
            <a:r>
              <a:rPr lang="it-IT" sz="2400">
                <a:latin typeface="Arial" charset="0"/>
              </a:rPr>
              <a:t>Valore complementare</a:t>
            </a:r>
            <a:endParaRPr lang="it-IT">
              <a:latin typeface="Arial" charset="0"/>
            </a:endParaRPr>
          </a:p>
          <a:p>
            <a:pPr>
              <a:lnSpc>
                <a:spcPct val="150000"/>
              </a:lnSpc>
            </a:pPr>
            <a:r>
              <a:rPr lang="it-IT" sz="2400">
                <a:latin typeface="Arial" charset="0"/>
              </a:rPr>
              <a:t>Valore di capitalizzazione</a:t>
            </a:r>
            <a:r>
              <a:rPr lang="it-IT">
                <a:latin typeface="Arial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it-IT" sz="2400">
                <a:latin typeface="Arial" charset="0"/>
              </a:rPr>
              <a:t>Valore di surrogazione</a:t>
            </a:r>
            <a:endParaRPr lang="it-IT">
              <a:latin typeface="Arial" charset="0"/>
            </a:endParaRPr>
          </a:p>
          <a:p>
            <a:pPr>
              <a:lnSpc>
                <a:spcPct val="150000"/>
              </a:lnSpc>
            </a:pPr>
            <a:endParaRPr lang="it-IT"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AA8DD2-ABE5-AB4F-A3D6-7C0315155A9B}" type="slidenum">
              <a:rPr lang="it-IT"/>
              <a:pPr/>
              <a:t>8</a:t>
            </a:fld>
            <a:endParaRPr lang="it-IT"/>
          </a:p>
        </p:txBody>
      </p:sp>
      <p:sp>
        <p:nvSpPr>
          <p:cNvPr id="2856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56933" y="180447"/>
            <a:ext cx="4910668" cy="622300"/>
          </a:xfrm>
          <a:solidFill>
            <a:srgbClr val="FFFFFF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it-IT" dirty="0">
                <a:solidFill>
                  <a:schemeClr val="accent2"/>
                </a:solidFill>
                <a:latin typeface="Arial" charset="0"/>
              </a:rPr>
              <a:t>ULTERIORI DEFINIZIONI DI VALORE</a:t>
            </a:r>
          </a:p>
        </p:txBody>
      </p:sp>
      <p:sp>
        <p:nvSpPr>
          <p:cNvPr id="2857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16000" y="1426633"/>
            <a:ext cx="7772400" cy="4530725"/>
          </a:xfrm>
          <a:solidFill>
            <a:srgbClr val="FFFFFF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 dirty="0">
                <a:latin typeface="Arial" charset="0"/>
              </a:rPr>
              <a:t>Valore equo </a:t>
            </a:r>
            <a:r>
              <a:rPr lang="it-IT" sz="2000" b="0" dirty="0">
                <a:latin typeface="Arial" charset="0"/>
              </a:rPr>
              <a:t>(fair </a:t>
            </a:r>
            <a:r>
              <a:rPr lang="it-IT" sz="2000" b="0" dirty="0" err="1">
                <a:latin typeface="Arial" charset="0"/>
              </a:rPr>
              <a:t>value</a:t>
            </a:r>
            <a:r>
              <a:rPr lang="it-IT" sz="2000" b="0" dirty="0">
                <a:latin typeface="Arial" charset="0"/>
              </a:rPr>
              <a:t>)</a:t>
            </a:r>
            <a:r>
              <a:rPr lang="it-IT" b="0" dirty="0">
                <a:latin typeface="Arial" charset="0"/>
              </a:rPr>
              <a:t> 	</a:t>
            </a:r>
            <a:r>
              <a:rPr lang="it-IT" sz="2400" b="0" dirty="0">
                <a:latin typeface="Arial" charset="0"/>
              </a:rPr>
              <a:t>Valore di mercato</a:t>
            </a:r>
          </a:p>
          <a:p>
            <a:r>
              <a:rPr lang="it-IT" dirty="0">
                <a:latin typeface="Arial" charset="0"/>
              </a:rPr>
              <a:t>Valore cauzionale </a:t>
            </a:r>
            <a:r>
              <a:rPr lang="it-IT" sz="2000" b="0" dirty="0">
                <a:latin typeface="Arial" charset="0"/>
              </a:rPr>
              <a:t>(</a:t>
            </a:r>
            <a:r>
              <a:rPr lang="it-IT" sz="2000" b="0" dirty="0" err="1">
                <a:latin typeface="Arial" charset="0"/>
              </a:rPr>
              <a:t>mortgage</a:t>
            </a:r>
            <a:r>
              <a:rPr lang="it-IT" sz="2000" b="0" dirty="0">
                <a:latin typeface="Arial" charset="0"/>
              </a:rPr>
              <a:t> </a:t>
            </a:r>
            <a:r>
              <a:rPr lang="it-IT" sz="2000" b="0" dirty="0" err="1">
                <a:latin typeface="Arial" charset="0"/>
              </a:rPr>
              <a:t>lending</a:t>
            </a:r>
            <a:r>
              <a:rPr lang="it-IT" sz="2000" b="0" dirty="0">
                <a:latin typeface="Arial" charset="0"/>
              </a:rPr>
              <a:t> </a:t>
            </a:r>
            <a:r>
              <a:rPr lang="it-IT" sz="2000" b="0" dirty="0" err="1">
                <a:latin typeface="Arial" charset="0"/>
              </a:rPr>
              <a:t>value</a:t>
            </a:r>
            <a:r>
              <a:rPr lang="it-IT" sz="2000" b="0" dirty="0">
                <a:latin typeface="Arial" charset="0"/>
              </a:rPr>
              <a:t>):</a:t>
            </a:r>
            <a:r>
              <a:rPr lang="it-IT" b="0" dirty="0">
                <a:latin typeface="Arial" charset="0"/>
              </a:rPr>
              <a:t> </a:t>
            </a:r>
            <a:r>
              <a:rPr lang="it-IT" sz="2400" b="0" dirty="0">
                <a:latin typeface="Arial" charset="0"/>
              </a:rPr>
              <a:t>stima prudenziale della commerciabilità futura </a:t>
            </a:r>
            <a:r>
              <a:rPr lang="it-IT" sz="2400" b="0" dirty="0" smtClean="0">
                <a:latin typeface="Arial" charset="0"/>
              </a:rPr>
              <a:t>dell</a:t>
            </a:r>
            <a:r>
              <a:rPr lang="it-IT" sz="2400" b="0" dirty="0" smtClean="0">
                <a:latin typeface="Arial"/>
              </a:rPr>
              <a:t>’</a:t>
            </a:r>
            <a:r>
              <a:rPr lang="it-IT" sz="2400" b="0" dirty="0" smtClean="0">
                <a:latin typeface="Arial" charset="0"/>
              </a:rPr>
              <a:t>immobile</a:t>
            </a:r>
            <a:endParaRPr lang="it-IT" sz="2400" b="0" dirty="0">
              <a:latin typeface="Arial" charset="0"/>
            </a:endParaRPr>
          </a:p>
          <a:p>
            <a:r>
              <a:rPr lang="it-IT" dirty="0">
                <a:latin typeface="Arial" charset="0"/>
              </a:rPr>
              <a:t>Valore assicurabile</a:t>
            </a:r>
            <a:r>
              <a:rPr lang="it-IT" b="0" dirty="0">
                <a:latin typeface="Arial" charset="0"/>
              </a:rPr>
              <a:t> </a:t>
            </a:r>
            <a:r>
              <a:rPr lang="it-IT" sz="2000" b="0" dirty="0">
                <a:latin typeface="Arial" charset="0"/>
              </a:rPr>
              <a:t>(</a:t>
            </a:r>
            <a:r>
              <a:rPr lang="it-IT" sz="2000" b="0" dirty="0" err="1">
                <a:latin typeface="Arial" charset="0"/>
              </a:rPr>
              <a:t>insurable</a:t>
            </a:r>
            <a:r>
              <a:rPr lang="it-IT" sz="2000" b="0" dirty="0">
                <a:latin typeface="Arial" charset="0"/>
              </a:rPr>
              <a:t> </a:t>
            </a:r>
            <a:r>
              <a:rPr lang="it-IT" sz="2000" b="0" dirty="0" err="1">
                <a:latin typeface="Arial" charset="0"/>
              </a:rPr>
              <a:t>value</a:t>
            </a:r>
            <a:r>
              <a:rPr lang="it-IT" sz="2000" b="0" dirty="0">
                <a:latin typeface="Arial" charset="0"/>
              </a:rPr>
              <a:t> o </a:t>
            </a:r>
            <a:r>
              <a:rPr lang="it-IT" sz="2000" b="0" dirty="0" err="1">
                <a:latin typeface="Arial" charset="0"/>
              </a:rPr>
              <a:t>insurance</a:t>
            </a:r>
            <a:r>
              <a:rPr lang="it-IT" sz="2000" b="0" dirty="0">
                <a:latin typeface="Arial" charset="0"/>
              </a:rPr>
              <a:t> </a:t>
            </a:r>
            <a:r>
              <a:rPr lang="it-IT" sz="2000" b="0" dirty="0" err="1">
                <a:latin typeface="Arial" charset="0"/>
              </a:rPr>
              <a:t>replacement</a:t>
            </a:r>
            <a:r>
              <a:rPr lang="it-IT" sz="2000" b="0" dirty="0">
                <a:latin typeface="Arial" charset="0"/>
              </a:rPr>
              <a:t> </a:t>
            </a:r>
            <a:r>
              <a:rPr lang="it-IT" sz="2000" b="0" dirty="0" err="1">
                <a:latin typeface="Arial" charset="0"/>
              </a:rPr>
              <a:t>cost</a:t>
            </a:r>
            <a:r>
              <a:rPr lang="it-IT" sz="2000" b="0" dirty="0">
                <a:latin typeface="Arial" charset="0"/>
              </a:rPr>
              <a:t>)</a:t>
            </a:r>
            <a:r>
              <a:rPr lang="it-IT" b="0" dirty="0">
                <a:latin typeface="Arial" charset="0"/>
              </a:rPr>
              <a:t> 	    </a:t>
            </a:r>
            <a:r>
              <a:rPr lang="it-IT" sz="2400" b="0" dirty="0">
                <a:latin typeface="Arial" charset="0"/>
              </a:rPr>
              <a:t>normalmente costo di riproduzione di un nuovo bene identico a quello esistente</a:t>
            </a:r>
          </a:p>
          <a:p>
            <a:r>
              <a:rPr lang="it-IT" dirty="0">
                <a:latin typeface="Arial" charset="0"/>
              </a:rPr>
              <a:t>Valore di liquidazione</a:t>
            </a:r>
            <a:r>
              <a:rPr lang="it-IT" b="0" dirty="0">
                <a:latin typeface="Arial" charset="0"/>
              </a:rPr>
              <a:t> </a:t>
            </a:r>
            <a:r>
              <a:rPr lang="it-IT" sz="2000" b="0" dirty="0">
                <a:latin typeface="Arial" charset="0"/>
              </a:rPr>
              <a:t>(</a:t>
            </a:r>
            <a:r>
              <a:rPr lang="it-IT" sz="2000" b="0" dirty="0" err="1">
                <a:latin typeface="Arial" charset="0"/>
              </a:rPr>
              <a:t>liquidation</a:t>
            </a:r>
            <a:r>
              <a:rPr lang="it-IT" sz="2000" b="0" dirty="0">
                <a:latin typeface="Arial" charset="0"/>
              </a:rPr>
              <a:t> o </a:t>
            </a:r>
            <a:r>
              <a:rPr lang="it-IT" sz="2000" b="0" dirty="0" err="1">
                <a:latin typeface="Arial" charset="0"/>
              </a:rPr>
              <a:t>forced</a:t>
            </a:r>
            <a:r>
              <a:rPr lang="it-IT" sz="2000" b="0" dirty="0">
                <a:latin typeface="Arial" charset="0"/>
              </a:rPr>
              <a:t> </a:t>
            </a:r>
            <a:r>
              <a:rPr lang="it-IT" sz="2000" b="0" dirty="0" err="1">
                <a:latin typeface="Arial" charset="0"/>
              </a:rPr>
              <a:t>value</a:t>
            </a:r>
            <a:r>
              <a:rPr lang="it-IT" sz="2000" b="0" dirty="0">
                <a:latin typeface="Arial" charset="0"/>
              </a:rPr>
              <a:t>):</a:t>
            </a:r>
            <a:r>
              <a:rPr lang="it-IT" sz="2400" b="0" dirty="0">
                <a:latin typeface="Arial" charset="0"/>
              </a:rPr>
              <a:t> somma ricavabile in una vendita entro un intervallo di tempo più breve rispetto al valore di mercato</a:t>
            </a:r>
            <a:endParaRPr lang="it-IT" b="0" dirty="0">
              <a:latin typeface="Arial" charset="0"/>
            </a:endParaRPr>
          </a:p>
        </p:txBody>
      </p:sp>
      <p:sp>
        <p:nvSpPr>
          <p:cNvPr id="285701" name="AutoShape 5"/>
          <p:cNvSpPr>
            <a:spLocks noChangeArrowheads="1"/>
          </p:cNvSpPr>
          <p:nvPr/>
        </p:nvSpPr>
        <p:spPr bwMode="auto">
          <a:xfrm>
            <a:off x="5041900" y="1676400"/>
            <a:ext cx="444500" cy="152400"/>
          </a:xfrm>
          <a:prstGeom prst="leftRightArrow">
            <a:avLst>
              <a:gd name="adj1" fmla="val 50000"/>
              <a:gd name="adj2" fmla="val 58333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85702" name="AutoShape 6"/>
          <p:cNvSpPr>
            <a:spLocks noChangeArrowheads="1"/>
          </p:cNvSpPr>
          <p:nvPr/>
        </p:nvSpPr>
        <p:spPr bwMode="auto">
          <a:xfrm>
            <a:off x="3581399" y="3513667"/>
            <a:ext cx="444500" cy="152400"/>
          </a:xfrm>
          <a:prstGeom prst="leftRightArrow">
            <a:avLst>
              <a:gd name="adj1" fmla="val 50000"/>
              <a:gd name="adj2" fmla="val 58333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pic>
        <p:nvPicPr>
          <p:cNvPr id="3" name="Immagine 2" descr="Testata Codice Val.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1" y="1346200"/>
            <a:ext cx="1016000" cy="14005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8C01F-B310-4D49-9890-78010D3DAD7B}" type="slidenum">
              <a:rPr lang="it-IT"/>
              <a:pPr/>
              <a:t>9</a:t>
            </a:fld>
            <a:endParaRPr lang="it-IT"/>
          </a:p>
        </p:txBody>
      </p:sp>
      <p:sp>
        <p:nvSpPr>
          <p:cNvPr id="2775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125133" y="277813"/>
            <a:ext cx="5274734" cy="673100"/>
          </a:xfrm>
          <a:solidFill>
            <a:srgbClr val="FFFFFF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it-IT">
                <a:solidFill>
                  <a:schemeClr val="accent2"/>
                </a:solidFill>
                <a:latin typeface="Arial" charset="0"/>
              </a:rPr>
              <a:t>VALORE DI MERCATO</a:t>
            </a:r>
          </a:p>
        </p:txBody>
      </p:sp>
      <p:sp>
        <p:nvSpPr>
          <p:cNvPr id="2775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58801" y="1600200"/>
            <a:ext cx="3395132" cy="4284133"/>
          </a:xfrm>
          <a:solidFill>
            <a:srgbClr val="FFFFFF"/>
          </a:solidFill>
          <a:ln w="9525">
            <a:solidFill>
              <a:srgbClr val="000090"/>
            </a:solidFill>
            <a:miter lim="800000"/>
            <a:headEnd/>
            <a:tailEnd/>
          </a:ln>
          <a:extLst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it-IT" sz="1600" dirty="0" smtClean="0">
                <a:latin typeface="Arial" charset="0"/>
              </a:rPr>
              <a:t>E</a:t>
            </a:r>
            <a:r>
              <a:rPr lang="ja-JP" altLang="it-IT" sz="1600" dirty="0">
                <a:latin typeface="Arial"/>
              </a:rPr>
              <a:t>’</a:t>
            </a:r>
            <a:r>
              <a:rPr lang="it-IT" sz="1600" dirty="0">
                <a:latin typeface="Arial" charset="0"/>
              </a:rPr>
              <a:t> </a:t>
            </a:r>
            <a:r>
              <a:rPr lang="it-IT" sz="1600" dirty="0" smtClean="0">
                <a:latin typeface="Arial" charset="0"/>
              </a:rPr>
              <a:t>l</a:t>
            </a:r>
            <a:r>
              <a:rPr lang="it-IT" sz="1600" dirty="0" smtClean="0">
                <a:latin typeface="Arial"/>
              </a:rPr>
              <a:t>’</a:t>
            </a:r>
            <a:r>
              <a:rPr lang="it-IT" sz="1600" dirty="0" smtClean="0">
                <a:latin typeface="Arial" charset="0"/>
              </a:rPr>
              <a:t>ammontare </a:t>
            </a:r>
            <a:r>
              <a:rPr lang="it-IT" sz="1600" dirty="0">
                <a:latin typeface="Arial" charset="0"/>
              </a:rPr>
              <a:t>stimato per il quale un determinato immobile può essere compravenduto alla data della valutazione tra un acquirente e un venditore, essendo entrambi i soggetti non condizionati, indipendenti e con interessi opposti, dopo </a:t>
            </a:r>
            <a:r>
              <a:rPr lang="it-IT" sz="1600" dirty="0" smtClean="0">
                <a:latin typeface="Arial" charset="0"/>
              </a:rPr>
              <a:t>un</a:t>
            </a:r>
            <a:r>
              <a:rPr lang="it-IT" sz="1600" dirty="0" smtClean="0">
                <a:latin typeface="Arial"/>
              </a:rPr>
              <a:t>’</a:t>
            </a:r>
            <a:r>
              <a:rPr lang="it-IT" sz="1600" dirty="0" smtClean="0">
                <a:latin typeface="Arial" charset="0"/>
              </a:rPr>
              <a:t>adeguata </a:t>
            </a:r>
            <a:r>
              <a:rPr lang="it-IT" sz="1600" dirty="0">
                <a:latin typeface="Arial" charset="0"/>
              </a:rPr>
              <a:t>attività di marketing durante la quale entrambe le parti hanno agito con eguale capacità, con prudenza e senza alcuna costrizione.	</a:t>
            </a:r>
          </a:p>
          <a:p>
            <a:pPr algn="just">
              <a:lnSpc>
                <a:spcPct val="120000"/>
              </a:lnSpc>
              <a:buFont typeface="Wingdings" charset="0"/>
              <a:buNone/>
            </a:pPr>
            <a:r>
              <a:rPr lang="it-IT" sz="1200" i="1" dirty="0" smtClean="0">
                <a:latin typeface="Arial" charset="0"/>
              </a:rPr>
              <a:t>International </a:t>
            </a:r>
            <a:r>
              <a:rPr lang="it-IT" sz="1200" i="1" dirty="0" err="1">
                <a:latin typeface="Arial" charset="0"/>
              </a:rPr>
              <a:t>Valuation</a:t>
            </a:r>
            <a:r>
              <a:rPr lang="it-IT" sz="1200" i="1" dirty="0">
                <a:latin typeface="Arial" charset="0"/>
              </a:rPr>
              <a:t> </a:t>
            </a:r>
            <a:r>
              <a:rPr lang="it-IT" sz="1200" i="1" dirty="0" err="1">
                <a:latin typeface="Arial" charset="0"/>
              </a:rPr>
              <a:t>Standards</a:t>
            </a:r>
            <a:r>
              <a:rPr lang="it-IT" sz="1200" dirty="0">
                <a:latin typeface="Arial" charset="0"/>
              </a:rPr>
              <a:t>, </a:t>
            </a:r>
            <a:r>
              <a:rPr lang="it-IT" sz="1200" i="1" dirty="0">
                <a:latin typeface="Arial" charset="0"/>
              </a:rPr>
              <a:t>IVS </a:t>
            </a:r>
            <a:r>
              <a:rPr lang="it-IT" sz="1200" i="1" dirty="0" smtClean="0">
                <a:latin typeface="Arial" charset="0"/>
              </a:rPr>
              <a:t>1, 3.1</a:t>
            </a:r>
            <a:endParaRPr lang="it-IT" sz="1200" i="1" dirty="0">
              <a:latin typeface="Arial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648201" y="1600199"/>
            <a:ext cx="3352800" cy="428413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90"/>
            </a:solidFill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90000"/>
              <a:buFont typeface="Wingdings" charset="0"/>
              <a:buChar char="Ø"/>
              <a:defRPr sz="2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charset="0"/>
              <a:buChar char="q"/>
              <a:defRPr sz="2400" b="1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charset="0"/>
              <a:buChar char="n"/>
              <a:defRPr sz="2300">
                <a:solidFill>
                  <a:schemeClr val="tx1"/>
                </a:solidFill>
                <a:latin typeface="Arial" charset="0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charset="0"/>
              <a:buChar char="§"/>
              <a:defRPr sz="2000">
                <a:solidFill>
                  <a:schemeClr val="tx1"/>
                </a:solidFill>
                <a:latin typeface="Arial" charset="0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charset="0"/>
              <a:buChar char="§"/>
              <a:defRPr sz="20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charset="0"/>
              <a:buChar char="§"/>
              <a:defRPr sz="20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charset="0"/>
              <a:buChar char="§"/>
              <a:defRPr sz="20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charset="0"/>
              <a:buChar char="§"/>
              <a:defRPr sz="20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charset="0"/>
              <a:buChar char="§"/>
              <a:defRPr sz="20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pPr marL="0" indent="0" algn="just">
              <a:lnSpc>
                <a:spcPct val="120000"/>
              </a:lnSpc>
              <a:buFont typeface="Wingdings" charset="0"/>
              <a:buNone/>
            </a:pPr>
            <a:r>
              <a:rPr lang="it-IT" sz="1600" dirty="0" smtClean="0">
                <a:latin typeface="Arial" charset="0"/>
              </a:rPr>
              <a:t>E</a:t>
            </a:r>
            <a:r>
              <a:rPr lang="ja-JP" altLang="it-IT" sz="1600" dirty="0" smtClean="0">
                <a:latin typeface="Arial"/>
              </a:rPr>
              <a:t>’</a:t>
            </a:r>
            <a:r>
              <a:rPr lang="it-IT" sz="1600" dirty="0" smtClean="0">
                <a:latin typeface="Arial" charset="0"/>
              </a:rPr>
              <a:t> l’importo stimato al quale l’immobile verrebbe venduto alla data della valutazione in un’operazione svolta tra un venditore e un acquirente consenzienti alle normali condizioni di mercato dopo un’adeguata promozione commerciale, nell’ambito della quale entrambe le parti hanno agito con cognizione di causa, con prudenza e senza costrizioni.	</a:t>
            </a:r>
          </a:p>
          <a:p>
            <a:pPr algn="just">
              <a:lnSpc>
                <a:spcPct val="120000"/>
              </a:lnSpc>
              <a:buFont typeface="Wingdings" charset="0"/>
              <a:buNone/>
            </a:pPr>
            <a:r>
              <a:rPr lang="it-IT" sz="1200" i="1" dirty="0" smtClean="0">
                <a:latin typeface="Arial" charset="0"/>
              </a:rPr>
              <a:t>Banca d’Italia, Circolare n.263/2006</a:t>
            </a:r>
            <a:endParaRPr lang="it-IT" sz="1200" i="1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Strati">
  <a:themeElements>
    <a:clrScheme name="Strati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Office classico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Strati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i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i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i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i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i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i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i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i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i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Layers</Template>
  <TotalTime>2708</TotalTime>
  <Words>1007</Words>
  <Application>Microsoft Macintosh PowerPoint</Application>
  <PresentationFormat>Presentazione su schermo (4:3)</PresentationFormat>
  <Paragraphs>217</Paragraphs>
  <Slides>17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17</vt:i4>
      </vt:variant>
    </vt:vector>
  </HeadingPairs>
  <TitlesOfParts>
    <vt:vector size="18" baseType="lpstr">
      <vt:lpstr>Strati</vt:lpstr>
      <vt:lpstr>Presentazione di PowerPoint</vt:lpstr>
      <vt:lpstr>AMBITI DI ATTIVITÁ</vt:lpstr>
      <vt:lpstr>PROCEDIMENTO DI ESECUZIONE IMMOBILIARE</vt:lpstr>
      <vt:lpstr>QUESITO DEL G.E.</vt:lpstr>
      <vt:lpstr>WORK FLOW</vt:lpstr>
      <vt:lpstr>IL PROCESSO DI VALUTAZIONE</vt:lpstr>
      <vt:lpstr>CATEGORIE DI VALORE</vt:lpstr>
      <vt:lpstr>ULTERIORI DEFINIZIONI DI VALORE</vt:lpstr>
      <vt:lpstr>VALORE DI MERCATO</vt:lpstr>
      <vt:lpstr>VALORE E PREZZO</vt:lpstr>
      <vt:lpstr>PREZZO E VALORE</vt:lpstr>
      <vt:lpstr>PREZZO BASE D’ASTA E VALORE</vt:lpstr>
      <vt:lpstr>PREZZO BASE D’ASTA E VALORE</vt:lpstr>
      <vt:lpstr>Presentazione di PowerPoint</vt:lpstr>
      <vt:lpstr>STANDARDS DI VALUTAZIONE</vt:lpstr>
      <vt:lpstr>STANDARDS DI VALUTAZIONE</vt:lpstr>
      <vt:lpstr>COSTITUZIONE BANCA DATI PREZZI DI AGGIUDICAZIONE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Giovanni Manaresi</dc:creator>
  <cp:lastModifiedBy>Giovanni Manaresi</cp:lastModifiedBy>
  <cp:revision>145</cp:revision>
  <cp:lastPrinted>2015-02-02T18:43:24Z</cp:lastPrinted>
  <dcterms:created xsi:type="dcterms:W3CDTF">2002-10-15T23:30:14Z</dcterms:created>
  <dcterms:modified xsi:type="dcterms:W3CDTF">2015-05-26T07:38:03Z</dcterms:modified>
</cp:coreProperties>
</file>