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5" r:id="rId2"/>
  </p:sldMasterIdLst>
  <p:sldIdLst>
    <p:sldId id="257" r:id="rId3"/>
  </p:sldIdLst>
  <p:sldSz cx="6858000" cy="9906000" type="A4"/>
  <p:notesSz cx="6858000" cy="9906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76" d="100"/>
          <a:sy n="76" d="100"/>
        </p:scale>
        <p:origin x="-3408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599" cy="24765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935AE-015C-46F7-927C-E4ACC916AE54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DB0A5-6DD3-4887-829B-9A128782C928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8AEE6DC-6006-4D72-A24F-6258A6906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06846CF-36B3-4E0C-9E7B-52E088C39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4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AB10CAB5-8652-4E4D-81EA-2CC230FB6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4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63A748DD-DE17-4585-81ED-25BCDE1F0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75D4F77-F0EF-4E9A-BD6D-73B31029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427385B3-FA07-442E-BD47-7994DA534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72683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0B92ABD-0BC2-418A-B4ED-933B14921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F09D84D2-97EA-495F-B3C9-2BE68F351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E6CD7FCC-6AD8-4CA3-BB4C-9A4428FCF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7552BB92-D006-4EF9-A75F-07FE81A61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1DF315AB-BA2D-481B-BFC4-658E7CE006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D750D975-98DB-4A6C-99DE-11E173BE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AF4CDEA5-BBD7-4DF2-9609-5E5DC72C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BC64D9E0-8168-4997-A9C1-85161672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45616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6257B43-243C-4CF3-BD63-5F57D7775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3088D3D8-EF9E-479D-A16F-176F2CB5C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2C1CE248-798C-40FE-B317-FCAC1860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424B2234-2D0E-450A-B4AF-88DA0E99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26582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7C4C8D8A-8A66-4B94-B18F-622AD3280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FC63D17F-FBA2-4215-9C7E-15333E010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85ED4BE5-D0C9-4DDD-85FF-D9A1C64EA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80946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6BDDBCD-392D-494A-BE99-F32D24036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B69EA9E-D120-4CBC-9471-73C926FB1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38D0C0A6-FAF8-4F2D-A60A-061797162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823904B5-A2FC-451E-8739-3EA77FF8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445B1CB3-59F8-4537-AF2C-A63E4D263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2AA44951-7FBB-4EDD-A28D-4B5399BB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57209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61CE77E-729B-461C-8494-BE0743F48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F02B5E3E-FCAA-48B1-AB39-185D2E64D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F462B6E8-DB2D-408B-86B1-E223FC848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F1E26024-069E-4F5D-B0E9-29BC3FEB4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3554F995-8322-4DFA-A459-E7DB09397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FD27C598-2C56-414D-B908-4A57B1A50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754244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414DA46-DFFF-46AC-82E4-F05C95778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404CF767-C600-46DB-9735-A8FF6AF30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89F52007-3163-44E5-8112-B9BBC6845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70E8DE1-C411-44F0-8552-A193D81A5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2F075507-850A-4826-A07A-D78F6E95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816447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95050F9B-B64F-4BEE-B050-3B066EF83A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4700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387E086C-3A2D-4740-9F5B-949C81888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47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9F110BD-F6C4-44D4-9494-9985A991D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FA5575D-60BB-4313-9984-CC54ECF4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BEDAD47-3046-485D-B82E-A7440B95C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41139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42BEC-DAD7-4F93-9C66-337E7855F0D7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C7AB5-0027-44BB-8C8A-952C434F13F6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69" y="2278380"/>
            <a:ext cx="2983230" cy="6537960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07E20-220F-4FCE-9848-BFEF7E9A6FB1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69745-F18D-4926-8662-8BECB55FA6F6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BFE56-D992-402B-86BB-EEF9B4CF9B75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DC2FF-1DEE-4531-B780-BF715D63B562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F8240-750C-4BD4-956C-44468337118F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1224F-4126-4E44-8C09-3774F2E99B18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0"/>
          </p:nvPr>
        </p:nvSpPr>
        <p:spPr>
          <a:xfrm>
            <a:off x="2332038" y="9212263"/>
            <a:ext cx="2193925" cy="495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1"/>
          </p:nvPr>
        </p:nvSpPr>
        <p:spPr>
          <a:xfrm>
            <a:off x="342900" y="9212263"/>
            <a:ext cx="1577975" cy="495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616DC-AB1D-49AF-AC99-3FDC71EC2810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937125" y="9212263"/>
            <a:ext cx="1577975" cy="4953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F54CF-2EBF-41E4-AC89-C844C1240C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9CD8DCF-02B9-43E8-ABDF-0696F879D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5BAF3A83-D103-4C45-899B-8C2B77C07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2F72905A-4124-4722-9594-6CDB40943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0B49913-164B-4C38-9A0C-79F7841BA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C543573-9E8F-44B7-ABA6-67E3B25E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7623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000A736-2F76-4697-8C3A-B186A477A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23BA7CE-E657-470F-BD50-14FE2BED1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9B436558-AE3B-46C9-86AC-558F2A68D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A00187B2-DD91-4B47-9893-C773867D8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D07B5FE-C18F-40DF-99A2-99C81020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94763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D069E8D0-51BD-4DEA-98BF-3A1AE6FE9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C0C7376-E535-4AAF-9CD0-5F85927D3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F61D5276-1162-4658-B1DE-DE671CE8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C7E02A01-BAE3-4BAF-9D9B-768D3803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94933E77-2D3F-4D59-8F1C-7A1D2090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5855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3100388"/>
            <a:ext cx="6545263" cy="3759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7" name="bk object 17"/>
          <p:cNvSpPr/>
          <p:nvPr/>
        </p:nvSpPr>
        <p:spPr>
          <a:xfrm>
            <a:off x="0" y="6464300"/>
            <a:ext cx="6597650" cy="34417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8" name="bk object 18"/>
          <p:cNvSpPr/>
          <p:nvPr/>
        </p:nvSpPr>
        <p:spPr>
          <a:xfrm>
            <a:off x="117475" y="5046663"/>
            <a:ext cx="6553200" cy="3067050"/>
          </a:xfrm>
          <a:custGeom>
            <a:avLst/>
            <a:gdLst/>
            <a:ahLst/>
            <a:cxnLst/>
            <a:rect l="l" t="t" r="r" b="b"/>
            <a:pathLst>
              <a:path w="6553200" h="3066288">
                <a:moveTo>
                  <a:pt x="6451854" y="0"/>
                </a:moveTo>
                <a:lnTo>
                  <a:pt x="97124" y="87"/>
                </a:lnTo>
                <a:lnTo>
                  <a:pt x="56018" y="10678"/>
                </a:lnTo>
                <a:lnTo>
                  <a:pt x="23697" y="36208"/>
                </a:lnTo>
                <a:lnTo>
                  <a:pt x="4081" y="72770"/>
                </a:lnTo>
                <a:lnTo>
                  <a:pt x="0" y="101346"/>
                </a:lnTo>
                <a:lnTo>
                  <a:pt x="87" y="2969190"/>
                </a:lnTo>
                <a:lnTo>
                  <a:pt x="10688" y="3010301"/>
                </a:lnTo>
                <a:lnTo>
                  <a:pt x="36233" y="3042609"/>
                </a:lnTo>
                <a:lnTo>
                  <a:pt x="72803" y="3062210"/>
                </a:lnTo>
                <a:lnTo>
                  <a:pt x="101371" y="3066288"/>
                </a:lnTo>
                <a:lnTo>
                  <a:pt x="6456082" y="3066201"/>
                </a:lnTo>
                <a:lnTo>
                  <a:pt x="6497200" y="3055615"/>
                </a:lnTo>
                <a:lnTo>
                  <a:pt x="6529516" y="3030086"/>
                </a:lnTo>
                <a:lnTo>
                  <a:pt x="6549121" y="2993520"/>
                </a:lnTo>
                <a:lnTo>
                  <a:pt x="6553200" y="2964942"/>
                </a:lnTo>
                <a:lnTo>
                  <a:pt x="6553113" y="97117"/>
                </a:lnTo>
                <a:lnTo>
                  <a:pt x="6542527" y="55999"/>
                </a:lnTo>
                <a:lnTo>
                  <a:pt x="6516998" y="23683"/>
                </a:lnTo>
                <a:lnTo>
                  <a:pt x="6480432" y="4078"/>
                </a:lnTo>
                <a:lnTo>
                  <a:pt x="64518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9" name="bk object 19"/>
          <p:cNvSpPr/>
          <p:nvPr/>
        </p:nvSpPr>
        <p:spPr>
          <a:xfrm>
            <a:off x="117475" y="5046663"/>
            <a:ext cx="6553200" cy="3067050"/>
          </a:xfrm>
          <a:custGeom>
            <a:avLst/>
            <a:gdLst/>
            <a:ahLst/>
            <a:cxnLst/>
            <a:rect l="l" t="t" r="r" b="b"/>
            <a:pathLst>
              <a:path w="6553200" h="3066288">
                <a:moveTo>
                  <a:pt x="0" y="101346"/>
                </a:moveTo>
                <a:lnTo>
                  <a:pt x="8966" y="59598"/>
                </a:lnTo>
                <a:lnTo>
                  <a:pt x="33252" y="26279"/>
                </a:lnTo>
                <a:lnTo>
                  <a:pt x="68937" y="5295"/>
                </a:lnTo>
                <a:lnTo>
                  <a:pt x="6451854" y="0"/>
                </a:lnTo>
                <a:lnTo>
                  <a:pt x="6466466" y="1043"/>
                </a:lnTo>
                <a:lnTo>
                  <a:pt x="6505842" y="15543"/>
                </a:lnTo>
                <a:lnTo>
                  <a:pt x="6535485" y="44056"/>
                </a:lnTo>
                <a:lnTo>
                  <a:pt x="6551486" y="82674"/>
                </a:lnTo>
                <a:lnTo>
                  <a:pt x="6553200" y="2964942"/>
                </a:lnTo>
                <a:lnTo>
                  <a:pt x="6552156" y="2979554"/>
                </a:lnTo>
                <a:lnTo>
                  <a:pt x="6537656" y="3018930"/>
                </a:lnTo>
                <a:lnTo>
                  <a:pt x="6509143" y="3048573"/>
                </a:lnTo>
                <a:lnTo>
                  <a:pt x="6470525" y="3064574"/>
                </a:lnTo>
                <a:lnTo>
                  <a:pt x="101371" y="3066288"/>
                </a:lnTo>
                <a:lnTo>
                  <a:pt x="86765" y="3065244"/>
                </a:lnTo>
                <a:lnTo>
                  <a:pt x="47392" y="3050748"/>
                </a:lnTo>
                <a:lnTo>
                  <a:pt x="17736" y="3022241"/>
                </a:lnTo>
                <a:lnTo>
                  <a:pt x="1718" y="2983631"/>
                </a:lnTo>
                <a:lnTo>
                  <a:pt x="0" y="101346"/>
                </a:lnTo>
                <a:close/>
              </a:path>
            </a:pathLst>
          </a:custGeom>
          <a:ln w="19812">
            <a:solidFill>
              <a:srgbClr val="C00000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6572250" cy="35845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1" name="bk object 21"/>
          <p:cNvSpPr/>
          <p:nvPr/>
        </p:nvSpPr>
        <p:spPr>
          <a:xfrm>
            <a:off x="231775" y="4810125"/>
            <a:ext cx="1414463" cy="314325"/>
          </a:xfrm>
          <a:custGeom>
            <a:avLst/>
            <a:gdLst/>
            <a:ahLst/>
            <a:cxnLst/>
            <a:rect l="l" t="t" r="r" b="b"/>
            <a:pathLst>
              <a:path w="1414272" h="315467">
                <a:moveTo>
                  <a:pt x="0" y="315467"/>
                </a:moveTo>
                <a:lnTo>
                  <a:pt x="1414272" y="315467"/>
                </a:lnTo>
                <a:lnTo>
                  <a:pt x="1414272" y="0"/>
                </a:lnTo>
                <a:lnTo>
                  <a:pt x="0" y="0"/>
                </a:lnTo>
                <a:lnTo>
                  <a:pt x="0" y="315467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22" name="bk object 22"/>
          <p:cNvSpPr/>
          <p:nvPr/>
        </p:nvSpPr>
        <p:spPr>
          <a:xfrm>
            <a:off x="193675" y="4791075"/>
            <a:ext cx="1417638" cy="45561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033" name="Holder 2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/>
          </a:p>
        </p:txBody>
      </p:sp>
      <p:sp>
        <p:nvSpPr>
          <p:cNvPr id="1034" name="Holder 3"/>
          <p:cNvSpPr>
            <a:spLocks noGrp="1"/>
          </p:cNvSpPr>
          <p:nvPr>
            <p:ph type="body" idx="1"/>
          </p:nvPr>
        </p:nvSpPr>
        <p:spPr bwMode="auto">
          <a:xfrm>
            <a:off x="342900" y="2278063"/>
            <a:ext cx="6172200" cy="653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2038" y="9212263"/>
            <a:ext cx="2193925" cy="495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263"/>
            <a:ext cx="1577975" cy="495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A237CA-1AAB-47E7-BCC4-502A20308C14}" type="datetimeFigureOut">
              <a:rPr lang="en-US"/>
              <a:pPr>
                <a:defRPr/>
              </a:pPr>
              <a:t>6/9/2020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125" y="9212263"/>
            <a:ext cx="1577975" cy="495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C2FF3E-4210-4500-BE1C-51748E872177}" type="slidenum">
              <a:rPr/>
              <a:pPr>
                <a:defRPr/>
              </a:pPr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50" r:id="rId4"/>
    <p:sldLayoutId id="2147483649" r:id="rId5"/>
    <p:sldLayoutId id="214748365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F073825-7A97-43E7-8717-526F180C06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A318-CFF5-4655-8096-40C724F3A7BD}" type="datetimeFigureOut">
              <a:rPr lang="it-IT" smtClean="0"/>
              <a:pPr/>
              <a:t>09/06/2020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3F9D0EAE-AC90-4005-9B14-E98A822008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6EEF7C46-0B4E-45E8-81D3-02DD25318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8E28-3D92-4AAB-A817-69EF0408E64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7275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ormazione.ordingbo.it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9" name="CasellaDiTesto 20"/>
          <p:cNvSpPr txBox="1">
            <a:spLocks noChangeArrowheads="1"/>
          </p:cNvSpPr>
          <p:nvPr/>
        </p:nvSpPr>
        <p:spPr bwMode="auto">
          <a:xfrm>
            <a:off x="1828800" y="228600"/>
            <a:ext cx="3429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it-IT"/>
            </a:defPPr>
            <a:lvl1pPr algn="ctr">
              <a:defRPr b="1" i="1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r>
              <a:rPr lang="it-IT" sz="2000" i="0" dirty="0"/>
              <a:t>Protocolli COVID: quale impatto sull’organizzazione</a:t>
            </a:r>
            <a:endParaRPr lang="it-IT" sz="2000" dirty="0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304800" y="1905000"/>
            <a:ext cx="6400799" cy="6629400"/>
          </a:xfrm>
          <a:prstGeom prst="roundRect">
            <a:avLst>
              <a:gd name="adj" fmla="val 3306"/>
            </a:avLst>
          </a:prstGeom>
          <a:noFill/>
          <a:ln w="19050">
            <a:solidFill>
              <a:srgbClr val="00206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n>
                <a:solidFill>
                  <a:srgbClr val="062A9E"/>
                </a:solidFill>
              </a:ln>
              <a:latin typeface="+mn-lt"/>
              <a:cs typeface="+mn-cs"/>
            </a:endParaRPr>
          </a:p>
        </p:txBody>
      </p:sp>
      <p:sp>
        <p:nvSpPr>
          <p:cNvPr id="7203" name="Text Box 2"/>
          <p:cNvSpPr txBox="1">
            <a:spLocks noChangeArrowheads="1"/>
          </p:cNvSpPr>
          <p:nvPr/>
        </p:nvSpPr>
        <p:spPr bwMode="auto">
          <a:xfrm>
            <a:off x="685800" y="2057400"/>
            <a:ext cx="1371600" cy="333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it-IT" altLang="it-IT" sz="1600" b="1" u="sng" dirty="0">
                <a:solidFill>
                  <a:srgbClr val="002060"/>
                </a:solidFill>
                <a:latin typeface="Aharoni"/>
                <a:ea typeface="MS PGothic" pitchFamily="34" charset="-128"/>
              </a:rPr>
              <a:t>Programma</a:t>
            </a:r>
            <a:endParaRPr lang="it-IT" altLang="it-IT" sz="1600" u="sng" dirty="0">
              <a:solidFill>
                <a:srgbClr val="002060"/>
              </a:solidFill>
              <a:ea typeface="MS PGothic" pitchFamily="34" charset="-128"/>
            </a:endParaRPr>
          </a:p>
        </p:txBody>
      </p:sp>
      <p:pic>
        <p:nvPicPr>
          <p:cNvPr id="1026" name="Picture 2" descr="C:\Users\elisa\OneDrive\Documenti\MIE\ASSOCIAZIONI\ORIDNE INGEGNERI\logo-ing-trasparen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6" y="-67577"/>
            <a:ext cx="1421754" cy="11343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CEB51941-0E75-4AA4-B9B8-42EEC3930F78}"/>
              </a:ext>
            </a:extLst>
          </p:cNvPr>
          <p:cNvSpPr txBox="1"/>
          <p:nvPr/>
        </p:nvSpPr>
        <p:spPr>
          <a:xfrm>
            <a:off x="204492" y="914400"/>
            <a:ext cx="665350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u="sng" dirty="0"/>
              <a:t>Seminario in modalità FAD sincrona su piattaforma </a:t>
            </a:r>
            <a:r>
              <a:rPr lang="it-IT" sz="1100" u="sng" dirty="0" err="1"/>
              <a:t>GoToWebinar</a:t>
            </a:r>
            <a:r>
              <a:rPr lang="it-IT" sz="1100" u="sng" dirty="0"/>
              <a:t> </a:t>
            </a:r>
          </a:p>
          <a:p>
            <a:pPr algn="ctr"/>
            <a:endParaRPr lang="it-IT" sz="1000" dirty="0"/>
          </a:p>
          <a:p>
            <a:pPr algn="ctr"/>
            <a:r>
              <a:rPr lang="it-IT" sz="1400" b="1" dirty="0" smtClean="0"/>
              <a:t>Mercoledì 17 </a:t>
            </a:r>
            <a:r>
              <a:rPr lang="it-IT" sz="1400" b="1" dirty="0"/>
              <a:t>giugno 2020</a:t>
            </a:r>
          </a:p>
          <a:p>
            <a:pPr algn="ctr"/>
            <a:r>
              <a:rPr lang="it-IT" sz="1200" b="1" dirty="0" smtClean="0"/>
              <a:t>15:30/18:30</a:t>
            </a:r>
            <a:endParaRPr lang="it-IT" sz="1200" b="1" dirty="0"/>
          </a:p>
          <a:p>
            <a:pPr algn="ctr"/>
            <a:r>
              <a:rPr lang="it-IT" sz="1200" b="1" dirty="0" smtClean="0"/>
              <a:t>3 CFP</a:t>
            </a:r>
            <a:endParaRPr lang="it-IT" sz="1200" b="1" dirty="0"/>
          </a:p>
          <a:p>
            <a:endParaRPr lang="it-IT" sz="1200" dirty="0"/>
          </a:p>
        </p:txBody>
      </p:sp>
      <p:sp>
        <p:nvSpPr>
          <p:cNvPr id="8" name="CasellaDiTesto 7">
            <a:extLst>
              <a:ext uri="{FF2B5EF4-FFF2-40B4-BE49-F238E27FC236}">
                <a16:creationId xmlns="" xmlns:a16="http://schemas.microsoft.com/office/drawing/2014/main" id="{ED0CA28D-3AC4-42E0-9109-4028D6992717}"/>
              </a:ext>
            </a:extLst>
          </p:cNvPr>
          <p:cNvSpPr txBox="1"/>
          <p:nvPr/>
        </p:nvSpPr>
        <p:spPr>
          <a:xfrm>
            <a:off x="304800" y="2362200"/>
            <a:ext cx="6248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000000"/>
                </a:solidFill>
                <a:latin typeface="tahoma,sans-serif"/>
              </a:rPr>
              <a:t>Ore </a:t>
            </a:r>
            <a:r>
              <a:rPr lang="it-IT" sz="1600" b="1" dirty="0" smtClean="0">
                <a:solidFill>
                  <a:srgbClr val="000000"/>
                </a:solidFill>
                <a:latin typeface="tahoma,sans-serif"/>
              </a:rPr>
              <a:t>15:30  </a:t>
            </a:r>
            <a:r>
              <a:rPr lang="it-IT" sz="1600" b="1" dirty="0" smtClean="0"/>
              <a:t>Punti </a:t>
            </a:r>
            <a:r>
              <a:rPr lang="it-IT" sz="1600" b="1" dirty="0"/>
              <a:t>di forza e debolezza dei protocolli aziende e </a:t>
            </a:r>
            <a:r>
              <a:rPr lang="it-IT" sz="1600" b="1" dirty="0" smtClean="0"/>
              <a:t>	  studi professionali </a:t>
            </a:r>
            <a:r>
              <a:rPr lang="it-IT" sz="1600" b="1" dirty="0" smtClean="0"/>
              <a:t>per contrastare l’emergenza </a:t>
            </a:r>
            <a:r>
              <a:rPr lang="it-IT" sz="1600" b="1" dirty="0" smtClean="0"/>
              <a:t>	  </a:t>
            </a:r>
            <a:r>
              <a:rPr lang="it-IT" sz="1600" b="1" dirty="0" smtClean="0"/>
              <a:t>epidemiologica covid-19</a:t>
            </a:r>
            <a:endParaRPr lang="it-IT" sz="1600" b="1" dirty="0"/>
          </a:p>
          <a:p>
            <a:r>
              <a:rPr lang="it-IT" sz="1600" b="1" dirty="0" smtClean="0">
                <a:solidFill>
                  <a:srgbClr val="000000"/>
                </a:solidFill>
                <a:latin typeface="tahoma,sans-serif"/>
              </a:rPr>
              <a:t>                   - 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Ing. 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Domenico </a:t>
            </a:r>
            <a:r>
              <a:rPr lang="it-IT" sz="1600" i="1" dirty="0" err="1" smtClean="0">
                <a:solidFill>
                  <a:srgbClr val="000000"/>
                </a:solidFill>
                <a:latin typeface="tahoma,sans-serif"/>
              </a:rPr>
              <a:t>D’Emma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 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(RSPP e </a:t>
            </a:r>
            <a:r>
              <a:rPr lang="it-IT" sz="1600" i="1" dirty="0" err="1" smtClean="0">
                <a:solidFill>
                  <a:srgbClr val="000000"/>
                </a:solidFill>
                <a:latin typeface="tahoma,sans-serif"/>
              </a:rPr>
              <a:t>Resp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. Sistemi di 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	     Gestione FARINA 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HOLDING  srl – Commissione 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 	     Sicurezza Ord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. Ing. Prov. Bo)</a:t>
            </a:r>
          </a:p>
          <a:p>
            <a:endParaRPr lang="it-IT" sz="1600" b="1" dirty="0" smtClean="0">
              <a:solidFill>
                <a:srgbClr val="000000"/>
              </a:solidFill>
              <a:latin typeface="tahoma,sans-serif"/>
            </a:endParaRPr>
          </a:p>
          <a:p>
            <a:r>
              <a:rPr lang="it-IT" sz="1600" b="1" dirty="0" smtClean="0">
                <a:solidFill>
                  <a:srgbClr val="000000"/>
                </a:solidFill>
                <a:latin typeface="tahoma,sans-serif"/>
              </a:rPr>
              <a:t>Ore 16:00  </a:t>
            </a:r>
            <a:r>
              <a:rPr lang="it-IT" sz="1600" b="1" dirty="0" smtClean="0"/>
              <a:t>Pulizia, sanificazione, igienizzazione di ambienti e </a:t>
            </a:r>
            <a:r>
              <a:rPr lang="it-IT" sz="1600" b="1" dirty="0" smtClean="0"/>
              <a:t>	   sistemi </a:t>
            </a:r>
            <a:r>
              <a:rPr lang="it-IT" sz="1600" b="1" dirty="0" smtClean="0"/>
              <a:t>di trattamento </a:t>
            </a:r>
            <a:r>
              <a:rPr lang="it-IT" sz="1600" b="1" dirty="0" smtClean="0"/>
              <a:t>aria</a:t>
            </a:r>
            <a:endParaRPr lang="it-IT" sz="1600" b="1" dirty="0" smtClean="0"/>
          </a:p>
          <a:p>
            <a:r>
              <a:rPr lang="it-IT" sz="1600" dirty="0"/>
              <a:t> </a:t>
            </a:r>
            <a:r>
              <a:rPr lang="it-IT" sz="1600" dirty="0" smtClean="0"/>
              <a:t>                  - </a:t>
            </a:r>
            <a:r>
              <a:rPr lang="it-IT" sz="1600" i="1" dirty="0" smtClean="0"/>
              <a:t>Ing. Francesco Santi  (Presidente di AIAS	     	     Associazione professionale Italiana Ambiente e 	    Sicurezza - </a:t>
            </a:r>
            <a:r>
              <a:rPr lang="it-IT" sz="1600" i="1" dirty="0" smtClean="0">
                <a:solidFill>
                  <a:srgbClr val="000000"/>
                </a:solidFill>
                <a:latin typeface="tahoma,sans-serif"/>
              </a:rPr>
              <a:t>Commissione Sicurezza Ord. Ing. 	    	    Prov. Bo)</a:t>
            </a:r>
            <a:endParaRPr lang="it-IT" sz="1600" i="1" dirty="0"/>
          </a:p>
          <a:p>
            <a:endParaRPr lang="it-IT" sz="1600" b="1" dirty="0">
              <a:solidFill>
                <a:srgbClr val="000000"/>
              </a:solidFill>
              <a:latin typeface="tahoma,sans-serif"/>
            </a:endParaRPr>
          </a:p>
          <a:p>
            <a:r>
              <a:rPr lang="it-IT" sz="1600" b="1" dirty="0">
                <a:solidFill>
                  <a:srgbClr val="000000"/>
                </a:solidFill>
                <a:latin typeface="tahoma,sans-serif"/>
              </a:rPr>
              <a:t>Ore </a:t>
            </a:r>
            <a:r>
              <a:rPr lang="it-IT" sz="1600" b="1" dirty="0" smtClean="0">
                <a:solidFill>
                  <a:srgbClr val="000000"/>
                </a:solidFill>
                <a:latin typeface="tahoma,sans-serif"/>
              </a:rPr>
              <a:t>16:30  </a:t>
            </a:r>
            <a:r>
              <a:rPr lang="it-IT" sz="1600" b="1" dirty="0" smtClean="0"/>
              <a:t>Il </a:t>
            </a:r>
            <a:r>
              <a:rPr lang="it-IT" sz="1600" b="1" dirty="0"/>
              <a:t>ruolo del medico competente in </a:t>
            </a:r>
            <a:r>
              <a:rPr lang="it-IT" sz="1600" b="1" dirty="0" smtClean="0"/>
              <a:t>azienda</a:t>
            </a:r>
          </a:p>
          <a:p>
            <a:r>
              <a:rPr lang="it-IT" sz="1600" dirty="0"/>
              <a:t> </a:t>
            </a:r>
            <a:r>
              <a:rPr lang="it-IT" sz="1600" dirty="0" smtClean="0"/>
              <a:t>                  - </a:t>
            </a:r>
            <a:r>
              <a:rPr lang="it-IT" sz="1600" i="1" dirty="0" smtClean="0"/>
              <a:t>Dott. </a:t>
            </a:r>
            <a:r>
              <a:rPr lang="it-IT" sz="1600" i="1" dirty="0" err="1" smtClean="0"/>
              <a:t>Bernasconi</a:t>
            </a:r>
            <a:r>
              <a:rPr lang="it-IT" sz="1600" i="1" dirty="0" smtClean="0"/>
              <a:t> Tommaso </a:t>
            </a:r>
          </a:p>
          <a:p>
            <a:r>
              <a:rPr lang="it-IT" sz="1600" i="1" dirty="0" smtClean="0"/>
              <a:t>	     medico specialista in medicina del lavoro </a:t>
            </a:r>
          </a:p>
          <a:p>
            <a:endParaRPr lang="it-IT" sz="1600" i="1" dirty="0"/>
          </a:p>
          <a:p>
            <a:r>
              <a:rPr lang="it-IT" sz="1600" b="1" dirty="0">
                <a:solidFill>
                  <a:srgbClr val="000000"/>
                </a:solidFill>
                <a:latin typeface="tahoma,sans-serif"/>
              </a:rPr>
              <a:t>Ore </a:t>
            </a:r>
            <a:r>
              <a:rPr lang="it-IT" sz="1600" b="1" dirty="0" smtClean="0">
                <a:solidFill>
                  <a:srgbClr val="000000"/>
                </a:solidFill>
                <a:latin typeface="tahoma,sans-serif"/>
              </a:rPr>
              <a:t>17:00  Tavola </a:t>
            </a:r>
            <a:r>
              <a:rPr lang="it-IT" sz="1600" b="1" dirty="0">
                <a:solidFill>
                  <a:srgbClr val="000000"/>
                </a:solidFill>
                <a:latin typeface="tahoma,sans-serif"/>
              </a:rPr>
              <a:t>rotonda</a:t>
            </a:r>
          </a:p>
          <a:p>
            <a:endParaRPr lang="it-IT" sz="1600" b="1" dirty="0" smtClean="0">
              <a:solidFill>
                <a:srgbClr val="000000"/>
              </a:solidFill>
              <a:latin typeface="tahoma,sans-serif"/>
            </a:endParaRPr>
          </a:p>
          <a:p>
            <a:r>
              <a:rPr lang="it-IT" sz="1400" b="1" dirty="0" smtClean="0">
                <a:solidFill>
                  <a:srgbClr val="000000"/>
                </a:solidFill>
                <a:latin typeface="tahoma,sans-serif"/>
              </a:rPr>
              <a:t>MODERATORI:  </a:t>
            </a:r>
            <a:r>
              <a:rPr lang="it-IT" sz="1400" dirty="0" smtClean="0">
                <a:solidFill>
                  <a:srgbClr val="000000"/>
                </a:solidFill>
                <a:latin typeface="tahoma,sans-serif"/>
              </a:rPr>
              <a:t>- Ing. Marco </a:t>
            </a:r>
            <a:r>
              <a:rPr lang="it-IT" sz="1400" dirty="0" err="1" smtClean="0">
                <a:solidFill>
                  <a:srgbClr val="000000"/>
                </a:solidFill>
                <a:latin typeface="tahoma,sans-serif"/>
              </a:rPr>
              <a:t>Gasparini</a:t>
            </a:r>
            <a:r>
              <a:rPr lang="it-IT" sz="1400" dirty="0" smtClean="0">
                <a:solidFill>
                  <a:srgbClr val="000000"/>
                </a:solidFill>
                <a:latin typeface="tahoma,sans-serif"/>
              </a:rPr>
              <a:t> consigliere- </a:t>
            </a:r>
            <a:r>
              <a:rPr lang="it-IT" sz="1400" dirty="0" err="1" smtClean="0">
                <a:solidFill>
                  <a:srgbClr val="000000"/>
                </a:solidFill>
                <a:latin typeface="tahoma,sans-serif"/>
              </a:rPr>
              <a:t>sergretario</a:t>
            </a:r>
            <a:r>
              <a:rPr lang="it-IT" sz="1400" dirty="0" smtClean="0">
                <a:solidFill>
                  <a:srgbClr val="000000"/>
                </a:solidFill>
                <a:latin typeface="tahoma,sans-serif"/>
              </a:rPr>
              <a:t> </a:t>
            </a:r>
          </a:p>
          <a:p>
            <a:r>
              <a:rPr lang="it-IT" sz="1400" dirty="0" smtClean="0">
                <a:solidFill>
                  <a:srgbClr val="000000"/>
                </a:solidFill>
                <a:latin typeface="tahoma,sans-serif"/>
              </a:rPr>
              <a:t>                              Ordine degli Ingegneri della Provincia di Bologna</a:t>
            </a:r>
          </a:p>
          <a:p>
            <a:r>
              <a:rPr lang="it-IT" sz="1400" dirty="0" smtClean="0">
                <a:solidFill>
                  <a:srgbClr val="000000"/>
                </a:solidFill>
                <a:latin typeface="tahoma,sans-serif"/>
              </a:rPr>
              <a:t>                            - </a:t>
            </a:r>
            <a:r>
              <a:rPr lang="it-IT" sz="1400" dirty="0">
                <a:solidFill>
                  <a:srgbClr val="000000"/>
                </a:solidFill>
                <a:latin typeface="tahoma,sans-serif"/>
              </a:rPr>
              <a:t>Ing. </a:t>
            </a:r>
            <a:r>
              <a:rPr lang="it-IT" sz="1400" dirty="0" smtClean="0">
                <a:solidFill>
                  <a:srgbClr val="000000"/>
                </a:solidFill>
                <a:latin typeface="tahoma,sans-serif"/>
              </a:rPr>
              <a:t>Laura Gennari consigliere referente commissione 	            sicurezza Ordine degli Ingegneri della Provincia di 	            Bologna</a:t>
            </a:r>
            <a:endParaRPr lang="it-IT" sz="1050" b="1" dirty="0" smtClean="0">
              <a:solidFill>
                <a:srgbClr val="000000"/>
              </a:solidFill>
              <a:latin typeface="tahoma,sans-serif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="" xmlns:a16="http://schemas.microsoft.com/office/drawing/2014/main" id="{5780B992-A6BD-4BDA-86BB-764FAE3D3DFB}"/>
              </a:ext>
            </a:extLst>
          </p:cNvPr>
          <p:cNvSpPr txBox="1"/>
          <p:nvPr/>
        </p:nvSpPr>
        <p:spPr>
          <a:xfrm>
            <a:off x="102247" y="8534400"/>
            <a:ext cx="660335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/>
              <a:t>ISCRIZIONI: </a:t>
            </a:r>
            <a:r>
              <a:rPr lang="it-IT" sz="1600" b="1" dirty="0">
                <a:hlinkClick r:id="rId3"/>
              </a:rPr>
              <a:t>http://</a:t>
            </a:r>
            <a:r>
              <a:rPr lang="it-IT" sz="1600" b="1" i="1" dirty="0">
                <a:hlinkClick r:id="rId3"/>
              </a:rPr>
              <a:t>formazione.ordingbo.it</a:t>
            </a:r>
            <a:endParaRPr lang="it-IT" sz="1600" b="1" i="1" dirty="0"/>
          </a:p>
          <a:p>
            <a:pPr algn="ctr"/>
            <a:r>
              <a:rPr lang="it-IT" sz="1050" dirty="0"/>
              <a:t>(QUALCHE ORA PRIMA GLI ISRITTI RICEVERANNO UNA MAIL CON IL LINK CON IL QUALE ACCEDERE AL SEMINARIO)</a:t>
            </a:r>
          </a:p>
          <a:p>
            <a:pPr algn="ctr"/>
            <a:endParaRPr lang="it-IT" sz="1600" b="1" i="1" dirty="0"/>
          </a:p>
          <a:p>
            <a:pPr algn="ctr"/>
            <a:r>
              <a:rPr lang="it-IT" sz="1200" b="1" dirty="0">
                <a:solidFill>
                  <a:srgbClr val="C00000"/>
                </a:solidFill>
              </a:rPr>
              <a:t>Nota: da normativa vigente i CFP possono essere riconosciuti esclusivamente agli iscritti all’Ordine degli Ingegneri di Bologna</a:t>
            </a:r>
            <a:endParaRPr lang="it-IT" sz="12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5647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75</Words>
  <Application>Microsoft Office PowerPoint</Application>
  <PresentationFormat>A4 (21x29,7 cm)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Office Theme</vt:lpstr>
      <vt:lpstr>Personalizza struttura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sonia subazzoli</dc:creator>
  <cp:lastModifiedBy>Laura</cp:lastModifiedBy>
  <cp:revision>81</cp:revision>
  <cp:lastPrinted>2017-05-16T12:45:47Z</cp:lastPrinted>
  <dcterms:created xsi:type="dcterms:W3CDTF">2017-05-09T12:30:16Z</dcterms:created>
  <dcterms:modified xsi:type="dcterms:W3CDTF">2020-06-09T13:36:22Z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2016-11-02T00:00:00Z</vt:filetime>
  </property>
  <property fmtid="{D5CDD505-2E9C-101B-9397-08002B2CF9AE}" pid="3" name="LastSaved">
    <vt:filetime>2017-05-09T00:00:00Z</vt:filetime>
  </property>
</Properties>
</file>