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7" r:id="rId2"/>
    <p:sldId id="331" r:id="rId3"/>
    <p:sldId id="443" r:id="rId4"/>
    <p:sldId id="444" r:id="rId5"/>
    <p:sldId id="445" r:id="rId6"/>
    <p:sldId id="446" r:id="rId7"/>
    <p:sldId id="272" r:id="rId8"/>
    <p:sldId id="273" r:id="rId9"/>
    <p:sldId id="279" r:id="rId10"/>
    <p:sldId id="278" r:id="rId11"/>
    <p:sldId id="277" r:id="rId12"/>
    <p:sldId id="276" r:id="rId13"/>
    <p:sldId id="274" r:id="rId14"/>
    <p:sldId id="280" r:id="rId15"/>
    <p:sldId id="281" r:id="rId16"/>
    <p:sldId id="399" r:id="rId17"/>
    <p:sldId id="417" r:id="rId18"/>
    <p:sldId id="337" r:id="rId19"/>
    <p:sldId id="418" r:id="rId20"/>
    <p:sldId id="283" r:id="rId21"/>
    <p:sldId id="419" r:id="rId22"/>
    <p:sldId id="344" r:id="rId23"/>
    <p:sldId id="329" r:id="rId24"/>
    <p:sldId id="347" r:id="rId25"/>
    <p:sldId id="348" r:id="rId26"/>
    <p:sldId id="349" r:id="rId27"/>
    <p:sldId id="286" r:id="rId28"/>
    <p:sldId id="345" r:id="rId29"/>
    <p:sldId id="369" r:id="rId30"/>
    <p:sldId id="435" r:id="rId31"/>
    <p:sldId id="436" r:id="rId32"/>
    <p:sldId id="437" r:id="rId33"/>
    <p:sldId id="438" r:id="rId34"/>
    <p:sldId id="431" r:id="rId35"/>
    <p:sldId id="294" r:id="rId36"/>
    <p:sldId id="289" r:id="rId37"/>
    <p:sldId id="295" r:id="rId38"/>
    <p:sldId id="296" r:id="rId39"/>
    <p:sldId id="297" r:id="rId40"/>
    <p:sldId id="299" r:id="rId41"/>
    <p:sldId id="300" r:id="rId42"/>
    <p:sldId id="301" r:id="rId43"/>
    <p:sldId id="441" r:id="rId44"/>
    <p:sldId id="442" r:id="rId45"/>
    <p:sldId id="409" r:id="rId46"/>
    <p:sldId id="410" r:id="rId47"/>
    <p:sldId id="411" r:id="rId48"/>
    <p:sldId id="412" r:id="rId49"/>
    <p:sldId id="413" r:id="rId50"/>
    <p:sldId id="414" r:id="rId51"/>
    <p:sldId id="415" r:id="rId52"/>
    <p:sldId id="416" r:id="rId53"/>
    <p:sldId id="311" r:id="rId54"/>
    <p:sldId id="312" r:id="rId55"/>
    <p:sldId id="314" r:id="rId56"/>
    <p:sldId id="396" r:id="rId57"/>
    <p:sldId id="434" r:id="rId58"/>
    <p:sldId id="433" r:id="rId59"/>
    <p:sldId id="338" r:id="rId60"/>
    <p:sldId id="341" r:id="rId61"/>
    <p:sldId id="405" r:id="rId62"/>
    <p:sldId id="408" r:id="rId63"/>
    <p:sldId id="407" r:id="rId64"/>
    <p:sldId id="406" r:id="rId65"/>
    <p:sldId id="402" r:id="rId6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DF3B888-0E72-4971-ACC9-E83591714ADC}">
          <p14:sldIdLst>
            <p14:sldId id="257"/>
            <p14:sldId id="331"/>
            <p14:sldId id="443"/>
            <p14:sldId id="444"/>
            <p14:sldId id="445"/>
            <p14:sldId id="446"/>
            <p14:sldId id="272"/>
            <p14:sldId id="273"/>
            <p14:sldId id="279"/>
            <p14:sldId id="278"/>
            <p14:sldId id="277"/>
            <p14:sldId id="276"/>
            <p14:sldId id="274"/>
            <p14:sldId id="280"/>
            <p14:sldId id="281"/>
            <p14:sldId id="399"/>
            <p14:sldId id="417"/>
            <p14:sldId id="337"/>
            <p14:sldId id="418"/>
            <p14:sldId id="283"/>
            <p14:sldId id="419"/>
            <p14:sldId id="344"/>
            <p14:sldId id="329"/>
            <p14:sldId id="347"/>
            <p14:sldId id="348"/>
            <p14:sldId id="349"/>
            <p14:sldId id="286"/>
            <p14:sldId id="345"/>
            <p14:sldId id="369"/>
            <p14:sldId id="435"/>
            <p14:sldId id="436"/>
            <p14:sldId id="437"/>
            <p14:sldId id="438"/>
            <p14:sldId id="431"/>
            <p14:sldId id="294"/>
            <p14:sldId id="289"/>
            <p14:sldId id="295"/>
            <p14:sldId id="296"/>
            <p14:sldId id="297"/>
            <p14:sldId id="299"/>
            <p14:sldId id="300"/>
            <p14:sldId id="301"/>
            <p14:sldId id="441"/>
            <p14:sldId id="442"/>
            <p14:sldId id="409"/>
            <p14:sldId id="410"/>
            <p14:sldId id="411"/>
            <p14:sldId id="412"/>
            <p14:sldId id="413"/>
            <p14:sldId id="414"/>
            <p14:sldId id="415"/>
            <p14:sldId id="416"/>
            <p14:sldId id="311"/>
            <p14:sldId id="312"/>
            <p14:sldId id="314"/>
            <p14:sldId id="396"/>
            <p14:sldId id="434"/>
            <p14:sldId id="433"/>
            <p14:sldId id="338"/>
            <p14:sldId id="341"/>
            <p14:sldId id="405"/>
            <p14:sldId id="408"/>
            <p14:sldId id="407"/>
            <p14:sldId id="406"/>
            <p14:sldId id="402"/>
          </p14:sldIdLst>
        </p14:section>
      </p14:sectionLst>
    </p:ext>
    <p:ext uri="{EFAFB233-063F-42B5-8137-9DF3F51BA10A}">
      <p15:sldGuideLst xmlns:p15="http://schemas.microsoft.com/office/powerpoint/2012/main">
        <p15:guide id="2" pos="756" userDrawn="1">
          <p15:clr>
            <a:srgbClr val="A4A3A4"/>
          </p15:clr>
        </p15:guide>
        <p15:guide id="3" orient="horz" pos="4088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32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8CBD"/>
    <a:srgbClr val="E2E5E6"/>
    <a:srgbClr val="7F7F7F"/>
    <a:srgbClr val="007DB3"/>
    <a:srgbClr val="8DCCE7"/>
    <a:srgbClr val="6DCF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0" autoAdjust="0"/>
    <p:restoredTop sz="86418"/>
  </p:normalViewPr>
  <p:slideViewPr>
    <p:cSldViewPr snapToGrid="0" snapToObjects="1">
      <p:cViewPr varScale="1">
        <p:scale>
          <a:sx n="116" d="100"/>
          <a:sy n="116" d="100"/>
        </p:scale>
        <p:origin x="444" y="90"/>
      </p:cViewPr>
      <p:guideLst>
        <p:guide pos="756"/>
        <p:guide orient="horz" pos="4088"/>
        <p:guide orient="horz" pos="1253"/>
        <p:guide orient="horz" pos="32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62" d="100"/>
          <a:sy n="62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58CBD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3.108747918729989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3.1087479187299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150.19999999999999</c:v>
                </c:pt>
                <c:pt idx="1">
                  <c:v>162.6</c:v>
                </c:pt>
                <c:pt idx="2">
                  <c:v>333.9</c:v>
                </c:pt>
                <c:pt idx="3">
                  <c:v>295.5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1872880"/>
        <c:axId val="591872488"/>
      </c:barChart>
      <c:catAx>
        <c:axId val="59187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1872488"/>
        <c:crosses val="autoZero"/>
        <c:auto val="1"/>
        <c:lblAlgn val="ctr"/>
        <c:lblOffset val="100"/>
        <c:noMultiLvlLbl val="0"/>
      </c:catAx>
      <c:valAx>
        <c:axId val="591872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9187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9CD0E974-CA77-4FB1-89F7-08EE8D8C80D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FFE8D8C2-51F6-4525-A4D5-96D8A7B254B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309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8" cy="49805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8" cy="498055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774A8097-E4AE-E848-BD22-CD4C79B3074E}" type="datetimeFigureOut">
              <a:rPr lang="it-IT" smtClean="0"/>
              <a:t>15/05/2019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8" cy="49805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8" cy="498054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7CFD31F7-E80C-C346-855A-EC8454F5FB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80206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01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648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94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xmlns="" id="{8F90BF87-B715-D24B-9832-44BD695109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2" y="-5953"/>
            <a:ext cx="12181435" cy="6863953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4D7B7942-FB14-BC46-A96D-4526CE5D19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12" name="Titolo 1">
            <a:extLst>
              <a:ext uri="{FF2B5EF4-FFF2-40B4-BE49-F238E27FC236}">
                <a16:creationId xmlns:a16="http://schemas.microsoft.com/office/drawing/2014/main" xmlns="" id="{5A3968D5-EE06-8141-84EB-44EDECCE818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551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254068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4D406E-3E7E-4148-9A8B-5D59962245D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2"/>
          </p:nvPr>
        </p:nvSpPr>
        <p:spPr>
          <a:xfrm>
            <a:off x="838200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D586D650-AA2F-47C5-B948-6EFF616D5A0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118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5">
            <a:extLst>
              <a:ext uri="{FF2B5EF4-FFF2-40B4-BE49-F238E27FC236}">
                <a16:creationId xmlns:a16="http://schemas.microsoft.com/office/drawing/2014/main" xmlns="" id="{8F90BF87-B715-D24B-9832-44BD695109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2" y="-5953"/>
            <a:ext cx="12181435" cy="6863953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3525FF86-0899-2D48-9028-866493CE15D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18" name="Titolo 1">
            <a:extLst>
              <a:ext uri="{FF2B5EF4-FFF2-40B4-BE49-F238E27FC236}">
                <a16:creationId xmlns:a16="http://schemas.microsoft.com/office/drawing/2014/main" xmlns="" id="{6F12EFDA-FE99-2A41-A92B-346779C2698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551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254068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4D406E-3E7E-4148-9A8B-5D59962245D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2"/>
          </p:nvPr>
        </p:nvSpPr>
        <p:spPr>
          <a:xfrm>
            <a:off x="838200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9009A864-8A6B-464C-A9BC-8875915EA0A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1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5">
            <a:extLst>
              <a:ext uri="{FF2B5EF4-FFF2-40B4-BE49-F238E27FC236}">
                <a16:creationId xmlns:a16="http://schemas.microsoft.com/office/drawing/2014/main" xmlns="" id="{8F90BF87-B715-D24B-9832-44BD695109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2" y="-5953"/>
            <a:ext cx="12181435" cy="686395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D2022678-3BD4-AC47-947F-ECF26852E0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:a16="http://schemas.microsoft.com/office/drawing/2014/main" xmlns="" id="{1C65656B-0F24-B94C-9618-C11713D37E4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551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254068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4D406E-3E7E-4148-9A8B-5D59962245D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2"/>
          </p:nvPr>
        </p:nvSpPr>
        <p:spPr>
          <a:xfrm>
            <a:off x="838200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BCE7FD6B-C5FE-4587-9361-32988572F01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83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magine 7">
            <a:extLst>
              <a:ext uri="{FF2B5EF4-FFF2-40B4-BE49-F238E27FC236}">
                <a16:creationId xmlns="" xmlns:a16="http://schemas.microsoft.com/office/drawing/2014/main" id="{73465FA1-8317-5A4C-8190-0DD7306018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" y="-12358"/>
            <a:ext cx="12181434" cy="6863953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4461A619-15FE-144E-A798-636778275E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</p:spPr>
      </p:pic>
      <p:sp>
        <p:nvSpPr>
          <p:cNvPr id="14" name="Titolo 1">
            <a:extLst>
              <a:ext uri="{FF2B5EF4-FFF2-40B4-BE49-F238E27FC236}">
                <a16:creationId xmlns:a16="http://schemas.microsoft.com/office/drawing/2014/main" xmlns="" id="{E2638BD4-234F-8442-AB85-AEDC47536D1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551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9254068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4D406E-3E7E-4148-9A8B-5D59962245D8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2"/>
          </p:nvPr>
        </p:nvSpPr>
        <p:spPr>
          <a:xfrm>
            <a:off x="838200" y="6551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1F71CC4-321D-483E-9C7D-D55ECE0762DB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98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-14151" y="-12358"/>
            <a:ext cx="1599111" cy="6863952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magine 6">
            <a:extLst>
              <a:ext uri="{FF2B5EF4-FFF2-40B4-BE49-F238E27FC236}">
                <a16:creationId xmlns:a16="http://schemas.microsoft.com/office/drawing/2014/main" xmlns="" id="{90CD04E2-2BCB-B04B-8AE5-3BEDAC7BF8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93" y="-12358"/>
            <a:ext cx="12181435" cy="6863953"/>
          </a:xfrm>
          <a:prstGeom prst="rect">
            <a:avLst/>
          </a:prstGeom>
          <a:ln>
            <a:noFill/>
          </a:ln>
        </p:spPr>
      </p:pic>
      <p:pic>
        <p:nvPicPr>
          <p:cNvPr id="7" name="Immagine 7">
            <a:extLst>
              <a:ext uri="{FF2B5EF4-FFF2-40B4-BE49-F238E27FC236}">
                <a16:creationId xmlns:a16="http://schemas.microsoft.com/office/drawing/2014/main" xmlns="" id="{0B5E3AC0-1FD3-484B-9E61-4399F9AEB13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796" y="207963"/>
            <a:ext cx="881743" cy="1255077"/>
          </a:xfrm>
          <a:prstGeom prst="rect">
            <a:avLst/>
          </a:prstGeom>
          <a:ln>
            <a:noFill/>
          </a:ln>
        </p:spPr>
      </p:pic>
      <p:sp>
        <p:nvSpPr>
          <p:cNvPr id="13" name="Rectangle 12"/>
          <p:cNvSpPr/>
          <p:nvPr userDrawn="1"/>
        </p:nvSpPr>
        <p:spPr>
          <a:xfrm>
            <a:off x="579120" y="6573519"/>
            <a:ext cx="11600522" cy="278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597318" y="668362"/>
            <a:ext cx="10452442" cy="10385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1409700" y="668362"/>
            <a:ext cx="174918" cy="61179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335280" y="6239796"/>
            <a:ext cx="1249680" cy="61179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75128" y="-12358"/>
            <a:ext cx="10916872" cy="68639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3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5FB4BF26-22B7-8449-8C2A-4DAB5A4A87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5953"/>
            <a:ext cx="12370760" cy="6970633"/>
          </a:xfrm>
          <a:prstGeom prst="rect">
            <a:avLst/>
          </a:prstGeom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74DED1C-401D-D040-9A15-7A7D4946E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2700" y="3299618"/>
            <a:ext cx="7086600" cy="1325563"/>
          </a:xfrm>
          <a:ln>
            <a:solidFill>
              <a:schemeClr val="bg1"/>
            </a:solidFill>
          </a:ln>
        </p:spPr>
        <p:txBody>
          <a:bodyPr/>
          <a:lstStyle>
            <a:lvl1pPr algn="ctr">
              <a:defRPr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44A98379-E07C-C74F-AF3A-74F14220257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41768" y="634683"/>
            <a:ext cx="1293223" cy="184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80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C2BDD68A-1477-8E46-9FF1-AEF1004D8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5600431F-07AE-674D-8F4E-44052AB14D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754487" y="6356350"/>
            <a:ext cx="46830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D406E-3E7E-4148-9A8B-5D59962245D8}" type="slidenum">
              <a:rPr lang="en-US" smtClean="0"/>
              <a:t>‹N›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DB615-0734-40A7-BF08-CFA88902370C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2" r:id="rId3"/>
    <p:sldLayoutId id="2147483656" r:id="rId4"/>
    <p:sldLayoutId id="2147483661" r:id="rId5"/>
    <p:sldLayoutId id="2147483654" r:id="rId6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C77597C-850B-9B40-81FF-B257AC3A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4284" y="2790874"/>
            <a:ext cx="9699954" cy="1684735"/>
          </a:xfrm>
        </p:spPr>
        <p:txBody>
          <a:bodyPr>
            <a:normAutofit/>
          </a:bodyPr>
          <a:lstStyle/>
          <a:p>
            <a:r>
              <a:rPr lang="it-IT" dirty="0" smtClean="0"/>
              <a:t>Il finanziamento del sistema previdenziale</a:t>
            </a:r>
            <a:br>
              <a:rPr lang="it-IT" dirty="0" smtClean="0"/>
            </a:br>
            <a:r>
              <a:rPr lang="it-IT" dirty="0" smtClean="0"/>
              <a:t> e la lotta all’evasione</a:t>
            </a:r>
            <a:endParaRPr lang="it-IT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xmlns="" id="{EC77597C-850B-9B40-81FF-B257AC3ACAD5}"/>
              </a:ext>
            </a:extLst>
          </p:cNvPr>
          <p:cNvSpPr txBox="1">
            <a:spLocks/>
          </p:cNvSpPr>
          <p:nvPr/>
        </p:nvSpPr>
        <p:spPr>
          <a:xfrm>
            <a:off x="1849796" y="4979744"/>
            <a:ext cx="8574786" cy="135953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7777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489" y="2276666"/>
            <a:ext cx="9217147" cy="3415996"/>
          </a:xfrm>
          <a:prstGeom prst="rect">
            <a:avLst/>
          </a:prstGeom>
        </p:spPr>
        <p:txBody>
          <a:bodyPr wrap="square" rIns="72000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Le prestazioni di previdenza ed assistenza obbligatorie sono dovute al prestatore di lavoro, anche quando l'imprenditore non ha versato regolarmente i contributi dovuti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all’INPS</a:t>
            </a:r>
          </a:p>
          <a:p>
            <a:pPr>
              <a:buClr>
                <a:schemeClr val="tx2"/>
              </a:buClr>
              <a:buSzPct val="103000"/>
            </a:pPr>
            <a:endParaRPr lang="en-US" sz="2000" b="0" dirty="0" smtClean="0">
              <a:latin typeface="+mn-lt"/>
              <a:ea typeface="Verdana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SzPct val="103000"/>
            </a:pP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Nei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casi in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cui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l’INPS,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per mancata o irregolare contribuzione, non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fosse tenuta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corrispondere in tutto o in parte le prestazioni dovute,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l'imprenditore è responsabile del danno che ne deriva al prestatore di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lavoro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Art. </a:t>
            </a:r>
            <a:r>
              <a:rPr lang="it-IT" altLang="it-IT" sz="3600" dirty="0" smtClean="0"/>
              <a:t>2116 </a:t>
            </a:r>
            <a:r>
              <a:rPr lang="it-IT" altLang="it-IT" sz="3600" dirty="0"/>
              <a:t>del </a:t>
            </a:r>
            <a:r>
              <a:rPr lang="it-IT" altLang="it-IT" sz="3600" dirty="0" smtClean="0"/>
              <a:t>Codice civile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90A9EBF-B754-4DE6-B0B9-20C001979B7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926853" y="1492440"/>
            <a:ext cx="9183106" cy="47713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Le forme di tutela del diritto del lavoratore alle prestazioni previdenziali e assistenziali:</a:t>
            </a:r>
            <a:endParaRPr lang="it-IT" sz="2000" b="0" dirty="0" smtClean="0">
              <a:latin typeface="+mn-lt"/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object 8"/>
          <p:cNvSpPr txBox="1"/>
          <p:nvPr/>
        </p:nvSpPr>
        <p:spPr>
          <a:xfrm>
            <a:off x="2807156" y="2147621"/>
            <a:ext cx="8182375" cy="123110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0" tIns="0" rIns="0" bIns="0" rtlCol="0" anchor="ctr">
            <a:spAutoFit/>
          </a:bodyPr>
          <a:lstStyle/>
          <a:p>
            <a:pPr marL="90805" marR="96520">
              <a:spcBef>
                <a:spcPts val="1355"/>
              </a:spcBef>
            </a:pPr>
            <a:r>
              <a:rPr lang="it-IT" sz="2000" spc="-10" dirty="0" smtClean="0">
                <a:cs typeface="Calibri" panose="020F0502020204030204" pitchFamily="34" charset="0"/>
              </a:rPr>
              <a:t>Il principio </a:t>
            </a:r>
            <a:r>
              <a:rPr lang="it-IT" sz="2000" b="1" spc="-10" dirty="0" smtClean="0">
                <a:cs typeface="Calibri" panose="020F0502020204030204" pitchFamily="34" charset="0"/>
              </a:rPr>
              <a:t>di automatismo delle prestazioni </a:t>
            </a:r>
            <a:r>
              <a:rPr lang="it-IT" sz="2000" spc="-10" dirty="0" smtClean="0">
                <a:cs typeface="Calibri" panose="020F0502020204030204" pitchFamily="34" charset="0"/>
              </a:rPr>
              <a:t>(art. 2116 c.c., comma 1) : diritto </a:t>
            </a:r>
            <a:r>
              <a:rPr lang="it-IT" sz="2000" spc="-10" dirty="0">
                <a:cs typeface="Calibri" panose="020F0502020204030204" pitchFamily="34" charset="0"/>
              </a:rPr>
              <a:t>degli assicurati a ricevere le prestazioni da parte </a:t>
            </a:r>
            <a:r>
              <a:rPr lang="it-IT" sz="2000" spc="-10" dirty="0" smtClean="0">
                <a:cs typeface="Calibri" panose="020F0502020204030204" pitchFamily="34" charset="0"/>
              </a:rPr>
              <a:t>dell’INPS </a:t>
            </a:r>
            <a:r>
              <a:rPr lang="it-IT" sz="2000" spc="-10" dirty="0">
                <a:cs typeface="Calibri" panose="020F0502020204030204" pitchFamily="34" charset="0"/>
              </a:rPr>
              <a:t>anche nel caso in cui il datore di lavoro non abbia adempiuto ai suoi obblighi </a:t>
            </a:r>
            <a:r>
              <a:rPr lang="it-IT" sz="2000" spc="-10" dirty="0" smtClean="0">
                <a:cs typeface="Calibri" panose="020F0502020204030204" pitchFamily="34" charset="0"/>
              </a:rPr>
              <a:t>contributivi </a:t>
            </a:r>
            <a:r>
              <a:rPr lang="it-IT" sz="2000" spc="-10" dirty="0" smtClean="0">
                <a:cs typeface="Calibri" panose="020F0502020204030204" pitchFamily="34" charset="0"/>
                <a:sym typeface="Wingdings"/>
              </a:rPr>
              <a:t> prescrizione dei contributi: </a:t>
            </a:r>
            <a:r>
              <a:rPr lang="it-IT" sz="2000" u="sng" spc="-10" dirty="0" smtClean="0">
                <a:cs typeface="Calibri" panose="020F0502020204030204" pitchFamily="34" charset="0"/>
                <a:sym typeface="Wingdings"/>
              </a:rPr>
              <a:t>5 anni dalla scadenza dell’obbligo contributivo</a:t>
            </a:r>
            <a:endParaRPr lang="it-IT" sz="2000" u="sng" spc="-10" dirty="0"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63291" y="1940193"/>
            <a:ext cx="671859" cy="566337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4000" dirty="0" smtClean="0">
                <a:solidFill>
                  <a:schemeClr val="tx2"/>
                </a:solidFill>
                <a:ea typeface="Verdana" pitchFamily="34" charset="0"/>
                <a:cs typeface="Calibri" panose="020F0502020204030204" pitchFamily="34" charset="0"/>
              </a:rPr>
              <a:t>1</a:t>
            </a:r>
            <a:endParaRPr lang="it-IT" sz="4000" dirty="0">
              <a:solidFill>
                <a:schemeClr val="tx2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8"/>
          <p:cNvSpPr txBox="1"/>
          <p:nvPr/>
        </p:nvSpPr>
        <p:spPr>
          <a:xfrm>
            <a:off x="2807156" y="3571276"/>
            <a:ext cx="8182375" cy="123110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0" tIns="0" rIns="0" bIns="0" rtlCol="0" anchor="ctr">
            <a:spAutoFit/>
          </a:bodyPr>
          <a:lstStyle/>
          <a:p>
            <a:pPr marL="90805" marR="96520">
              <a:spcBef>
                <a:spcPts val="1355"/>
              </a:spcBef>
            </a:pPr>
            <a:r>
              <a:rPr lang="it-IT" sz="2000" spc="-10" dirty="0">
                <a:cs typeface="Calibri" panose="020F0502020204030204" pitchFamily="34" charset="0"/>
              </a:rPr>
              <a:t>Nei casi in cui l'automatismo non opera, </a:t>
            </a:r>
            <a:r>
              <a:rPr lang="it-IT" sz="2000" spc="-10" dirty="0" smtClean="0">
                <a:cs typeface="Calibri" panose="020F0502020204030204" pitchFamily="34" charset="0"/>
              </a:rPr>
              <a:t>il datore di lavoro ha la facoltà di risarcire il lavoratore del danno subito attraverso la </a:t>
            </a:r>
            <a:r>
              <a:rPr lang="it-IT" sz="2000" b="1" spc="-10" dirty="0" smtClean="0">
                <a:cs typeface="Calibri" panose="020F0502020204030204" pitchFamily="34" charset="0"/>
              </a:rPr>
              <a:t>costituzione della rendita vitalizia</a:t>
            </a:r>
            <a:r>
              <a:rPr lang="it-IT" sz="2000" spc="-10" dirty="0" smtClean="0">
                <a:cs typeface="Calibri" panose="020F0502020204030204" pitchFamily="34" charset="0"/>
              </a:rPr>
              <a:t> (art. 13, comma 1, L. 1338/1962) </a:t>
            </a:r>
            <a:r>
              <a:rPr lang="it-IT" sz="2000" spc="-10" dirty="0" smtClean="0">
                <a:cs typeface="Calibri" panose="020F0502020204030204" pitchFamily="34" charset="0"/>
                <a:sym typeface="Wingdings"/>
              </a:rPr>
              <a:t> prescrizione: </a:t>
            </a:r>
            <a:r>
              <a:rPr lang="it-IT" sz="2000" u="sng" spc="-10" dirty="0" smtClean="0">
                <a:cs typeface="Calibri" panose="020F0502020204030204" pitchFamily="34" charset="0"/>
                <a:sym typeface="Wingdings"/>
              </a:rPr>
              <a:t>10 anni dalla prescrizione dei contributi</a:t>
            </a:r>
            <a:endParaRPr lang="it-IT" sz="2000" u="sng" spc="-10" dirty="0"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3291" y="3276255"/>
            <a:ext cx="671859" cy="566337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4000" dirty="0" smtClean="0">
                <a:solidFill>
                  <a:srgbClr val="007DB3"/>
                </a:solidFill>
                <a:ea typeface="Verdana" pitchFamily="34" charset="0"/>
                <a:cs typeface="Calibri" panose="020F0502020204030204" pitchFamily="34" charset="0"/>
              </a:rPr>
              <a:t>2</a:t>
            </a:r>
            <a:endParaRPr lang="it-IT" sz="4000" dirty="0">
              <a:solidFill>
                <a:srgbClr val="007DB3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8"/>
          <p:cNvSpPr txBox="1"/>
          <p:nvPr/>
        </p:nvSpPr>
        <p:spPr>
          <a:xfrm>
            <a:off x="2807156" y="5005878"/>
            <a:ext cx="8182375" cy="1231106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vert="horz" wrap="square" lIns="0" tIns="0" rIns="0" bIns="0" rtlCol="0" anchor="ctr">
            <a:spAutoFit/>
          </a:bodyPr>
          <a:lstStyle/>
          <a:p>
            <a:pPr marL="90805" marR="96520">
              <a:spcBef>
                <a:spcPts val="1355"/>
              </a:spcBef>
            </a:pPr>
            <a:r>
              <a:rPr lang="it-IT" sz="2000" spc="-10" dirty="0" smtClean="0">
                <a:cs typeface="Calibri" panose="020F0502020204030204" pitchFamily="34" charset="0"/>
              </a:rPr>
              <a:t>Nei casi in cui non opera né l’automatismo delle prestazioni né la costituzione di rendita vitalizia a carico del datore di lavoro, è previsto il </a:t>
            </a:r>
            <a:r>
              <a:rPr lang="it-IT" sz="2000" b="1" spc="-10" dirty="0" smtClean="0">
                <a:cs typeface="Calibri" panose="020F0502020204030204" pitchFamily="34" charset="0"/>
              </a:rPr>
              <a:t>risarcimento del danno subito dal lavoratore</a:t>
            </a:r>
            <a:r>
              <a:rPr lang="it-IT" sz="2000" spc="-10" dirty="0" smtClean="0">
                <a:cs typeface="Calibri" panose="020F0502020204030204" pitchFamily="34" charset="0"/>
              </a:rPr>
              <a:t> (art. 2116 c.c., comma 2) </a:t>
            </a:r>
            <a:r>
              <a:rPr lang="it-IT" sz="2000" spc="-10" dirty="0" smtClean="0">
                <a:cs typeface="Calibri" panose="020F0502020204030204" pitchFamily="34" charset="0"/>
                <a:sym typeface="Wingdings"/>
              </a:rPr>
              <a:t> </a:t>
            </a:r>
            <a:r>
              <a:rPr lang="it-IT" sz="2000" u="sng" spc="-10" dirty="0" smtClean="0">
                <a:cs typeface="Calibri" panose="020F0502020204030204" pitchFamily="34" charset="0"/>
                <a:sym typeface="Wingdings"/>
              </a:rPr>
              <a:t>10 anni dalla prescrizione dei contributi + raggiungimento dell’età pensionabile</a:t>
            </a:r>
            <a:endParaRPr lang="it-IT" sz="2000" u="sng" spc="-10" dirty="0"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63291" y="4732756"/>
            <a:ext cx="671859" cy="566337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4000" dirty="0" smtClean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Calibri" panose="020F0502020204030204" pitchFamily="34" charset="0"/>
              </a:rPr>
              <a:t>3</a:t>
            </a:r>
            <a:endParaRPr lang="it-IT" sz="4000" dirty="0">
              <a:solidFill>
                <a:schemeClr val="bg1">
                  <a:lumMod val="50000"/>
                </a:schemeClr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La tutela dei diritti previdenziali del lavoratore</a:t>
            </a:r>
            <a:endParaRPr lang="it-IT" alt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4AEE1E1-4F59-4E64-9F36-6ABCD2BFAD4C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3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641615" y="4888243"/>
            <a:ext cx="720000" cy="720000"/>
            <a:chOff x="1641615" y="4852344"/>
            <a:chExt cx="720000" cy="720000"/>
          </a:xfrm>
        </p:grpSpPr>
        <p:sp>
          <p:nvSpPr>
            <p:cNvPr id="7" name="Oval 6"/>
            <p:cNvSpPr/>
            <p:nvPr/>
          </p:nvSpPr>
          <p:spPr>
            <a:xfrm>
              <a:off x="1641615" y="4852344"/>
              <a:ext cx="720000" cy="720000"/>
            </a:xfrm>
            <a:prstGeom prst="ellipse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endParaRPr lang="en-US" sz="2400" b="0" dirty="0">
                <a:latin typeface="+mn-lt"/>
                <a:ea typeface="Verdana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1804872" y="5010013"/>
              <a:ext cx="393486" cy="404662"/>
              <a:chOff x="12637315" y="8459304"/>
              <a:chExt cx="482600" cy="433388"/>
            </a:xfrm>
            <a:solidFill>
              <a:schemeClr val="bg1"/>
            </a:solidFill>
          </p:grpSpPr>
          <p:sp>
            <p:nvSpPr>
              <p:cNvPr id="9" name="Freeform 548"/>
              <p:cNvSpPr>
                <a:spLocks noEditPoints="1"/>
              </p:cNvSpPr>
              <p:nvPr/>
            </p:nvSpPr>
            <p:spPr bwMode="auto">
              <a:xfrm>
                <a:off x="12637315" y="8597417"/>
                <a:ext cx="482600" cy="295275"/>
              </a:xfrm>
              <a:custGeom>
                <a:avLst/>
                <a:gdLst>
                  <a:gd name="T0" fmla="*/ 304 w 304"/>
                  <a:gd name="T1" fmla="*/ 59 h 186"/>
                  <a:gd name="T2" fmla="*/ 304 w 304"/>
                  <a:gd name="T3" fmla="*/ 186 h 186"/>
                  <a:gd name="T4" fmla="*/ 283 w 304"/>
                  <a:gd name="T5" fmla="*/ 186 h 186"/>
                  <a:gd name="T6" fmla="*/ 283 w 304"/>
                  <a:gd name="T7" fmla="*/ 141 h 186"/>
                  <a:gd name="T8" fmla="*/ 248 w 304"/>
                  <a:gd name="T9" fmla="*/ 141 h 186"/>
                  <a:gd name="T10" fmla="*/ 248 w 304"/>
                  <a:gd name="T11" fmla="*/ 186 h 186"/>
                  <a:gd name="T12" fmla="*/ 234 w 304"/>
                  <a:gd name="T13" fmla="*/ 186 h 186"/>
                  <a:gd name="T14" fmla="*/ 234 w 304"/>
                  <a:gd name="T15" fmla="*/ 186 h 186"/>
                  <a:gd name="T16" fmla="*/ 14 w 304"/>
                  <a:gd name="T17" fmla="*/ 186 h 186"/>
                  <a:gd name="T18" fmla="*/ 14 w 304"/>
                  <a:gd name="T19" fmla="*/ 186 h 186"/>
                  <a:gd name="T20" fmla="*/ 10 w 304"/>
                  <a:gd name="T21" fmla="*/ 185 h 186"/>
                  <a:gd name="T22" fmla="*/ 6 w 304"/>
                  <a:gd name="T23" fmla="*/ 184 h 186"/>
                  <a:gd name="T24" fmla="*/ 4 w 304"/>
                  <a:gd name="T25" fmla="*/ 180 h 186"/>
                  <a:gd name="T26" fmla="*/ 2 w 304"/>
                  <a:gd name="T27" fmla="*/ 178 h 186"/>
                  <a:gd name="T28" fmla="*/ 0 w 304"/>
                  <a:gd name="T29" fmla="*/ 171 h 186"/>
                  <a:gd name="T30" fmla="*/ 0 w 304"/>
                  <a:gd name="T31" fmla="*/ 168 h 186"/>
                  <a:gd name="T32" fmla="*/ 0 w 304"/>
                  <a:gd name="T33" fmla="*/ 78 h 186"/>
                  <a:gd name="T34" fmla="*/ 0 w 304"/>
                  <a:gd name="T35" fmla="*/ 0 h 186"/>
                  <a:gd name="T36" fmla="*/ 90 w 304"/>
                  <a:gd name="T37" fmla="*/ 54 h 186"/>
                  <a:gd name="T38" fmla="*/ 90 w 304"/>
                  <a:gd name="T39" fmla="*/ 0 h 186"/>
                  <a:gd name="T40" fmla="*/ 166 w 304"/>
                  <a:gd name="T41" fmla="*/ 56 h 186"/>
                  <a:gd name="T42" fmla="*/ 166 w 304"/>
                  <a:gd name="T43" fmla="*/ 0 h 186"/>
                  <a:gd name="T44" fmla="*/ 234 w 304"/>
                  <a:gd name="T45" fmla="*/ 59 h 186"/>
                  <a:gd name="T46" fmla="*/ 304 w 304"/>
                  <a:gd name="T47" fmla="*/ 59 h 186"/>
                  <a:gd name="T48" fmla="*/ 220 w 304"/>
                  <a:gd name="T49" fmla="*/ 134 h 186"/>
                  <a:gd name="T50" fmla="*/ 220 w 304"/>
                  <a:gd name="T51" fmla="*/ 94 h 186"/>
                  <a:gd name="T52" fmla="*/ 166 w 304"/>
                  <a:gd name="T53" fmla="*/ 94 h 186"/>
                  <a:gd name="T54" fmla="*/ 166 w 304"/>
                  <a:gd name="T55" fmla="*/ 134 h 186"/>
                  <a:gd name="T56" fmla="*/ 220 w 304"/>
                  <a:gd name="T57" fmla="*/ 134 h 186"/>
                  <a:gd name="T58" fmla="*/ 149 w 304"/>
                  <a:gd name="T59" fmla="*/ 134 h 186"/>
                  <a:gd name="T60" fmla="*/ 149 w 304"/>
                  <a:gd name="T61" fmla="*/ 94 h 186"/>
                  <a:gd name="T62" fmla="*/ 96 w 304"/>
                  <a:gd name="T63" fmla="*/ 94 h 186"/>
                  <a:gd name="T64" fmla="*/ 96 w 304"/>
                  <a:gd name="T65" fmla="*/ 134 h 186"/>
                  <a:gd name="T66" fmla="*/ 149 w 304"/>
                  <a:gd name="T67" fmla="*/ 134 h 186"/>
                  <a:gd name="T68" fmla="*/ 76 w 304"/>
                  <a:gd name="T69" fmla="*/ 134 h 186"/>
                  <a:gd name="T70" fmla="*/ 76 w 304"/>
                  <a:gd name="T71" fmla="*/ 94 h 186"/>
                  <a:gd name="T72" fmla="*/ 24 w 304"/>
                  <a:gd name="T73" fmla="*/ 94 h 186"/>
                  <a:gd name="T74" fmla="*/ 24 w 304"/>
                  <a:gd name="T75" fmla="*/ 134 h 186"/>
                  <a:gd name="T76" fmla="*/ 76 w 304"/>
                  <a:gd name="T77" fmla="*/ 13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4" h="186">
                    <a:moveTo>
                      <a:pt x="304" y="59"/>
                    </a:moveTo>
                    <a:lnTo>
                      <a:pt x="304" y="186"/>
                    </a:lnTo>
                    <a:lnTo>
                      <a:pt x="283" y="186"/>
                    </a:lnTo>
                    <a:lnTo>
                      <a:pt x="283" y="141"/>
                    </a:lnTo>
                    <a:lnTo>
                      <a:pt x="248" y="141"/>
                    </a:lnTo>
                    <a:lnTo>
                      <a:pt x="248" y="186"/>
                    </a:lnTo>
                    <a:lnTo>
                      <a:pt x="234" y="186"/>
                    </a:lnTo>
                    <a:lnTo>
                      <a:pt x="234" y="186"/>
                    </a:lnTo>
                    <a:lnTo>
                      <a:pt x="14" y="186"/>
                    </a:lnTo>
                    <a:lnTo>
                      <a:pt x="14" y="186"/>
                    </a:lnTo>
                    <a:lnTo>
                      <a:pt x="10" y="185"/>
                    </a:lnTo>
                    <a:lnTo>
                      <a:pt x="6" y="184"/>
                    </a:lnTo>
                    <a:lnTo>
                      <a:pt x="4" y="180"/>
                    </a:lnTo>
                    <a:lnTo>
                      <a:pt x="2" y="178"/>
                    </a:lnTo>
                    <a:lnTo>
                      <a:pt x="0" y="171"/>
                    </a:lnTo>
                    <a:lnTo>
                      <a:pt x="0" y="168"/>
                    </a:lnTo>
                    <a:lnTo>
                      <a:pt x="0" y="78"/>
                    </a:lnTo>
                    <a:lnTo>
                      <a:pt x="0" y="0"/>
                    </a:lnTo>
                    <a:lnTo>
                      <a:pt x="90" y="54"/>
                    </a:lnTo>
                    <a:lnTo>
                      <a:pt x="90" y="0"/>
                    </a:lnTo>
                    <a:lnTo>
                      <a:pt x="166" y="56"/>
                    </a:lnTo>
                    <a:lnTo>
                      <a:pt x="166" y="0"/>
                    </a:lnTo>
                    <a:lnTo>
                      <a:pt x="234" y="59"/>
                    </a:lnTo>
                    <a:lnTo>
                      <a:pt x="304" y="59"/>
                    </a:lnTo>
                    <a:close/>
                    <a:moveTo>
                      <a:pt x="220" y="134"/>
                    </a:moveTo>
                    <a:lnTo>
                      <a:pt x="220" y="94"/>
                    </a:lnTo>
                    <a:lnTo>
                      <a:pt x="166" y="94"/>
                    </a:lnTo>
                    <a:lnTo>
                      <a:pt x="166" y="134"/>
                    </a:lnTo>
                    <a:lnTo>
                      <a:pt x="220" y="134"/>
                    </a:lnTo>
                    <a:close/>
                    <a:moveTo>
                      <a:pt x="149" y="134"/>
                    </a:moveTo>
                    <a:lnTo>
                      <a:pt x="149" y="94"/>
                    </a:lnTo>
                    <a:lnTo>
                      <a:pt x="96" y="94"/>
                    </a:lnTo>
                    <a:lnTo>
                      <a:pt x="96" y="134"/>
                    </a:lnTo>
                    <a:lnTo>
                      <a:pt x="149" y="134"/>
                    </a:lnTo>
                    <a:close/>
                    <a:moveTo>
                      <a:pt x="76" y="134"/>
                    </a:moveTo>
                    <a:lnTo>
                      <a:pt x="76" y="94"/>
                    </a:lnTo>
                    <a:lnTo>
                      <a:pt x="24" y="94"/>
                    </a:lnTo>
                    <a:lnTo>
                      <a:pt x="24" y="134"/>
                    </a:lnTo>
                    <a:lnTo>
                      <a:pt x="76" y="1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0" name="Rectangle 549"/>
              <p:cNvSpPr>
                <a:spLocks noChangeArrowheads="1"/>
              </p:cNvSpPr>
              <p:nvPr/>
            </p:nvSpPr>
            <p:spPr bwMode="auto">
              <a:xfrm>
                <a:off x="13008790" y="8648217"/>
                <a:ext cx="111125" cy="285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1" name="Rectangle 550"/>
              <p:cNvSpPr>
                <a:spLocks noChangeArrowheads="1"/>
              </p:cNvSpPr>
              <p:nvPr/>
            </p:nvSpPr>
            <p:spPr bwMode="auto">
              <a:xfrm>
                <a:off x="13065940" y="8459304"/>
                <a:ext cx="34925" cy="1778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2" name="Rectangle 551"/>
              <p:cNvSpPr>
                <a:spLocks noChangeArrowheads="1"/>
              </p:cNvSpPr>
              <p:nvPr/>
            </p:nvSpPr>
            <p:spPr bwMode="auto">
              <a:xfrm>
                <a:off x="13015140" y="8546617"/>
                <a:ext cx="349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3" name="Rectangle 552"/>
              <p:cNvSpPr>
                <a:spLocks noChangeArrowheads="1"/>
              </p:cNvSpPr>
              <p:nvPr/>
            </p:nvSpPr>
            <p:spPr bwMode="auto">
              <a:xfrm>
                <a:off x="12899541" y="8745680"/>
                <a:ext cx="88323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4" name="Rectangle 553"/>
              <p:cNvSpPr>
                <a:spLocks noChangeArrowheads="1"/>
              </p:cNvSpPr>
              <p:nvPr/>
            </p:nvSpPr>
            <p:spPr bwMode="auto">
              <a:xfrm>
                <a:off x="12788440" y="8745680"/>
                <a:ext cx="86687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15" name="Rectangle 554"/>
              <p:cNvSpPr>
                <a:spLocks noChangeArrowheads="1"/>
              </p:cNvSpPr>
              <p:nvPr/>
            </p:nvSpPr>
            <p:spPr bwMode="auto">
              <a:xfrm>
                <a:off x="12674164" y="8745680"/>
                <a:ext cx="85052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1504063" y="3570864"/>
            <a:ext cx="995104" cy="777837"/>
            <a:chOff x="1504063" y="3570865"/>
            <a:chExt cx="995104" cy="777837"/>
          </a:xfrm>
        </p:grpSpPr>
        <p:sp>
          <p:nvSpPr>
            <p:cNvPr id="28" name="Oval 27"/>
            <p:cNvSpPr/>
            <p:nvPr/>
          </p:nvSpPr>
          <p:spPr>
            <a:xfrm>
              <a:off x="1504063" y="3570865"/>
              <a:ext cx="567600" cy="567600"/>
            </a:xfrm>
            <a:prstGeom prst="ellipse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endParaRPr lang="en-US" sz="2400" b="0" dirty="0">
                <a:latin typeface="+mn-lt"/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Freeform 15"/>
            <p:cNvSpPr>
              <a:spLocks noEditPoints="1"/>
            </p:cNvSpPr>
            <p:nvPr/>
          </p:nvSpPr>
          <p:spPr bwMode="auto">
            <a:xfrm>
              <a:off x="1663611" y="3704636"/>
              <a:ext cx="248503" cy="300057"/>
            </a:xfrm>
            <a:custGeom>
              <a:avLst/>
              <a:gdLst>
                <a:gd name="T0" fmla="*/ 568 w 600"/>
                <a:gd name="T1" fmla="*/ 513 h 724"/>
                <a:gd name="T2" fmla="*/ 532 w 600"/>
                <a:gd name="T3" fmla="*/ 486 h 724"/>
                <a:gd name="T4" fmla="*/ 422 w 600"/>
                <a:gd name="T5" fmla="*/ 442 h 724"/>
                <a:gd name="T6" fmla="*/ 393 w 600"/>
                <a:gd name="T7" fmla="*/ 418 h 724"/>
                <a:gd name="T8" fmla="*/ 380 w 600"/>
                <a:gd name="T9" fmla="*/ 387 h 724"/>
                <a:gd name="T10" fmla="*/ 387 w 600"/>
                <a:gd name="T11" fmla="*/ 374 h 724"/>
                <a:gd name="T12" fmla="*/ 420 w 600"/>
                <a:gd name="T13" fmla="*/ 305 h 724"/>
                <a:gd name="T14" fmla="*/ 425 w 600"/>
                <a:gd name="T15" fmla="*/ 305 h 724"/>
                <a:gd name="T16" fmla="*/ 425 w 600"/>
                <a:gd name="T17" fmla="*/ 305 h 724"/>
                <a:gd name="T18" fmla="*/ 425 w 600"/>
                <a:gd name="T19" fmla="*/ 305 h 724"/>
                <a:gd name="T20" fmla="*/ 433 w 600"/>
                <a:gd name="T21" fmla="*/ 304 h 724"/>
                <a:gd name="T22" fmla="*/ 448 w 600"/>
                <a:gd name="T23" fmla="*/ 283 h 724"/>
                <a:gd name="T24" fmla="*/ 458 w 600"/>
                <a:gd name="T25" fmla="*/ 249 h 724"/>
                <a:gd name="T26" fmla="*/ 463 w 600"/>
                <a:gd name="T27" fmla="*/ 219 h 724"/>
                <a:gd name="T28" fmla="*/ 446 w 600"/>
                <a:gd name="T29" fmla="*/ 203 h 724"/>
                <a:gd name="T30" fmla="*/ 443 w 600"/>
                <a:gd name="T31" fmla="*/ 203 h 724"/>
                <a:gd name="T32" fmla="*/ 436 w 600"/>
                <a:gd name="T33" fmla="*/ 207 h 724"/>
                <a:gd name="T34" fmla="*/ 435 w 600"/>
                <a:gd name="T35" fmla="*/ 208 h 724"/>
                <a:gd name="T36" fmla="*/ 430 w 600"/>
                <a:gd name="T37" fmla="*/ 202 h 724"/>
                <a:gd name="T38" fmla="*/ 436 w 600"/>
                <a:gd name="T39" fmla="*/ 136 h 724"/>
                <a:gd name="T40" fmla="*/ 301 w 600"/>
                <a:gd name="T41" fmla="*/ 0 h 724"/>
                <a:gd name="T42" fmla="*/ 301 w 600"/>
                <a:gd name="T43" fmla="*/ 0 h 724"/>
                <a:gd name="T44" fmla="*/ 301 w 600"/>
                <a:gd name="T45" fmla="*/ 0 h 724"/>
                <a:gd name="T46" fmla="*/ 165 w 600"/>
                <a:gd name="T47" fmla="*/ 136 h 724"/>
                <a:gd name="T48" fmla="*/ 172 w 600"/>
                <a:gd name="T49" fmla="*/ 202 h 724"/>
                <a:gd name="T50" fmla="*/ 166 w 600"/>
                <a:gd name="T51" fmla="*/ 208 h 724"/>
                <a:gd name="T52" fmla="*/ 166 w 600"/>
                <a:gd name="T53" fmla="*/ 207 h 724"/>
                <a:gd name="T54" fmla="*/ 158 w 600"/>
                <a:gd name="T55" fmla="*/ 203 h 724"/>
                <a:gd name="T56" fmla="*/ 155 w 600"/>
                <a:gd name="T57" fmla="*/ 203 h 724"/>
                <a:gd name="T58" fmla="*/ 139 w 600"/>
                <a:gd name="T59" fmla="*/ 219 h 724"/>
                <a:gd name="T60" fmla="*/ 143 w 600"/>
                <a:gd name="T61" fmla="*/ 249 h 724"/>
                <a:gd name="T62" fmla="*/ 154 w 600"/>
                <a:gd name="T63" fmla="*/ 283 h 724"/>
                <a:gd name="T64" fmla="*/ 169 w 600"/>
                <a:gd name="T65" fmla="*/ 304 h 724"/>
                <a:gd name="T66" fmla="*/ 176 w 600"/>
                <a:gd name="T67" fmla="*/ 305 h 724"/>
                <a:gd name="T68" fmla="*/ 176 w 600"/>
                <a:gd name="T69" fmla="*/ 305 h 724"/>
                <a:gd name="T70" fmla="*/ 177 w 600"/>
                <a:gd name="T71" fmla="*/ 305 h 724"/>
                <a:gd name="T72" fmla="*/ 182 w 600"/>
                <a:gd name="T73" fmla="*/ 305 h 724"/>
                <a:gd name="T74" fmla="*/ 218 w 600"/>
                <a:gd name="T75" fmla="*/ 374 h 724"/>
                <a:gd name="T76" fmla="*/ 225 w 600"/>
                <a:gd name="T77" fmla="*/ 387 h 724"/>
                <a:gd name="T78" fmla="*/ 208 w 600"/>
                <a:gd name="T79" fmla="*/ 419 h 724"/>
                <a:gd name="T80" fmla="*/ 178 w 600"/>
                <a:gd name="T81" fmla="*/ 442 h 724"/>
                <a:gd name="T82" fmla="*/ 70 w 600"/>
                <a:gd name="T83" fmla="*/ 486 h 724"/>
                <a:gd name="T84" fmla="*/ 34 w 600"/>
                <a:gd name="T85" fmla="*/ 513 h 724"/>
                <a:gd name="T86" fmla="*/ 17 w 600"/>
                <a:gd name="T87" fmla="*/ 678 h 724"/>
                <a:gd name="T88" fmla="*/ 301 w 600"/>
                <a:gd name="T89" fmla="*/ 724 h 724"/>
                <a:gd name="T90" fmla="*/ 585 w 600"/>
                <a:gd name="T91" fmla="*/ 678 h 724"/>
                <a:gd name="T92" fmla="*/ 568 w 600"/>
                <a:gd name="T93" fmla="*/ 513 h 724"/>
                <a:gd name="T94" fmla="*/ 259 w 600"/>
                <a:gd name="T95" fmla="*/ 457 h 724"/>
                <a:gd name="T96" fmla="*/ 341 w 600"/>
                <a:gd name="T97" fmla="*/ 457 h 724"/>
                <a:gd name="T98" fmla="*/ 309 w 600"/>
                <a:gd name="T99" fmla="*/ 514 h 724"/>
                <a:gd name="T100" fmla="*/ 291 w 600"/>
                <a:gd name="T101" fmla="*/ 514 h 724"/>
                <a:gd name="T102" fmla="*/ 259 w 600"/>
                <a:gd name="T103" fmla="*/ 457 h 724"/>
                <a:gd name="T104" fmla="*/ 299 w 600"/>
                <a:gd name="T105" fmla="*/ 708 h 724"/>
                <a:gd name="T106" fmla="*/ 258 w 600"/>
                <a:gd name="T107" fmla="*/ 678 h 724"/>
                <a:gd name="T108" fmla="*/ 290 w 600"/>
                <a:gd name="T109" fmla="*/ 533 h 724"/>
                <a:gd name="T110" fmla="*/ 310 w 600"/>
                <a:gd name="T111" fmla="*/ 533 h 724"/>
                <a:gd name="T112" fmla="*/ 342 w 600"/>
                <a:gd name="T113" fmla="*/ 678 h 724"/>
                <a:gd name="T114" fmla="*/ 299 w 600"/>
                <a:gd name="T115" fmla="*/ 708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00" h="724">
                  <a:moveTo>
                    <a:pt x="568" y="513"/>
                  </a:moveTo>
                  <a:cubicBezTo>
                    <a:pt x="562" y="505"/>
                    <a:pt x="548" y="495"/>
                    <a:pt x="532" y="486"/>
                  </a:cubicBezTo>
                  <a:cubicBezTo>
                    <a:pt x="502" y="470"/>
                    <a:pt x="447" y="453"/>
                    <a:pt x="422" y="442"/>
                  </a:cubicBezTo>
                  <a:cubicBezTo>
                    <a:pt x="393" y="418"/>
                    <a:pt x="393" y="418"/>
                    <a:pt x="393" y="418"/>
                  </a:cubicBezTo>
                  <a:cubicBezTo>
                    <a:pt x="384" y="413"/>
                    <a:pt x="379" y="398"/>
                    <a:pt x="380" y="387"/>
                  </a:cubicBezTo>
                  <a:cubicBezTo>
                    <a:pt x="381" y="383"/>
                    <a:pt x="385" y="379"/>
                    <a:pt x="387" y="374"/>
                  </a:cubicBezTo>
                  <a:cubicBezTo>
                    <a:pt x="398" y="355"/>
                    <a:pt x="415" y="331"/>
                    <a:pt x="420" y="305"/>
                  </a:cubicBezTo>
                  <a:cubicBezTo>
                    <a:pt x="421" y="305"/>
                    <a:pt x="423" y="305"/>
                    <a:pt x="425" y="305"/>
                  </a:cubicBezTo>
                  <a:cubicBezTo>
                    <a:pt x="425" y="305"/>
                    <a:pt x="425" y="305"/>
                    <a:pt x="425" y="305"/>
                  </a:cubicBezTo>
                  <a:cubicBezTo>
                    <a:pt x="425" y="305"/>
                    <a:pt x="425" y="305"/>
                    <a:pt x="425" y="305"/>
                  </a:cubicBezTo>
                  <a:cubicBezTo>
                    <a:pt x="428" y="305"/>
                    <a:pt x="430" y="305"/>
                    <a:pt x="433" y="304"/>
                  </a:cubicBezTo>
                  <a:cubicBezTo>
                    <a:pt x="444" y="302"/>
                    <a:pt x="448" y="283"/>
                    <a:pt x="448" y="283"/>
                  </a:cubicBezTo>
                  <a:cubicBezTo>
                    <a:pt x="448" y="283"/>
                    <a:pt x="457" y="254"/>
                    <a:pt x="458" y="249"/>
                  </a:cubicBezTo>
                  <a:cubicBezTo>
                    <a:pt x="460" y="243"/>
                    <a:pt x="464" y="232"/>
                    <a:pt x="463" y="219"/>
                  </a:cubicBezTo>
                  <a:cubicBezTo>
                    <a:pt x="462" y="209"/>
                    <a:pt x="453" y="203"/>
                    <a:pt x="446" y="203"/>
                  </a:cubicBezTo>
                  <a:cubicBezTo>
                    <a:pt x="445" y="203"/>
                    <a:pt x="444" y="203"/>
                    <a:pt x="443" y="203"/>
                  </a:cubicBezTo>
                  <a:cubicBezTo>
                    <a:pt x="441" y="204"/>
                    <a:pt x="439" y="205"/>
                    <a:pt x="436" y="207"/>
                  </a:cubicBezTo>
                  <a:cubicBezTo>
                    <a:pt x="436" y="207"/>
                    <a:pt x="436" y="207"/>
                    <a:pt x="435" y="208"/>
                  </a:cubicBezTo>
                  <a:cubicBezTo>
                    <a:pt x="433" y="208"/>
                    <a:pt x="430" y="205"/>
                    <a:pt x="430" y="202"/>
                  </a:cubicBezTo>
                  <a:cubicBezTo>
                    <a:pt x="434" y="180"/>
                    <a:pt x="436" y="157"/>
                    <a:pt x="436" y="136"/>
                  </a:cubicBezTo>
                  <a:cubicBezTo>
                    <a:pt x="436" y="61"/>
                    <a:pt x="376" y="0"/>
                    <a:pt x="301" y="0"/>
                  </a:cubicBezTo>
                  <a:cubicBezTo>
                    <a:pt x="301" y="0"/>
                    <a:pt x="301" y="0"/>
                    <a:pt x="301" y="0"/>
                  </a:cubicBezTo>
                  <a:cubicBezTo>
                    <a:pt x="301" y="0"/>
                    <a:pt x="301" y="0"/>
                    <a:pt x="301" y="0"/>
                  </a:cubicBezTo>
                  <a:cubicBezTo>
                    <a:pt x="226" y="0"/>
                    <a:pt x="165" y="61"/>
                    <a:pt x="165" y="136"/>
                  </a:cubicBezTo>
                  <a:cubicBezTo>
                    <a:pt x="165" y="157"/>
                    <a:pt x="168" y="180"/>
                    <a:pt x="172" y="202"/>
                  </a:cubicBezTo>
                  <a:cubicBezTo>
                    <a:pt x="172" y="205"/>
                    <a:pt x="169" y="208"/>
                    <a:pt x="166" y="208"/>
                  </a:cubicBezTo>
                  <a:cubicBezTo>
                    <a:pt x="166" y="207"/>
                    <a:pt x="166" y="207"/>
                    <a:pt x="166" y="207"/>
                  </a:cubicBezTo>
                  <a:cubicBezTo>
                    <a:pt x="163" y="205"/>
                    <a:pt x="161" y="204"/>
                    <a:pt x="158" y="203"/>
                  </a:cubicBezTo>
                  <a:cubicBezTo>
                    <a:pt x="157" y="203"/>
                    <a:pt x="156" y="203"/>
                    <a:pt x="155" y="203"/>
                  </a:cubicBezTo>
                  <a:cubicBezTo>
                    <a:pt x="148" y="203"/>
                    <a:pt x="140" y="209"/>
                    <a:pt x="139" y="219"/>
                  </a:cubicBezTo>
                  <a:cubicBezTo>
                    <a:pt x="137" y="232"/>
                    <a:pt x="142" y="243"/>
                    <a:pt x="143" y="249"/>
                  </a:cubicBezTo>
                  <a:cubicBezTo>
                    <a:pt x="145" y="254"/>
                    <a:pt x="154" y="283"/>
                    <a:pt x="154" y="283"/>
                  </a:cubicBezTo>
                  <a:cubicBezTo>
                    <a:pt x="154" y="283"/>
                    <a:pt x="158" y="302"/>
                    <a:pt x="169" y="304"/>
                  </a:cubicBezTo>
                  <a:cubicBezTo>
                    <a:pt x="171" y="305"/>
                    <a:pt x="174" y="305"/>
                    <a:pt x="176" y="305"/>
                  </a:cubicBezTo>
                  <a:cubicBezTo>
                    <a:pt x="176" y="305"/>
                    <a:pt x="176" y="305"/>
                    <a:pt x="176" y="305"/>
                  </a:cubicBezTo>
                  <a:cubicBezTo>
                    <a:pt x="177" y="305"/>
                    <a:pt x="177" y="305"/>
                    <a:pt x="177" y="305"/>
                  </a:cubicBezTo>
                  <a:cubicBezTo>
                    <a:pt x="179" y="305"/>
                    <a:pt x="181" y="305"/>
                    <a:pt x="182" y="305"/>
                  </a:cubicBezTo>
                  <a:cubicBezTo>
                    <a:pt x="187" y="331"/>
                    <a:pt x="208" y="355"/>
                    <a:pt x="218" y="374"/>
                  </a:cubicBezTo>
                  <a:cubicBezTo>
                    <a:pt x="220" y="379"/>
                    <a:pt x="225" y="383"/>
                    <a:pt x="225" y="387"/>
                  </a:cubicBezTo>
                  <a:cubicBezTo>
                    <a:pt x="227" y="398"/>
                    <a:pt x="217" y="414"/>
                    <a:pt x="208" y="419"/>
                  </a:cubicBezTo>
                  <a:cubicBezTo>
                    <a:pt x="178" y="442"/>
                    <a:pt x="178" y="442"/>
                    <a:pt x="178" y="442"/>
                  </a:cubicBezTo>
                  <a:cubicBezTo>
                    <a:pt x="153" y="454"/>
                    <a:pt x="99" y="470"/>
                    <a:pt x="70" y="486"/>
                  </a:cubicBezTo>
                  <a:cubicBezTo>
                    <a:pt x="54" y="495"/>
                    <a:pt x="40" y="505"/>
                    <a:pt x="34" y="513"/>
                  </a:cubicBezTo>
                  <a:cubicBezTo>
                    <a:pt x="7" y="535"/>
                    <a:pt x="0" y="653"/>
                    <a:pt x="17" y="678"/>
                  </a:cubicBezTo>
                  <a:cubicBezTo>
                    <a:pt x="32" y="697"/>
                    <a:pt x="35" y="724"/>
                    <a:pt x="301" y="724"/>
                  </a:cubicBezTo>
                  <a:cubicBezTo>
                    <a:pt x="566" y="724"/>
                    <a:pt x="570" y="697"/>
                    <a:pt x="585" y="678"/>
                  </a:cubicBezTo>
                  <a:cubicBezTo>
                    <a:pt x="600" y="653"/>
                    <a:pt x="589" y="530"/>
                    <a:pt x="568" y="513"/>
                  </a:cubicBezTo>
                  <a:close/>
                  <a:moveTo>
                    <a:pt x="259" y="457"/>
                  </a:moveTo>
                  <a:cubicBezTo>
                    <a:pt x="341" y="457"/>
                    <a:pt x="341" y="457"/>
                    <a:pt x="341" y="457"/>
                  </a:cubicBezTo>
                  <a:cubicBezTo>
                    <a:pt x="309" y="514"/>
                    <a:pt x="309" y="514"/>
                    <a:pt x="309" y="514"/>
                  </a:cubicBezTo>
                  <a:cubicBezTo>
                    <a:pt x="291" y="514"/>
                    <a:pt x="291" y="514"/>
                    <a:pt x="291" y="514"/>
                  </a:cubicBezTo>
                  <a:lnTo>
                    <a:pt x="259" y="457"/>
                  </a:lnTo>
                  <a:close/>
                  <a:moveTo>
                    <a:pt x="299" y="708"/>
                  </a:moveTo>
                  <a:cubicBezTo>
                    <a:pt x="258" y="678"/>
                    <a:pt x="258" y="678"/>
                    <a:pt x="258" y="678"/>
                  </a:cubicBezTo>
                  <a:cubicBezTo>
                    <a:pt x="290" y="533"/>
                    <a:pt x="290" y="533"/>
                    <a:pt x="290" y="533"/>
                  </a:cubicBezTo>
                  <a:cubicBezTo>
                    <a:pt x="310" y="533"/>
                    <a:pt x="310" y="533"/>
                    <a:pt x="310" y="533"/>
                  </a:cubicBezTo>
                  <a:cubicBezTo>
                    <a:pt x="342" y="678"/>
                    <a:pt x="342" y="678"/>
                    <a:pt x="342" y="678"/>
                  </a:cubicBezTo>
                  <a:lnTo>
                    <a:pt x="299" y="70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368" b="0" dirty="0">
                <a:latin typeface="+mn-lt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1931567" y="3781102"/>
              <a:ext cx="567600" cy="567600"/>
            </a:xfrm>
            <a:prstGeom prst="ellipse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endParaRPr lang="en-US" sz="2400" b="0" dirty="0">
                <a:latin typeface="+mn-lt"/>
                <a:ea typeface="Verdana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2060268" y="3905398"/>
              <a:ext cx="310198" cy="319009"/>
              <a:chOff x="12637315" y="8459304"/>
              <a:chExt cx="482600" cy="433388"/>
            </a:xfrm>
            <a:solidFill>
              <a:schemeClr val="bg1"/>
            </a:solidFill>
          </p:grpSpPr>
          <p:sp>
            <p:nvSpPr>
              <p:cNvPr id="21" name="Freeform 548"/>
              <p:cNvSpPr>
                <a:spLocks noEditPoints="1"/>
              </p:cNvSpPr>
              <p:nvPr/>
            </p:nvSpPr>
            <p:spPr bwMode="auto">
              <a:xfrm>
                <a:off x="12637315" y="8597417"/>
                <a:ext cx="482600" cy="295275"/>
              </a:xfrm>
              <a:custGeom>
                <a:avLst/>
                <a:gdLst>
                  <a:gd name="T0" fmla="*/ 304 w 304"/>
                  <a:gd name="T1" fmla="*/ 59 h 186"/>
                  <a:gd name="T2" fmla="*/ 304 w 304"/>
                  <a:gd name="T3" fmla="*/ 186 h 186"/>
                  <a:gd name="T4" fmla="*/ 283 w 304"/>
                  <a:gd name="T5" fmla="*/ 186 h 186"/>
                  <a:gd name="T6" fmla="*/ 283 w 304"/>
                  <a:gd name="T7" fmla="*/ 141 h 186"/>
                  <a:gd name="T8" fmla="*/ 248 w 304"/>
                  <a:gd name="T9" fmla="*/ 141 h 186"/>
                  <a:gd name="T10" fmla="*/ 248 w 304"/>
                  <a:gd name="T11" fmla="*/ 186 h 186"/>
                  <a:gd name="T12" fmla="*/ 234 w 304"/>
                  <a:gd name="T13" fmla="*/ 186 h 186"/>
                  <a:gd name="T14" fmla="*/ 234 w 304"/>
                  <a:gd name="T15" fmla="*/ 186 h 186"/>
                  <a:gd name="T16" fmla="*/ 14 w 304"/>
                  <a:gd name="T17" fmla="*/ 186 h 186"/>
                  <a:gd name="T18" fmla="*/ 14 w 304"/>
                  <a:gd name="T19" fmla="*/ 186 h 186"/>
                  <a:gd name="T20" fmla="*/ 10 w 304"/>
                  <a:gd name="T21" fmla="*/ 185 h 186"/>
                  <a:gd name="T22" fmla="*/ 6 w 304"/>
                  <a:gd name="T23" fmla="*/ 184 h 186"/>
                  <a:gd name="T24" fmla="*/ 4 w 304"/>
                  <a:gd name="T25" fmla="*/ 180 h 186"/>
                  <a:gd name="T26" fmla="*/ 2 w 304"/>
                  <a:gd name="T27" fmla="*/ 178 h 186"/>
                  <a:gd name="T28" fmla="*/ 0 w 304"/>
                  <a:gd name="T29" fmla="*/ 171 h 186"/>
                  <a:gd name="T30" fmla="*/ 0 w 304"/>
                  <a:gd name="T31" fmla="*/ 168 h 186"/>
                  <a:gd name="T32" fmla="*/ 0 w 304"/>
                  <a:gd name="T33" fmla="*/ 78 h 186"/>
                  <a:gd name="T34" fmla="*/ 0 w 304"/>
                  <a:gd name="T35" fmla="*/ 0 h 186"/>
                  <a:gd name="T36" fmla="*/ 90 w 304"/>
                  <a:gd name="T37" fmla="*/ 54 h 186"/>
                  <a:gd name="T38" fmla="*/ 90 w 304"/>
                  <a:gd name="T39" fmla="*/ 0 h 186"/>
                  <a:gd name="T40" fmla="*/ 166 w 304"/>
                  <a:gd name="T41" fmla="*/ 56 h 186"/>
                  <a:gd name="T42" fmla="*/ 166 w 304"/>
                  <a:gd name="T43" fmla="*/ 0 h 186"/>
                  <a:gd name="T44" fmla="*/ 234 w 304"/>
                  <a:gd name="T45" fmla="*/ 59 h 186"/>
                  <a:gd name="T46" fmla="*/ 304 w 304"/>
                  <a:gd name="T47" fmla="*/ 59 h 186"/>
                  <a:gd name="T48" fmla="*/ 220 w 304"/>
                  <a:gd name="T49" fmla="*/ 134 h 186"/>
                  <a:gd name="T50" fmla="*/ 220 w 304"/>
                  <a:gd name="T51" fmla="*/ 94 h 186"/>
                  <a:gd name="T52" fmla="*/ 166 w 304"/>
                  <a:gd name="T53" fmla="*/ 94 h 186"/>
                  <a:gd name="T54" fmla="*/ 166 w 304"/>
                  <a:gd name="T55" fmla="*/ 134 h 186"/>
                  <a:gd name="T56" fmla="*/ 220 w 304"/>
                  <a:gd name="T57" fmla="*/ 134 h 186"/>
                  <a:gd name="T58" fmla="*/ 149 w 304"/>
                  <a:gd name="T59" fmla="*/ 134 h 186"/>
                  <a:gd name="T60" fmla="*/ 149 w 304"/>
                  <a:gd name="T61" fmla="*/ 94 h 186"/>
                  <a:gd name="T62" fmla="*/ 96 w 304"/>
                  <a:gd name="T63" fmla="*/ 94 h 186"/>
                  <a:gd name="T64" fmla="*/ 96 w 304"/>
                  <a:gd name="T65" fmla="*/ 134 h 186"/>
                  <a:gd name="T66" fmla="*/ 149 w 304"/>
                  <a:gd name="T67" fmla="*/ 134 h 186"/>
                  <a:gd name="T68" fmla="*/ 76 w 304"/>
                  <a:gd name="T69" fmla="*/ 134 h 186"/>
                  <a:gd name="T70" fmla="*/ 76 w 304"/>
                  <a:gd name="T71" fmla="*/ 94 h 186"/>
                  <a:gd name="T72" fmla="*/ 24 w 304"/>
                  <a:gd name="T73" fmla="*/ 94 h 186"/>
                  <a:gd name="T74" fmla="*/ 24 w 304"/>
                  <a:gd name="T75" fmla="*/ 134 h 186"/>
                  <a:gd name="T76" fmla="*/ 76 w 304"/>
                  <a:gd name="T77" fmla="*/ 13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4" h="186">
                    <a:moveTo>
                      <a:pt x="304" y="59"/>
                    </a:moveTo>
                    <a:lnTo>
                      <a:pt x="304" y="186"/>
                    </a:lnTo>
                    <a:lnTo>
                      <a:pt x="283" y="186"/>
                    </a:lnTo>
                    <a:lnTo>
                      <a:pt x="283" y="141"/>
                    </a:lnTo>
                    <a:lnTo>
                      <a:pt x="248" y="141"/>
                    </a:lnTo>
                    <a:lnTo>
                      <a:pt x="248" y="186"/>
                    </a:lnTo>
                    <a:lnTo>
                      <a:pt x="234" y="186"/>
                    </a:lnTo>
                    <a:lnTo>
                      <a:pt x="234" y="186"/>
                    </a:lnTo>
                    <a:lnTo>
                      <a:pt x="14" y="186"/>
                    </a:lnTo>
                    <a:lnTo>
                      <a:pt x="14" y="186"/>
                    </a:lnTo>
                    <a:lnTo>
                      <a:pt x="10" y="185"/>
                    </a:lnTo>
                    <a:lnTo>
                      <a:pt x="6" y="184"/>
                    </a:lnTo>
                    <a:lnTo>
                      <a:pt x="4" y="180"/>
                    </a:lnTo>
                    <a:lnTo>
                      <a:pt x="2" y="178"/>
                    </a:lnTo>
                    <a:lnTo>
                      <a:pt x="0" y="171"/>
                    </a:lnTo>
                    <a:lnTo>
                      <a:pt x="0" y="168"/>
                    </a:lnTo>
                    <a:lnTo>
                      <a:pt x="0" y="78"/>
                    </a:lnTo>
                    <a:lnTo>
                      <a:pt x="0" y="0"/>
                    </a:lnTo>
                    <a:lnTo>
                      <a:pt x="90" y="54"/>
                    </a:lnTo>
                    <a:lnTo>
                      <a:pt x="90" y="0"/>
                    </a:lnTo>
                    <a:lnTo>
                      <a:pt x="166" y="56"/>
                    </a:lnTo>
                    <a:lnTo>
                      <a:pt x="166" y="0"/>
                    </a:lnTo>
                    <a:lnTo>
                      <a:pt x="234" y="59"/>
                    </a:lnTo>
                    <a:lnTo>
                      <a:pt x="304" y="59"/>
                    </a:lnTo>
                    <a:close/>
                    <a:moveTo>
                      <a:pt x="220" y="134"/>
                    </a:moveTo>
                    <a:lnTo>
                      <a:pt x="220" y="94"/>
                    </a:lnTo>
                    <a:lnTo>
                      <a:pt x="166" y="94"/>
                    </a:lnTo>
                    <a:lnTo>
                      <a:pt x="166" y="134"/>
                    </a:lnTo>
                    <a:lnTo>
                      <a:pt x="220" y="134"/>
                    </a:lnTo>
                    <a:close/>
                    <a:moveTo>
                      <a:pt x="149" y="134"/>
                    </a:moveTo>
                    <a:lnTo>
                      <a:pt x="149" y="94"/>
                    </a:lnTo>
                    <a:lnTo>
                      <a:pt x="96" y="94"/>
                    </a:lnTo>
                    <a:lnTo>
                      <a:pt x="96" y="134"/>
                    </a:lnTo>
                    <a:lnTo>
                      <a:pt x="149" y="134"/>
                    </a:lnTo>
                    <a:close/>
                    <a:moveTo>
                      <a:pt x="76" y="134"/>
                    </a:moveTo>
                    <a:lnTo>
                      <a:pt x="76" y="94"/>
                    </a:lnTo>
                    <a:lnTo>
                      <a:pt x="24" y="94"/>
                    </a:lnTo>
                    <a:lnTo>
                      <a:pt x="24" y="134"/>
                    </a:lnTo>
                    <a:lnTo>
                      <a:pt x="76" y="1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2" name="Rectangle 549"/>
              <p:cNvSpPr>
                <a:spLocks noChangeArrowheads="1"/>
              </p:cNvSpPr>
              <p:nvPr/>
            </p:nvSpPr>
            <p:spPr bwMode="auto">
              <a:xfrm>
                <a:off x="13008790" y="8648217"/>
                <a:ext cx="111125" cy="285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3" name="Rectangle 550"/>
              <p:cNvSpPr>
                <a:spLocks noChangeArrowheads="1"/>
              </p:cNvSpPr>
              <p:nvPr/>
            </p:nvSpPr>
            <p:spPr bwMode="auto">
              <a:xfrm>
                <a:off x="13065940" y="8459304"/>
                <a:ext cx="34925" cy="177800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4" name="Rectangle 551"/>
              <p:cNvSpPr>
                <a:spLocks noChangeArrowheads="1"/>
              </p:cNvSpPr>
              <p:nvPr/>
            </p:nvSpPr>
            <p:spPr bwMode="auto">
              <a:xfrm>
                <a:off x="13015140" y="8546617"/>
                <a:ext cx="34925" cy="873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5" name="Rectangle 552"/>
              <p:cNvSpPr>
                <a:spLocks noChangeArrowheads="1"/>
              </p:cNvSpPr>
              <p:nvPr/>
            </p:nvSpPr>
            <p:spPr bwMode="auto">
              <a:xfrm>
                <a:off x="12899541" y="8745680"/>
                <a:ext cx="88323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6" name="Rectangle 553"/>
              <p:cNvSpPr>
                <a:spLocks noChangeArrowheads="1"/>
              </p:cNvSpPr>
              <p:nvPr/>
            </p:nvSpPr>
            <p:spPr bwMode="auto">
              <a:xfrm>
                <a:off x="12788440" y="8745680"/>
                <a:ext cx="86687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  <p:sp>
            <p:nvSpPr>
              <p:cNvPr id="27" name="Rectangle 554"/>
              <p:cNvSpPr>
                <a:spLocks noChangeArrowheads="1"/>
              </p:cNvSpPr>
              <p:nvPr/>
            </p:nvSpPr>
            <p:spPr bwMode="auto">
              <a:xfrm>
                <a:off x="12674164" y="8745680"/>
                <a:ext cx="85052" cy="65424"/>
              </a:xfrm>
              <a:prstGeom prst="rect">
                <a:avLst/>
              </a:prstGeom>
              <a:grp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/>
            </p:spPr>
            <p:txBody>
              <a:bodyPr vert="horz" wrap="square" lIns="78191" tIns="39095" rIns="78191" bIns="39095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368" b="0" dirty="0">
                  <a:latin typeface="+mn-lt"/>
                </a:endParaRPr>
              </a:p>
            </p:txBody>
          </p:sp>
        </p:grpSp>
      </p:grpSp>
      <p:sp>
        <p:nvSpPr>
          <p:cNvPr id="30" name="Rectangle 29"/>
          <p:cNvSpPr/>
          <p:nvPr/>
        </p:nvSpPr>
        <p:spPr>
          <a:xfrm>
            <a:off x="1504062" y="1634777"/>
            <a:ext cx="9605897" cy="65833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Il sistema di finanziamento della previdenza obbligatoria è strutturalmente basato sul prelievo contributivo attraverso l’applicazione di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aliquote percentuali </a:t>
            </a:r>
            <a:r>
              <a:rPr lang="it-IT" sz="2000" b="1" smtClean="0">
                <a:ea typeface="Verdana" pitchFamily="34" charset="0"/>
                <a:cs typeface="Calibri" panose="020F0502020204030204" pitchFamily="34" charset="0"/>
              </a:rPr>
              <a:t>applicate alla retribuzione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487364" y="2956615"/>
            <a:ext cx="9217148" cy="4404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Nel lavoro subordinato: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57027" y="3557592"/>
            <a:ext cx="8147487" cy="80438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l’onere della contribuzione è ripartito fra datore di lavoro e lavoratore (con % differenti)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57027" y="4852344"/>
            <a:ext cx="8147487" cy="7917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il soggetto responsabile del pagamento dei contributi è esclusivamente il datore di lavoro anche per la parte a carico del lavoratore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Il finanziamento del sistema previdenziale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CEBA43E-AADE-427A-A508-D22D09DEA8F6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2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54104" y="1930400"/>
            <a:ext cx="9325037" cy="75084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La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base contributiva su cui vengono calcolati i contributi è la stessa determinata ai fini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fiscali (d.lgs. n. 314/1997)</a:t>
            </a:r>
            <a:endParaRPr lang="it-IT" sz="2000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54104" y="3040019"/>
            <a:ext cx="9325037" cy="124843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L'imponibile è costituito da tutte le somme e i valori in genere a qualunque titolo percepiti, anche sotto forma di erogazioni liberali, in relazione al rapporto di lavoro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23349" y="4647221"/>
            <a:ext cx="6654476" cy="1343593"/>
            <a:chOff x="2768702" y="4420441"/>
            <a:chExt cx="6654476" cy="1343593"/>
          </a:xfrm>
        </p:grpSpPr>
        <p:sp>
          <p:nvSpPr>
            <p:cNvPr id="7" name="Rectangle 6"/>
            <p:cNvSpPr/>
            <p:nvPr/>
          </p:nvSpPr>
          <p:spPr>
            <a:xfrm>
              <a:off x="2768702" y="4420441"/>
              <a:ext cx="6654476" cy="392771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it-IT" sz="2000" dirty="0">
                  <a:solidFill>
                    <a:schemeClr val="bg1"/>
                  </a:solidFill>
                  <a:ea typeface="Verdana" pitchFamily="34" charset="0"/>
                  <a:cs typeface="Calibri" panose="020F0502020204030204" pitchFamily="34" charset="0"/>
                </a:rPr>
                <a:t>Principi di determinazione della base imponibile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3911879" y="5056148"/>
              <a:ext cx="2088232" cy="70788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buClr>
                  <a:schemeClr val="tx2"/>
                </a:buClr>
                <a:buSzPct val="103000"/>
              </a:pP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Principio del Lordo</a:t>
              </a:r>
              <a:endParaRPr lang="it-IT" sz="20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431948" y="5022904"/>
              <a:ext cx="671859" cy="56633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en-US" sz="6600" dirty="0" smtClean="0">
                  <a:solidFill>
                    <a:schemeClr val="tx2"/>
                  </a:solidFill>
                  <a:ea typeface="Verdana" pitchFamily="34" charset="0"/>
                  <a:cs typeface="Calibri" panose="020F0502020204030204" pitchFamily="34" charset="0"/>
                </a:rPr>
                <a:t>1</a:t>
              </a:r>
              <a:endParaRPr lang="en-US" sz="6600" dirty="0">
                <a:solidFill>
                  <a:schemeClr val="tx2"/>
                </a:solidFill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863964" y="5056148"/>
              <a:ext cx="2400389" cy="707886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buClr>
                  <a:schemeClr val="tx2"/>
                </a:buClr>
                <a:buSzPct val="103000"/>
              </a:pP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Principio di Competenza</a:t>
              </a:r>
              <a:endParaRPr lang="it-IT" sz="20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384033" y="5022904"/>
              <a:ext cx="671859" cy="566337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en-US" sz="6600" dirty="0" smtClean="0">
                  <a:solidFill>
                    <a:schemeClr val="bg1">
                      <a:lumMod val="50000"/>
                    </a:schemeClr>
                  </a:solidFill>
                  <a:ea typeface="Verdana" pitchFamily="34" charset="0"/>
                  <a:cs typeface="Calibri" panose="020F0502020204030204" pitchFamily="34" charset="0"/>
                </a:rPr>
                <a:t>2</a:t>
              </a:r>
              <a:endParaRPr lang="en-US" sz="6600" dirty="0">
                <a:solidFill>
                  <a:schemeClr val="bg1">
                    <a:lumMod val="50000"/>
                  </a:schemeClr>
                </a:solidFill>
                <a:ea typeface="Verdana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Imponibile previdenziale</a:t>
            </a:r>
            <a:endParaRPr lang="it-IT" alt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2ADA14-15BB-4745-ADDF-7D35F8557680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3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488" y="3111889"/>
            <a:ext cx="9207375" cy="244827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La contribuzione deve essere calcolata sulla base imponibile prima che da questa siano state scorporate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:</a:t>
            </a:r>
          </a:p>
          <a:p>
            <a:pPr>
              <a:buClr>
                <a:schemeClr val="tx2"/>
              </a:buClr>
              <a:buSzPct val="103000"/>
            </a:pPr>
            <a:endParaRPr lang="en-US" sz="2000" b="0" dirty="0" smtClean="0">
              <a:latin typeface="+mn-lt"/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le quote contributive a carico del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lavoratore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le trattenute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fiscali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ogni altra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ritenuta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87488" y="1942988"/>
            <a:ext cx="9217148" cy="99724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La base imponibile viene determinata considerando l'importo risultante dall’insieme degli elementi che entrano a far parte della relativa base al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"lordo"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di qualsiasi contributo 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trattenuta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Principio del Lordo</a:t>
            </a:r>
            <a:endParaRPr lang="it-IT" alt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9CFD50C-05E2-4B6F-902F-7E6F43CDF6D5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9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5"/>
          <p:cNvSpPr txBox="1"/>
          <p:nvPr/>
        </p:nvSpPr>
        <p:spPr>
          <a:xfrm>
            <a:off x="3719736" y="3540379"/>
            <a:ext cx="6975127" cy="1518265"/>
          </a:xfrm>
          <a:prstGeom prst="rect">
            <a:avLst/>
          </a:prstGeom>
        </p:spPr>
        <p:txBody>
          <a:bodyPr wrap="square" anchor="ctr">
            <a:noAutofit/>
          </a:bodyPr>
          <a:lstStyle>
            <a:defPPr>
              <a:defRPr lang="en-US"/>
            </a:defPPr>
            <a:lvl1pPr>
              <a:buClr>
                <a:schemeClr val="tx2"/>
              </a:buClr>
              <a:buSzPct val="103000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Optane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Gratificazioni annuali e </a:t>
            </a:r>
            <a:r>
              <a:rPr lang="it-IT" sz="2000" dirty="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periodiche</a:t>
            </a:r>
            <a:endParaRPr lang="it-IT" sz="2000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Conguagli di retribuzione spettanti a norma di legge o di contratto aventi effetto </a:t>
            </a:r>
            <a:r>
              <a:rPr lang="it-IT" sz="2000" dirty="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retroattivo</a:t>
            </a:r>
            <a:endParaRPr lang="it-IT" sz="2000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Premi di </a:t>
            </a:r>
            <a:r>
              <a:rPr lang="it-IT" sz="2000" dirty="0" smtClean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produzione</a:t>
            </a:r>
            <a:endParaRPr lang="it-IT" sz="2000" dirty="0">
              <a:solidFill>
                <a:schemeClr val="tx1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77714" y="1899237"/>
            <a:ext cx="9876086" cy="99724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La contribuzione previdenziale e assistenziale è dovuta quando, a termini di legge o di contratto di lavoro, il lavoratore matura il diritto alla corresponsione della retribuzione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54480" y="3540379"/>
            <a:ext cx="1805216" cy="1518265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b="1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Eccezioni</a:t>
            </a:r>
            <a:endParaRPr lang="it-IT" sz="2000" b="1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Principio di Competenza</a:t>
            </a:r>
            <a:endParaRPr lang="it-IT" alt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348155F-0897-4760-9924-72220F12E76E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3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Retribuzione imponibile: componenti del reddito escluse </a:t>
            </a:r>
            <a:r>
              <a:rPr lang="it-IT" altLang="it-IT" sz="3600" dirty="0" smtClean="0"/>
              <a:t>totalmente</a:t>
            </a:r>
            <a:endParaRPr lang="it-IT" altLang="it-IT" sz="3600" dirty="0"/>
          </a:p>
        </p:txBody>
      </p:sp>
      <p:sp>
        <p:nvSpPr>
          <p:cNvPr id="6" name="Rectangle 5"/>
          <p:cNvSpPr/>
          <p:nvPr/>
        </p:nvSpPr>
        <p:spPr>
          <a:xfrm>
            <a:off x="1477713" y="2106363"/>
            <a:ext cx="9868675" cy="405760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Trattamento di Fine Rapporto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(TFR)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Somme per l’incentivo all’esodo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: corrisposte in occasione della cessazione del rapporto di lavoro al fine di incentivare la risoluzione anticipata del rapporto di lavoro 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Proventi e indennità conseguite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, anche in forma assicurativa,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a titolo di risarcimento danni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Somme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poste a carico di gestioni assistenziali e previdenziali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obbligatorie per legge (es. integrazioni salariali, indennità economiche di malattia e di maternità)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Trattamenti di famiglia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(assegni al nucleo familiare)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Polizze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assicurative a copertura di rischi professionali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Contribuzioni a Fondi Pensione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e a fondi sanitari integrativi a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carico del datore di lavoro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sui quali si applica il contributo di solidarietà previsto nella misura del 10%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en-US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en-US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7B532AC-0903-470F-860F-3CC9C4464884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3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Retribuzione </a:t>
            </a:r>
            <a:r>
              <a:rPr lang="it-IT" altLang="it-IT" sz="3600" dirty="0" smtClean="0"/>
              <a:t>imponibile: </a:t>
            </a:r>
            <a:r>
              <a:rPr lang="it-IT" altLang="it-IT" sz="3600" dirty="0"/>
              <a:t>componenti del reddito escluse parzialmente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68233" y="1756928"/>
            <a:ext cx="9868675" cy="471606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>
              <a:spcAft>
                <a:spcPts val="600"/>
              </a:spcAft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Beni e servizi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: il valore dei beni ceduti e dei servizi prestati ai dipendenti se complessivamente non supera nell’anno l'importo di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€ 258,23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Veicoli aziendali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ad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uso promiscuo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: il 70% del valore dei veicoli aziendali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messi a disposizione del lavoratore anche per proprie esigenze extra-lavorative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nn-NO" sz="2000" b="1" dirty="0">
                <a:ea typeface="Verdana" pitchFamily="34" charset="0"/>
                <a:cs typeface="Calibri" panose="020F0502020204030204" pitchFamily="34" charset="0"/>
              </a:rPr>
              <a:t>Prestiti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tasso agevolato concessi dal datore di lavoro o da terzi con cui il medesimo abbia stipulato accordi o convenzioni: il valore dell'imponibile previdenziale (e fiscale) è determinato in misura pari al 50% della differenza tra gli interessi calcolati al tasso con il quale il prestito è stato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erogato e quelli calcolati al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tasso ufficiale di sconto vigente al momento della concessione del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prestito</a:t>
            </a:r>
          </a:p>
          <a:p>
            <a:pPr marL="285750" indent="-285750">
              <a:spcAft>
                <a:spcPts val="600"/>
              </a:spcAft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Trasferte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fuori dal territorio comunale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: i rimborsi spese di trasporto documentate dal vettore (biglietti dell'autobus, ricevute del taxi) sono esenti al 100%, mentre le altre indennità e/o rimborsi spese sono imponibili al 100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%</a:t>
            </a:r>
          </a:p>
          <a:p>
            <a:pPr>
              <a:spcAft>
                <a:spcPts val="600"/>
              </a:spcAft>
              <a:buClr>
                <a:schemeClr val="tx2"/>
              </a:buClr>
              <a:buSzPct val="103000"/>
            </a:pPr>
            <a:r>
              <a:rPr lang="it-IT" sz="2000" smtClean="0">
                <a:ea typeface="Verdana" pitchFamily="34" charset="0"/>
                <a:cs typeface="Calibri" panose="020F0502020204030204" pitchFamily="34" charset="0"/>
              </a:rPr>
              <a:t> n.b</a:t>
            </a:r>
            <a:r>
              <a:rPr lang="it-IT" sz="2000" dirty="0" err="1" smtClean="0">
                <a:ea typeface="Verdana" pitchFamily="34" charset="0"/>
                <a:cs typeface="Calibri" panose="020F0502020204030204" pitchFamily="34" charset="0"/>
              </a:rPr>
              <a:t>.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: esenzione indennità forfettaria gg. pari a 15/30/45 euro (Italia) o a 30/60/90 euro </a:t>
            </a:r>
          </a:p>
          <a:p>
            <a:pPr>
              <a:spcAft>
                <a:spcPts val="600"/>
              </a:spcAft>
              <a:buClr>
                <a:schemeClr val="tx2"/>
              </a:buClr>
              <a:buSzPct val="103000"/>
            </a:pPr>
            <a:r>
              <a:rPr lang="it-IT" sz="2000" smtClean="0">
                <a:ea typeface="Verdana" pitchFamily="34" charset="0"/>
                <a:cs typeface="Calibri" panose="020F0502020204030204" pitchFamily="34" charset="0"/>
              </a:rPr>
              <a:t> (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altri Paesi)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en-US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en-US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E13AEC1-7A82-4BF3-B523-CE7CA02D4A2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Calcolo della contribuzione</a:t>
            </a:r>
            <a:endParaRPr lang="it-IT" sz="3600" dirty="0"/>
          </a:p>
        </p:txBody>
      </p:sp>
      <p:sp>
        <p:nvSpPr>
          <p:cNvPr id="11" name="Rectangle 10"/>
          <p:cNvSpPr/>
          <p:nvPr/>
        </p:nvSpPr>
        <p:spPr>
          <a:xfrm>
            <a:off x="1486338" y="1928052"/>
            <a:ext cx="1744542" cy="119614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400" b="1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Totale debito</a:t>
            </a:r>
            <a:endParaRPr lang="it-IT" sz="2400" b="1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81399" y="1928052"/>
            <a:ext cx="7201619" cy="119614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Retribuzione imponibile * Aliquote contributive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86338" y="4241261"/>
            <a:ext cx="1744542" cy="119614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400" b="1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Totale credito</a:t>
            </a:r>
            <a:endParaRPr lang="it-IT" sz="2400" b="1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81400" y="4241261"/>
            <a:ext cx="7201618" cy="119614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Prestazioni a conguaglio + Agevolazioni spettanti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6F95DC9-6E0A-4429-BEE4-7F841F8EEF36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287687" y="3555464"/>
            <a:ext cx="7416825" cy="1196148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Contributo aggiuntivo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 carico del lavoratore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sulla quota eccedente il limite della prima fascia di retribuzione pensionabile, in favore di quei regimi pensionistici che prevedano aliquote contributive a carico dei lavoratori inferiori al 10%</a:t>
            </a:r>
          </a:p>
        </p:txBody>
      </p:sp>
      <p:sp>
        <p:nvSpPr>
          <p:cNvPr id="9" name="Rectangle 8"/>
          <p:cNvSpPr/>
          <p:nvPr/>
        </p:nvSpPr>
        <p:spPr>
          <a:xfrm>
            <a:off x="3287687" y="1916092"/>
            <a:ext cx="7416825" cy="119614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Contributo IVS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di cui: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23,81%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datore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9,19%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lavoratore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87364" y="1928052"/>
            <a:ext cx="1744542" cy="1196148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en-US" sz="4000" b="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33%</a:t>
            </a:r>
            <a:endParaRPr lang="en-US" sz="4000" b="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487364" y="3555464"/>
            <a:ext cx="1744542" cy="1196148"/>
          </a:xfrm>
          <a:prstGeom prst="rect">
            <a:avLst/>
          </a:prstGeom>
          <a:solidFill>
            <a:srgbClr val="7F7F7F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en-US" sz="4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+1</a:t>
            </a:r>
            <a:r>
              <a:rPr lang="en-US" sz="4000" b="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%</a:t>
            </a:r>
            <a:endParaRPr lang="en-US" sz="4000" b="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Contribuzione IVS (Invalidità, Vecchiaia e Superstiti)</a:t>
            </a:r>
            <a:endParaRPr lang="en-US" sz="3600" dirty="0"/>
          </a:p>
        </p:txBody>
      </p:sp>
      <p:sp>
        <p:nvSpPr>
          <p:cNvPr id="12" name="Rectangle 20"/>
          <p:cNvSpPr/>
          <p:nvPr/>
        </p:nvSpPr>
        <p:spPr>
          <a:xfrm>
            <a:off x="1527924" y="5064092"/>
            <a:ext cx="9289156" cy="3925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Limite della prima fascia di retribuzione pensionabile 2018</a:t>
            </a:r>
          </a:p>
        </p:txBody>
      </p:sp>
      <p:sp>
        <p:nvSpPr>
          <p:cNvPr id="13" name="Rectangle 21"/>
          <p:cNvSpPr/>
          <p:nvPr/>
        </p:nvSpPr>
        <p:spPr>
          <a:xfrm>
            <a:off x="1527924" y="5584896"/>
            <a:ext cx="4451618" cy="920245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annuo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23"/>
          <p:cNvSpPr/>
          <p:nvPr/>
        </p:nvSpPr>
        <p:spPr>
          <a:xfrm>
            <a:off x="6365462" y="5584897"/>
            <a:ext cx="4451618" cy="920244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mensile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27924" y="5094190"/>
            <a:ext cx="9289156" cy="3925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Limite della prima fascia di retribuzione pensionabile 2018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27924" y="5614994"/>
            <a:ext cx="4451618" cy="920245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annuo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65462" y="5614995"/>
            <a:ext cx="4451618" cy="920244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mensile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0"/>
          <p:cNvSpPr/>
          <p:nvPr/>
        </p:nvSpPr>
        <p:spPr>
          <a:xfrm>
            <a:off x="1527924" y="5025409"/>
            <a:ext cx="9289156" cy="3925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Limite della prima fascia di retribuzione pensionabile 2018</a:t>
            </a:r>
          </a:p>
        </p:txBody>
      </p:sp>
      <p:sp>
        <p:nvSpPr>
          <p:cNvPr id="29" name="Rectangle 21"/>
          <p:cNvSpPr/>
          <p:nvPr/>
        </p:nvSpPr>
        <p:spPr>
          <a:xfrm>
            <a:off x="1527924" y="5546213"/>
            <a:ext cx="4451618" cy="920245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annuo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23"/>
          <p:cNvSpPr/>
          <p:nvPr/>
        </p:nvSpPr>
        <p:spPr>
          <a:xfrm>
            <a:off x="6365462" y="5546214"/>
            <a:ext cx="4451618" cy="920244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mensile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20"/>
          <p:cNvSpPr/>
          <p:nvPr/>
        </p:nvSpPr>
        <p:spPr>
          <a:xfrm>
            <a:off x="1527924" y="5055507"/>
            <a:ext cx="9289156" cy="39258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Limite della prima fascia di retribuzione pensionabile 2018</a:t>
            </a:r>
          </a:p>
        </p:txBody>
      </p:sp>
      <p:sp>
        <p:nvSpPr>
          <p:cNvPr id="36" name="Rectangle 21"/>
          <p:cNvSpPr/>
          <p:nvPr/>
        </p:nvSpPr>
        <p:spPr>
          <a:xfrm>
            <a:off x="1527924" y="5576311"/>
            <a:ext cx="4451618" cy="920245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annuo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7" name="Rectangle 22"/>
          <p:cNvSpPr/>
          <p:nvPr/>
        </p:nvSpPr>
        <p:spPr>
          <a:xfrm>
            <a:off x="1527924" y="6082379"/>
            <a:ext cx="4451618" cy="305892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€ 46.630,00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23"/>
          <p:cNvSpPr/>
          <p:nvPr/>
        </p:nvSpPr>
        <p:spPr>
          <a:xfrm>
            <a:off x="6365462" y="5576312"/>
            <a:ext cx="4451618" cy="920244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t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Limite mensile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24"/>
          <p:cNvSpPr/>
          <p:nvPr/>
        </p:nvSpPr>
        <p:spPr>
          <a:xfrm>
            <a:off x="6365462" y="6082379"/>
            <a:ext cx="4451618" cy="305892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€ 3.886,00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07643C6-975E-4AA5-89EE-812E3AEA862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Regime assicurativo – previdenziale</a:t>
            </a:r>
            <a:endParaRPr lang="it-IT" sz="3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909190" y="2017464"/>
            <a:ext cx="3594348" cy="1339529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33226" y="2264761"/>
            <a:ext cx="2982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Lavoratori dipendenti</a:t>
            </a:r>
          </a:p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(settore pubblico)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88462" y="2017464"/>
            <a:ext cx="3594348" cy="1339529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976494" y="2264761"/>
            <a:ext cx="3018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Lavoratori dipendenti</a:t>
            </a:r>
          </a:p>
          <a:p>
            <a:pPr lvl="0" algn="ctr">
              <a:buClr>
                <a:srgbClr val="1F497D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(settore privato)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Freeform 21"/>
          <p:cNvSpPr>
            <a:spLocks noEditPoints="1"/>
          </p:cNvSpPr>
          <p:nvPr/>
        </p:nvSpPr>
        <p:spPr bwMode="auto">
          <a:xfrm>
            <a:off x="9883957" y="2755328"/>
            <a:ext cx="602479" cy="532172"/>
          </a:xfrm>
          <a:custGeom>
            <a:avLst/>
            <a:gdLst>
              <a:gd name="T0" fmla="*/ 24 w 433"/>
              <a:gd name="T1" fmla="*/ 84 h 396"/>
              <a:gd name="T2" fmla="*/ 216 w 433"/>
              <a:gd name="T3" fmla="*/ 0 h 396"/>
              <a:gd name="T4" fmla="*/ 410 w 433"/>
              <a:gd name="T5" fmla="*/ 84 h 396"/>
              <a:gd name="T6" fmla="*/ 24 w 433"/>
              <a:gd name="T7" fmla="*/ 84 h 396"/>
              <a:gd name="T8" fmla="*/ 410 w 433"/>
              <a:gd name="T9" fmla="*/ 99 h 396"/>
              <a:gd name="T10" fmla="*/ 24 w 433"/>
              <a:gd name="T11" fmla="*/ 99 h 396"/>
              <a:gd name="T12" fmla="*/ 24 w 433"/>
              <a:gd name="T13" fmla="*/ 125 h 396"/>
              <a:gd name="T14" fmla="*/ 410 w 433"/>
              <a:gd name="T15" fmla="*/ 125 h 396"/>
              <a:gd name="T16" fmla="*/ 410 w 433"/>
              <a:gd name="T17" fmla="*/ 99 h 396"/>
              <a:gd name="T18" fmla="*/ 410 w 433"/>
              <a:gd name="T19" fmla="*/ 318 h 396"/>
              <a:gd name="T20" fmla="*/ 24 w 433"/>
              <a:gd name="T21" fmla="*/ 318 h 396"/>
              <a:gd name="T22" fmla="*/ 24 w 433"/>
              <a:gd name="T23" fmla="*/ 343 h 396"/>
              <a:gd name="T24" fmla="*/ 410 w 433"/>
              <a:gd name="T25" fmla="*/ 343 h 396"/>
              <a:gd name="T26" fmla="*/ 410 w 433"/>
              <a:gd name="T27" fmla="*/ 318 h 396"/>
              <a:gd name="T28" fmla="*/ 433 w 433"/>
              <a:gd name="T29" fmla="*/ 355 h 396"/>
              <a:gd name="T30" fmla="*/ 0 w 433"/>
              <a:gd name="T31" fmla="*/ 355 h 396"/>
              <a:gd name="T32" fmla="*/ 0 w 433"/>
              <a:gd name="T33" fmla="*/ 396 h 396"/>
              <a:gd name="T34" fmla="*/ 433 w 433"/>
              <a:gd name="T35" fmla="*/ 396 h 396"/>
              <a:gd name="T36" fmla="*/ 433 w 433"/>
              <a:gd name="T37" fmla="*/ 355 h 396"/>
              <a:gd name="T38" fmla="*/ 287 w 433"/>
              <a:gd name="T39" fmla="*/ 307 h 396"/>
              <a:gd name="T40" fmla="*/ 287 w 433"/>
              <a:gd name="T41" fmla="*/ 135 h 396"/>
              <a:gd name="T42" fmla="*/ 236 w 433"/>
              <a:gd name="T43" fmla="*/ 135 h 396"/>
              <a:gd name="T44" fmla="*/ 236 w 433"/>
              <a:gd name="T45" fmla="*/ 307 h 396"/>
              <a:gd name="T46" fmla="*/ 287 w 433"/>
              <a:gd name="T47" fmla="*/ 307 h 396"/>
              <a:gd name="T48" fmla="*/ 376 w 433"/>
              <a:gd name="T49" fmla="*/ 307 h 396"/>
              <a:gd name="T50" fmla="*/ 376 w 433"/>
              <a:gd name="T51" fmla="*/ 135 h 396"/>
              <a:gd name="T52" fmla="*/ 325 w 433"/>
              <a:gd name="T53" fmla="*/ 135 h 396"/>
              <a:gd name="T54" fmla="*/ 325 w 433"/>
              <a:gd name="T55" fmla="*/ 307 h 396"/>
              <a:gd name="T56" fmla="*/ 376 w 433"/>
              <a:gd name="T57" fmla="*/ 307 h 396"/>
              <a:gd name="T58" fmla="*/ 198 w 433"/>
              <a:gd name="T59" fmla="*/ 307 h 396"/>
              <a:gd name="T60" fmla="*/ 198 w 433"/>
              <a:gd name="T61" fmla="*/ 135 h 396"/>
              <a:gd name="T62" fmla="*/ 146 w 433"/>
              <a:gd name="T63" fmla="*/ 135 h 396"/>
              <a:gd name="T64" fmla="*/ 146 w 433"/>
              <a:gd name="T65" fmla="*/ 307 h 396"/>
              <a:gd name="T66" fmla="*/ 198 w 433"/>
              <a:gd name="T67" fmla="*/ 307 h 396"/>
              <a:gd name="T68" fmla="*/ 109 w 433"/>
              <a:gd name="T69" fmla="*/ 307 h 396"/>
              <a:gd name="T70" fmla="*/ 109 w 433"/>
              <a:gd name="T71" fmla="*/ 135 h 396"/>
              <a:gd name="T72" fmla="*/ 57 w 433"/>
              <a:gd name="T73" fmla="*/ 135 h 396"/>
              <a:gd name="T74" fmla="*/ 57 w 433"/>
              <a:gd name="T75" fmla="*/ 307 h 396"/>
              <a:gd name="T76" fmla="*/ 109 w 433"/>
              <a:gd name="T77" fmla="*/ 307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433" h="396">
                <a:moveTo>
                  <a:pt x="24" y="84"/>
                </a:moveTo>
                <a:lnTo>
                  <a:pt x="216" y="0"/>
                </a:lnTo>
                <a:lnTo>
                  <a:pt x="410" y="84"/>
                </a:lnTo>
                <a:lnTo>
                  <a:pt x="24" y="84"/>
                </a:lnTo>
                <a:close/>
                <a:moveTo>
                  <a:pt x="410" y="99"/>
                </a:moveTo>
                <a:lnTo>
                  <a:pt x="24" y="99"/>
                </a:lnTo>
                <a:lnTo>
                  <a:pt x="24" y="125"/>
                </a:lnTo>
                <a:lnTo>
                  <a:pt x="410" y="125"/>
                </a:lnTo>
                <a:lnTo>
                  <a:pt x="410" y="99"/>
                </a:lnTo>
                <a:close/>
                <a:moveTo>
                  <a:pt x="410" y="318"/>
                </a:moveTo>
                <a:lnTo>
                  <a:pt x="24" y="318"/>
                </a:lnTo>
                <a:lnTo>
                  <a:pt x="24" y="343"/>
                </a:lnTo>
                <a:lnTo>
                  <a:pt x="410" y="343"/>
                </a:lnTo>
                <a:lnTo>
                  <a:pt x="410" y="318"/>
                </a:lnTo>
                <a:close/>
                <a:moveTo>
                  <a:pt x="433" y="355"/>
                </a:moveTo>
                <a:lnTo>
                  <a:pt x="0" y="355"/>
                </a:lnTo>
                <a:lnTo>
                  <a:pt x="0" y="396"/>
                </a:lnTo>
                <a:lnTo>
                  <a:pt x="433" y="396"/>
                </a:lnTo>
                <a:lnTo>
                  <a:pt x="433" y="355"/>
                </a:lnTo>
                <a:close/>
                <a:moveTo>
                  <a:pt x="287" y="307"/>
                </a:moveTo>
                <a:lnTo>
                  <a:pt x="287" y="135"/>
                </a:lnTo>
                <a:lnTo>
                  <a:pt x="236" y="135"/>
                </a:lnTo>
                <a:lnTo>
                  <a:pt x="236" y="307"/>
                </a:lnTo>
                <a:lnTo>
                  <a:pt x="287" y="307"/>
                </a:lnTo>
                <a:close/>
                <a:moveTo>
                  <a:pt x="376" y="307"/>
                </a:moveTo>
                <a:lnTo>
                  <a:pt x="376" y="135"/>
                </a:lnTo>
                <a:lnTo>
                  <a:pt x="325" y="135"/>
                </a:lnTo>
                <a:lnTo>
                  <a:pt x="325" y="307"/>
                </a:lnTo>
                <a:lnTo>
                  <a:pt x="376" y="307"/>
                </a:lnTo>
                <a:close/>
                <a:moveTo>
                  <a:pt x="198" y="307"/>
                </a:moveTo>
                <a:lnTo>
                  <a:pt x="198" y="135"/>
                </a:lnTo>
                <a:lnTo>
                  <a:pt x="146" y="135"/>
                </a:lnTo>
                <a:lnTo>
                  <a:pt x="146" y="307"/>
                </a:lnTo>
                <a:lnTo>
                  <a:pt x="198" y="307"/>
                </a:lnTo>
                <a:close/>
                <a:moveTo>
                  <a:pt x="109" y="307"/>
                </a:moveTo>
                <a:lnTo>
                  <a:pt x="109" y="135"/>
                </a:lnTo>
                <a:lnTo>
                  <a:pt x="57" y="135"/>
                </a:lnTo>
                <a:lnTo>
                  <a:pt x="57" y="307"/>
                </a:lnTo>
                <a:lnTo>
                  <a:pt x="109" y="30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78191" tIns="39095" rIns="78191" bIns="39095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200" dirty="0">
              <a:latin typeface="+mn-lt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738237" y="2694366"/>
            <a:ext cx="591889" cy="587598"/>
            <a:chOff x="12637315" y="8459304"/>
            <a:chExt cx="482600" cy="433388"/>
          </a:xfrm>
          <a:solidFill>
            <a:schemeClr val="bg1"/>
          </a:solidFill>
        </p:grpSpPr>
        <p:sp>
          <p:nvSpPr>
            <p:cNvPr id="11" name="Freeform 548"/>
            <p:cNvSpPr>
              <a:spLocks noEditPoints="1"/>
            </p:cNvSpPr>
            <p:nvPr/>
          </p:nvSpPr>
          <p:spPr bwMode="auto">
            <a:xfrm>
              <a:off x="12637315" y="8597417"/>
              <a:ext cx="482600" cy="295275"/>
            </a:xfrm>
            <a:custGeom>
              <a:avLst/>
              <a:gdLst>
                <a:gd name="T0" fmla="*/ 304 w 304"/>
                <a:gd name="T1" fmla="*/ 59 h 186"/>
                <a:gd name="T2" fmla="*/ 304 w 304"/>
                <a:gd name="T3" fmla="*/ 186 h 186"/>
                <a:gd name="T4" fmla="*/ 283 w 304"/>
                <a:gd name="T5" fmla="*/ 186 h 186"/>
                <a:gd name="T6" fmla="*/ 283 w 304"/>
                <a:gd name="T7" fmla="*/ 141 h 186"/>
                <a:gd name="T8" fmla="*/ 248 w 304"/>
                <a:gd name="T9" fmla="*/ 141 h 186"/>
                <a:gd name="T10" fmla="*/ 248 w 304"/>
                <a:gd name="T11" fmla="*/ 186 h 186"/>
                <a:gd name="T12" fmla="*/ 234 w 304"/>
                <a:gd name="T13" fmla="*/ 186 h 186"/>
                <a:gd name="T14" fmla="*/ 234 w 304"/>
                <a:gd name="T15" fmla="*/ 186 h 186"/>
                <a:gd name="T16" fmla="*/ 14 w 304"/>
                <a:gd name="T17" fmla="*/ 186 h 186"/>
                <a:gd name="T18" fmla="*/ 14 w 304"/>
                <a:gd name="T19" fmla="*/ 186 h 186"/>
                <a:gd name="T20" fmla="*/ 10 w 304"/>
                <a:gd name="T21" fmla="*/ 185 h 186"/>
                <a:gd name="T22" fmla="*/ 6 w 304"/>
                <a:gd name="T23" fmla="*/ 184 h 186"/>
                <a:gd name="T24" fmla="*/ 4 w 304"/>
                <a:gd name="T25" fmla="*/ 180 h 186"/>
                <a:gd name="T26" fmla="*/ 2 w 304"/>
                <a:gd name="T27" fmla="*/ 178 h 186"/>
                <a:gd name="T28" fmla="*/ 0 w 304"/>
                <a:gd name="T29" fmla="*/ 171 h 186"/>
                <a:gd name="T30" fmla="*/ 0 w 304"/>
                <a:gd name="T31" fmla="*/ 168 h 186"/>
                <a:gd name="T32" fmla="*/ 0 w 304"/>
                <a:gd name="T33" fmla="*/ 78 h 186"/>
                <a:gd name="T34" fmla="*/ 0 w 304"/>
                <a:gd name="T35" fmla="*/ 0 h 186"/>
                <a:gd name="T36" fmla="*/ 90 w 304"/>
                <a:gd name="T37" fmla="*/ 54 h 186"/>
                <a:gd name="T38" fmla="*/ 90 w 304"/>
                <a:gd name="T39" fmla="*/ 0 h 186"/>
                <a:gd name="T40" fmla="*/ 166 w 304"/>
                <a:gd name="T41" fmla="*/ 56 h 186"/>
                <a:gd name="T42" fmla="*/ 166 w 304"/>
                <a:gd name="T43" fmla="*/ 0 h 186"/>
                <a:gd name="T44" fmla="*/ 234 w 304"/>
                <a:gd name="T45" fmla="*/ 59 h 186"/>
                <a:gd name="T46" fmla="*/ 304 w 304"/>
                <a:gd name="T47" fmla="*/ 59 h 186"/>
                <a:gd name="T48" fmla="*/ 220 w 304"/>
                <a:gd name="T49" fmla="*/ 134 h 186"/>
                <a:gd name="T50" fmla="*/ 220 w 304"/>
                <a:gd name="T51" fmla="*/ 94 h 186"/>
                <a:gd name="T52" fmla="*/ 166 w 304"/>
                <a:gd name="T53" fmla="*/ 94 h 186"/>
                <a:gd name="T54" fmla="*/ 166 w 304"/>
                <a:gd name="T55" fmla="*/ 134 h 186"/>
                <a:gd name="T56" fmla="*/ 220 w 304"/>
                <a:gd name="T57" fmla="*/ 134 h 186"/>
                <a:gd name="T58" fmla="*/ 149 w 304"/>
                <a:gd name="T59" fmla="*/ 134 h 186"/>
                <a:gd name="T60" fmla="*/ 149 w 304"/>
                <a:gd name="T61" fmla="*/ 94 h 186"/>
                <a:gd name="T62" fmla="*/ 96 w 304"/>
                <a:gd name="T63" fmla="*/ 94 h 186"/>
                <a:gd name="T64" fmla="*/ 96 w 304"/>
                <a:gd name="T65" fmla="*/ 134 h 186"/>
                <a:gd name="T66" fmla="*/ 149 w 304"/>
                <a:gd name="T67" fmla="*/ 134 h 186"/>
                <a:gd name="T68" fmla="*/ 76 w 304"/>
                <a:gd name="T69" fmla="*/ 134 h 186"/>
                <a:gd name="T70" fmla="*/ 76 w 304"/>
                <a:gd name="T71" fmla="*/ 94 h 186"/>
                <a:gd name="T72" fmla="*/ 24 w 304"/>
                <a:gd name="T73" fmla="*/ 94 h 186"/>
                <a:gd name="T74" fmla="*/ 24 w 304"/>
                <a:gd name="T75" fmla="*/ 134 h 186"/>
                <a:gd name="T76" fmla="*/ 76 w 304"/>
                <a:gd name="T77" fmla="*/ 134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4" h="186">
                  <a:moveTo>
                    <a:pt x="304" y="59"/>
                  </a:moveTo>
                  <a:lnTo>
                    <a:pt x="304" y="186"/>
                  </a:lnTo>
                  <a:lnTo>
                    <a:pt x="283" y="186"/>
                  </a:lnTo>
                  <a:lnTo>
                    <a:pt x="283" y="141"/>
                  </a:lnTo>
                  <a:lnTo>
                    <a:pt x="248" y="141"/>
                  </a:lnTo>
                  <a:lnTo>
                    <a:pt x="248" y="186"/>
                  </a:lnTo>
                  <a:lnTo>
                    <a:pt x="234" y="186"/>
                  </a:lnTo>
                  <a:lnTo>
                    <a:pt x="234" y="186"/>
                  </a:lnTo>
                  <a:lnTo>
                    <a:pt x="14" y="186"/>
                  </a:lnTo>
                  <a:lnTo>
                    <a:pt x="14" y="186"/>
                  </a:lnTo>
                  <a:lnTo>
                    <a:pt x="10" y="185"/>
                  </a:lnTo>
                  <a:lnTo>
                    <a:pt x="6" y="184"/>
                  </a:lnTo>
                  <a:lnTo>
                    <a:pt x="4" y="180"/>
                  </a:lnTo>
                  <a:lnTo>
                    <a:pt x="2" y="178"/>
                  </a:lnTo>
                  <a:lnTo>
                    <a:pt x="0" y="171"/>
                  </a:lnTo>
                  <a:lnTo>
                    <a:pt x="0" y="168"/>
                  </a:lnTo>
                  <a:lnTo>
                    <a:pt x="0" y="78"/>
                  </a:lnTo>
                  <a:lnTo>
                    <a:pt x="0" y="0"/>
                  </a:lnTo>
                  <a:lnTo>
                    <a:pt x="90" y="54"/>
                  </a:lnTo>
                  <a:lnTo>
                    <a:pt x="90" y="0"/>
                  </a:lnTo>
                  <a:lnTo>
                    <a:pt x="166" y="56"/>
                  </a:lnTo>
                  <a:lnTo>
                    <a:pt x="166" y="0"/>
                  </a:lnTo>
                  <a:lnTo>
                    <a:pt x="234" y="59"/>
                  </a:lnTo>
                  <a:lnTo>
                    <a:pt x="304" y="59"/>
                  </a:lnTo>
                  <a:close/>
                  <a:moveTo>
                    <a:pt x="220" y="134"/>
                  </a:moveTo>
                  <a:lnTo>
                    <a:pt x="220" y="94"/>
                  </a:lnTo>
                  <a:lnTo>
                    <a:pt x="166" y="94"/>
                  </a:lnTo>
                  <a:lnTo>
                    <a:pt x="166" y="134"/>
                  </a:lnTo>
                  <a:lnTo>
                    <a:pt x="220" y="134"/>
                  </a:lnTo>
                  <a:close/>
                  <a:moveTo>
                    <a:pt x="149" y="134"/>
                  </a:moveTo>
                  <a:lnTo>
                    <a:pt x="149" y="94"/>
                  </a:lnTo>
                  <a:lnTo>
                    <a:pt x="96" y="94"/>
                  </a:lnTo>
                  <a:lnTo>
                    <a:pt x="96" y="134"/>
                  </a:lnTo>
                  <a:lnTo>
                    <a:pt x="149" y="134"/>
                  </a:lnTo>
                  <a:close/>
                  <a:moveTo>
                    <a:pt x="76" y="134"/>
                  </a:moveTo>
                  <a:lnTo>
                    <a:pt x="76" y="94"/>
                  </a:lnTo>
                  <a:lnTo>
                    <a:pt x="24" y="94"/>
                  </a:lnTo>
                  <a:lnTo>
                    <a:pt x="24" y="134"/>
                  </a:lnTo>
                  <a:lnTo>
                    <a:pt x="76" y="134"/>
                  </a:lnTo>
                  <a:close/>
                </a:path>
              </a:pathLst>
            </a:custGeom>
            <a:grpFill/>
            <a:ln w="9525">
              <a:solidFill>
                <a:schemeClr val="bg1"/>
              </a:solidFill>
              <a:round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2" name="Rectangle 549"/>
            <p:cNvSpPr>
              <a:spLocks noChangeArrowheads="1"/>
            </p:cNvSpPr>
            <p:nvPr/>
          </p:nvSpPr>
          <p:spPr bwMode="auto">
            <a:xfrm>
              <a:off x="13008790" y="8648217"/>
              <a:ext cx="111125" cy="2857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3" name="Rectangle 550"/>
            <p:cNvSpPr>
              <a:spLocks noChangeArrowheads="1"/>
            </p:cNvSpPr>
            <p:nvPr/>
          </p:nvSpPr>
          <p:spPr bwMode="auto">
            <a:xfrm>
              <a:off x="13065940" y="8459304"/>
              <a:ext cx="34925" cy="1778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4" name="Rectangle 551"/>
            <p:cNvSpPr>
              <a:spLocks noChangeArrowheads="1"/>
            </p:cNvSpPr>
            <p:nvPr/>
          </p:nvSpPr>
          <p:spPr bwMode="auto">
            <a:xfrm>
              <a:off x="13015140" y="8546617"/>
              <a:ext cx="34925" cy="873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5" name="Rectangle 552"/>
            <p:cNvSpPr>
              <a:spLocks noChangeArrowheads="1"/>
            </p:cNvSpPr>
            <p:nvPr/>
          </p:nvSpPr>
          <p:spPr bwMode="auto">
            <a:xfrm>
              <a:off x="12900840" y="8746642"/>
              <a:ext cx="85725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6" name="Rectangle 553"/>
            <p:cNvSpPr>
              <a:spLocks noChangeArrowheads="1"/>
            </p:cNvSpPr>
            <p:nvPr/>
          </p:nvSpPr>
          <p:spPr bwMode="auto">
            <a:xfrm>
              <a:off x="12789715" y="8746642"/>
              <a:ext cx="84137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17" name="Rectangle 554"/>
            <p:cNvSpPr>
              <a:spLocks noChangeArrowheads="1"/>
            </p:cNvSpPr>
            <p:nvPr/>
          </p:nvSpPr>
          <p:spPr bwMode="auto">
            <a:xfrm>
              <a:off x="12675415" y="8746642"/>
              <a:ext cx="82550" cy="63500"/>
            </a:xfrm>
            <a:prstGeom prst="rect">
              <a:avLst/>
            </a:prstGeom>
            <a:grpFill/>
            <a:ln w="9525">
              <a:solidFill>
                <a:schemeClr val="bg1"/>
              </a:solidFill>
              <a:miter lim="800000"/>
              <a:headEnd/>
              <a:tailEnd/>
            </a:ln>
            <a:extLst/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6909190" y="4105696"/>
            <a:ext cx="3594348" cy="1339529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342036" y="4466027"/>
            <a:ext cx="27286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Lavoratori</a:t>
            </a:r>
          </a:p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parasubordinati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88462" y="4105696"/>
            <a:ext cx="3594348" cy="1339529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398570" y="4479504"/>
            <a:ext cx="21741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Lavoratori</a:t>
            </a:r>
          </a:p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autonomi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9808629" y="4753227"/>
            <a:ext cx="652600" cy="629298"/>
            <a:chOff x="16404453" y="6470167"/>
            <a:chExt cx="482599" cy="471487"/>
          </a:xfrm>
          <a:solidFill>
            <a:schemeClr val="bg1"/>
          </a:solidFill>
        </p:grpSpPr>
        <p:sp>
          <p:nvSpPr>
            <p:cNvPr id="29" name="Freeform 928"/>
            <p:cNvSpPr>
              <a:spLocks/>
            </p:cNvSpPr>
            <p:nvPr/>
          </p:nvSpPr>
          <p:spPr bwMode="auto">
            <a:xfrm>
              <a:off x="16733065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4 w 97"/>
                <a:gd name="T11" fmla="*/ 76 h 88"/>
                <a:gd name="T12" fmla="*/ 91 w 97"/>
                <a:gd name="T13" fmla="*/ 80 h 88"/>
                <a:gd name="T14" fmla="*/ 85 w 97"/>
                <a:gd name="T15" fmla="*/ 82 h 88"/>
                <a:gd name="T16" fmla="*/ 78 w 97"/>
                <a:gd name="T17" fmla="*/ 86 h 88"/>
                <a:gd name="T18" fmla="*/ 66 w 97"/>
                <a:gd name="T19" fmla="*/ 87 h 88"/>
                <a:gd name="T20" fmla="*/ 53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1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3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59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4 w 97"/>
                <a:gd name="T79" fmla="*/ 11 h 88"/>
                <a:gd name="T80" fmla="*/ 89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4" y="76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78" y="86"/>
                  </a:lnTo>
                  <a:lnTo>
                    <a:pt x="66" y="87"/>
                  </a:lnTo>
                  <a:lnTo>
                    <a:pt x="53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1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3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59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4" y="11"/>
                  </a:lnTo>
                  <a:lnTo>
                    <a:pt x="89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0" name="Freeform 929"/>
            <p:cNvSpPr>
              <a:spLocks/>
            </p:cNvSpPr>
            <p:nvPr/>
          </p:nvSpPr>
          <p:spPr bwMode="auto">
            <a:xfrm>
              <a:off x="16771165" y="6705117"/>
              <a:ext cx="76200" cy="90488"/>
            </a:xfrm>
            <a:custGeom>
              <a:avLst/>
              <a:gdLst>
                <a:gd name="T0" fmla="*/ 25 w 48"/>
                <a:gd name="T1" fmla="*/ 0 h 57"/>
                <a:gd name="T2" fmla="*/ 25 w 48"/>
                <a:gd name="T3" fmla="*/ 0 h 57"/>
                <a:gd name="T4" fmla="*/ 29 w 48"/>
                <a:gd name="T5" fmla="*/ 0 h 57"/>
                <a:gd name="T6" fmla="*/ 34 w 48"/>
                <a:gd name="T7" fmla="*/ 3 h 57"/>
                <a:gd name="T8" fmla="*/ 38 w 48"/>
                <a:gd name="T9" fmla="*/ 5 h 57"/>
                <a:gd name="T10" fmla="*/ 41 w 48"/>
                <a:gd name="T11" fmla="*/ 9 h 57"/>
                <a:gd name="T12" fmla="*/ 45 w 48"/>
                <a:gd name="T13" fmla="*/ 12 h 57"/>
                <a:gd name="T14" fmla="*/ 47 w 48"/>
                <a:gd name="T15" fmla="*/ 17 h 57"/>
                <a:gd name="T16" fmla="*/ 48 w 48"/>
                <a:gd name="T17" fmla="*/ 23 h 57"/>
                <a:gd name="T18" fmla="*/ 48 w 48"/>
                <a:gd name="T19" fmla="*/ 29 h 57"/>
                <a:gd name="T20" fmla="*/ 48 w 48"/>
                <a:gd name="T21" fmla="*/ 29 h 57"/>
                <a:gd name="T22" fmla="*/ 48 w 48"/>
                <a:gd name="T23" fmla="*/ 35 h 57"/>
                <a:gd name="T24" fmla="*/ 47 w 48"/>
                <a:gd name="T25" fmla="*/ 40 h 57"/>
                <a:gd name="T26" fmla="*/ 45 w 48"/>
                <a:gd name="T27" fmla="*/ 44 h 57"/>
                <a:gd name="T28" fmla="*/ 41 w 48"/>
                <a:gd name="T29" fmla="*/ 49 h 57"/>
                <a:gd name="T30" fmla="*/ 38 w 48"/>
                <a:gd name="T31" fmla="*/ 53 h 57"/>
                <a:gd name="T32" fmla="*/ 34 w 48"/>
                <a:gd name="T33" fmla="*/ 55 h 57"/>
                <a:gd name="T34" fmla="*/ 29 w 48"/>
                <a:gd name="T35" fmla="*/ 56 h 57"/>
                <a:gd name="T36" fmla="*/ 25 w 48"/>
                <a:gd name="T37" fmla="*/ 57 h 57"/>
                <a:gd name="T38" fmla="*/ 25 w 48"/>
                <a:gd name="T39" fmla="*/ 57 h 57"/>
                <a:gd name="T40" fmla="*/ 20 w 48"/>
                <a:gd name="T41" fmla="*/ 56 h 57"/>
                <a:gd name="T42" fmla="*/ 15 w 48"/>
                <a:gd name="T43" fmla="*/ 55 h 57"/>
                <a:gd name="T44" fmla="*/ 10 w 48"/>
                <a:gd name="T45" fmla="*/ 53 h 57"/>
                <a:gd name="T46" fmla="*/ 7 w 48"/>
                <a:gd name="T47" fmla="*/ 49 h 57"/>
                <a:gd name="T48" fmla="*/ 4 w 48"/>
                <a:gd name="T49" fmla="*/ 44 h 57"/>
                <a:gd name="T50" fmla="*/ 2 w 48"/>
                <a:gd name="T51" fmla="*/ 40 h 57"/>
                <a:gd name="T52" fmla="*/ 1 w 48"/>
                <a:gd name="T53" fmla="*/ 35 h 57"/>
                <a:gd name="T54" fmla="*/ 0 w 48"/>
                <a:gd name="T55" fmla="*/ 29 h 57"/>
                <a:gd name="T56" fmla="*/ 0 w 48"/>
                <a:gd name="T57" fmla="*/ 29 h 57"/>
                <a:gd name="T58" fmla="*/ 1 w 48"/>
                <a:gd name="T59" fmla="*/ 23 h 57"/>
                <a:gd name="T60" fmla="*/ 2 w 48"/>
                <a:gd name="T61" fmla="*/ 17 h 57"/>
                <a:gd name="T62" fmla="*/ 4 w 48"/>
                <a:gd name="T63" fmla="*/ 12 h 57"/>
                <a:gd name="T64" fmla="*/ 7 w 48"/>
                <a:gd name="T65" fmla="*/ 9 h 57"/>
                <a:gd name="T66" fmla="*/ 10 w 48"/>
                <a:gd name="T67" fmla="*/ 5 h 57"/>
                <a:gd name="T68" fmla="*/ 15 w 48"/>
                <a:gd name="T69" fmla="*/ 3 h 57"/>
                <a:gd name="T70" fmla="*/ 20 w 48"/>
                <a:gd name="T71" fmla="*/ 0 h 57"/>
                <a:gd name="T72" fmla="*/ 25 w 48"/>
                <a:gd name="T73" fmla="*/ 0 h 57"/>
                <a:gd name="T74" fmla="*/ 25 w 48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8" h="57">
                  <a:moveTo>
                    <a:pt x="25" y="0"/>
                  </a:moveTo>
                  <a:lnTo>
                    <a:pt x="25" y="0"/>
                  </a:lnTo>
                  <a:lnTo>
                    <a:pt x="29" y="0"/>
                  </a:lnTo>
                  <a:lnTo>
                    <a:pt x="34" y="3"/>
                  </a:lnTo>
                  <a:lnTo>
                    <a:pt x="38" y="5"/>
                  </a:lnTo>
                  <a:lnTo>
                    <a:pt x="41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8" y="23"/>
                  </a:lnTo>
                  <a:lnTo>
                    <a:pt x="48" y="29"/>
                  </a:lnTo>
                  <a:lnTo>
                    <a:pt x="48" y="29"/>
                  </a:lnTo>
                  <a:lnTo>
                    <a:pt x="48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1" y="49"/>
                  </a:lnTo>
                  <a:lnTo>
                    <a:pt x="38" y="53"/>
                  </a:lnTo>
                  <a:lnTo>
                    <a:pt x="34" y="55"/>
                  </a:lnTo>
                  <a:lnTo>
                    <a:pt x="29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4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4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1" name="Freeform 930"/>
            <p:cNvSpPr>
              <a:spLocks/>
            </p:cNvSpPr>
            <p:nvPr/>
          </p:nvSpPr>
          <p:spPr bwMode="auto">
            <a:xfrm>
              <a:off x="16567965" y="6568592"/>
              <a:ext cx="153987" cy="136525"/>
            </a:xfrm>
            <a:custGeom>
              <a:avLst/>
              <a:gdLst>
                <a:gd name="T0" fmla="*/ 97 w 97"/>
                <a:gd name="T1" fmla="*/ 33 h 86"/>
                <a:gd name="T2" fmla="*/ 97 w 97"/>
                <a:gd name="T3" fmla="*/ 33 h 86"/>
                <a:gd name="T4" fmla="*/ 97 w 97"/>
                <a:gd name="T5" fmla="*/ 70 h 86"/>
                <a:gd name="T6" fmla="*/ 97 w 97"/>
                <a:gd name="T7" fmla="*/ 70 h 86"/>
                <a:gd name="T8" fmla="*/ 97 w 97"/>
                <a:gd name="T9" fmla="*/ 72 h 86"/>
                <a:gd name="T10" fmla="*/ 94 w 97"/>
                <a:gd name="T11" fmla="*/ 76 h 86"/>
                <a:gd name="T12" fmla="*/ 91 w 97"/>
                <a:gd name="T13" fmla="*/ 78 h 86"/>
                <a:gd name="T14" fmla="*/ 86 w 97"/>
                <a:gd name="T15" fmla="*/ 80 h 86"/>
                <a:gd name="T16" fmla="*/ 78 w 97"/>
                <a:gd name="T17" fmla="*/ 84 h 86"/>
                <a:gd name="T18" fmla="*/ 67 w 97"/>
                <a:gd name="T19" fmla="*/ 85 h 86"/>
                <a:gd name="T20" fmla="*/ 53 w 97"/>
                <a:gd name="T21" fmla="*/ 86 h 86"/>
                <a:gd name="T22" fmla="*/ 44 w 97"/>
                <a:gd name="T23" fmla="*/ 86 h 86"/>
                <a:gd name="T24" fmla="*/ 44 w 97"/>
                <a:gd name="T25" fmla="*/ 86 h 86"/>
                <a:gd name="T26" fmla="*/ 30 w 97"/>
                <a:gd name="T27" fmla="*/ 85 h 86"/>
                <a:gd name="T28" fmla="*/ 19 w 97"/>
                <a:gd name="T29" fmla="*/ 84 h 86"/>
                <a:gd name="T30" fmla="*/ 11 w 97"/>
                <a:gd name="T31" fmla="*/ 80 h 86"/>
                <a:gd name="T32" fmla="*/ 6 w 97"/>
                <a:gd name="T33" fmla="*/ 78 h 86"/>
                <a:gd name="T34" fmla="*/ 3 w 97"/>
                <a:gd name="T35" fmla="*/ 76 h 86"/>
                <a:gd name="T36" fmla="*/ 0 w 97"/>
                <a:gd name="T37" fmla="*/ 72 h 86"/>
                <a:gd name="T38" fmla="*/ 0 w 97"/>
                <a:gd name="T39" fmla="*/ 70 h 86"/>
                <a:gd name="T40" fmla="*/ 0 w 97"/>
                <a:gd name="T41" fmla="*/ 70 h 86"/>
                <a:gd name="T42" fmla="*/ 0 w 97"/>
                <a:gd name="T43" fmla="*/ 33 h 86"/>
                <a:gd name="T44" fmla="*/ 0 w 97"/>
                <a:gd name="T45" fmla="*/ 33 h 86"/>
                <a:gd name="T46" fmla="*/ 0 w 97"/>
                <a:gd name="T47" fmla="*/ 26 h 86"/>
                <a:gd name="T48" fmla="*/ 4 w 97"/>
                <a:gd name="T49" fmla="*/ 19 h 86"/>
                <a:gd name="T50" fmla="*/ 8 w 97"/>
                <a:gd name="T51" fmla="*/ 14 h 86"/>
                <a:gd name="T52" fmla="*/ 12 w 97"/>
                <a:gd name="T53" fmla="*/ 9 h 86"/>
                <a:gd name="T54" fmla="*/ 17 w 97"/>
                <a:gd name="T55" fmla="*/ 5 h 86"/>
                <a:gd name="T56" fmla="*/ 23 w 97"/>
                <a:gd name="T57" fmla="*/ 3 h 86"/>
                <a:gd name="T58" fmla="*/ 34 w 97"/>
                <a:gd name="T59" fmla="*/ 0 h 86"/>
                <a:gd name="T60" fmla="*/ 48 w 97"/>
                <a:gd name="T61" fmla="*/ 4 h 86"/>
                <a:gd name="T62" fmla="*/ 37 w 97"/>
                <a:gd name="T63" fmla="*/ 46 h 86"/>
                <a:gd name="T64" fmla="*/ 48 w 97"/>
                <a:gd name="T65" fmla="*/ 63 h 86"/>
                <a:gd name="T66" fmla="*/ 60 w 97"/>
                <a:gd name="T67" fmla="*/ 46 h 86"/>
                <a:gd name="T68" fmla="*/ 48 w 97"/>
                <a:gd name="T69" fmla="*/ 4 h 86"/>
                <a:gd name="T70" fmla="*/ 63 w 97"/>
                <a:gd name="T71" fmla="*/ 0 h 86"/>
                <a:gd name="T72" fmla="*/ 63 w 97"/>
                <a:gd name="T73" fmla="*/ 0 h 86"/>
                <a:gd name="T74" fmla="*/ 74 w 97"/>
                <a:gd name="T75" fmla="*/ 3 h 86"/>
                <a:gd name="T76" fmla="*/ 80 w 97"/>
                <a:gd name="T77" fmla="*/ 5 h 86"/>
                <a:gd name="T78" fmla="*/ 85 w 97"/>
                <a:gd name="T79" fmla="*/ 9 h 86"/>
                <a:gd name="T80" fmla="*/ 90 w 97"/>
                <a:gd name="T81" fmla="*/ 14 h 86"/>
                <a:gd name="T82" fmla="*/ 93 w 97"/>
                <a:gd name="T83" fmla="*/ 19 h 86"/>
                <a:gd name="T84" fmla="*/ 97 w 97"/>
                <a:gd name="T85" fmla="*/ 26 h 86"/>
                <a:gd name="T86" fmla="*/ 97 w 97"/>
                <a:gd name="T87" fmla="*/ 33 h 86"/>
                <a:gd name="T88" fmla="*/ 97 w 97"/>
                <a:gd name="T89" fmla="*/ 33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6">
                  <a:moveTo>
                    <a:pt x="97" y="33"/>
                  </a:moveTo>
                  <a:lnTo>
                    <a:pt x="97" y="33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97" y="72"/>
                  </a:lnTo>
                  <a:lnTo>
                    <a:pt x="94" y="76"/>
                  </a:lnTo>
                  <a:lnTo>
                    <a:pt x="91" y="78"/>
                  </a:lnTo>
                  <a:lnTo>
                    <a:pt x="86" y="80"/>
                  </a:lnTo>
                  <a:lnTo>
                    <a:pt x="78" y="84"/>
                  </a:lnTo>
                  <a:lnTo>
                    <a:pt x="67" y="85"/>
                  </a:lnTo>
                  <a:lnTo>
                    <a:pt x="53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30" y="85"/>
                  </a:lnTo>
                  <a:lnTo>
                    <a:pt x="19" y="84"/>
                  </a:lnTo>
                  <a:lnTo>
                    <a:pt x="11" y="80"/>
                  </a:lnTo>
                  <a:lnTo>
                    <a:pt x="6" y="78"/>
                  </a:lnTo>
                  <a:lnTo>
                    <a:pt x="3" y="76"/>
                  </a:lnTo>
                  <a:lnTo>
                    <a:pt x="0" y="72"/>
                  </a:lnTo>
                  <a:lnTo>
                    <a:pt x="0" y="70"/>
                  </a:lnTo>
                  <a:lnTo>
                    <a:pt x="0" y="70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6"/>
                  </a:lnTo>
                  <a:lnTo>
                    <a:pt x="4" y="19"/>
                  </a:lnTo>
                  <a:lnTo>
                    <a:pt x="8" y="14"/>
                  </a:lnTo>
                  <a:lnTo>
                    <a:pt x="12" y="9"/>
                  </a:lnTo>
                  <a:lnTo>
                    <a:pt x="17" y="5"/>
                  </a:lnTo>
                  <a:lnTo>
                    <a:pt x="23" y="3"/>
                  </a:lnTo>
                  <a:lnTo>
                    <a:pt x="34" y="0"/>
                  </a:lnTo>
                  <a:lnTo>
                    <a:pt x="48" y="4"/>
                  </a:lnTo>
                  <a:lnTo>
                    <a:pt x="37" y="46"/>
                  </a:lnTo>
                  <a:lnTo>
                    <a:pt x="48" y="63"/>
                  </a:lnTo>
                  <a:lnTo>
                    <a:pt x="60" y="46"/>
                  </a:lnTo>
                  <a:lnTo>
                    <a:pt x="48" y="4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3"/>
                  </a:lnTo>
                  <a:lnTo>
                    <a:pt x="80" y="5"/>
                  </a:lnTo>
                  <a:lnTo>
                    <a:pt x="85" y="9"/>
                  </a:lnTo>
                  <a:lnTo>
                    <a:pt x="90" y="14"/>
                  </a:lnTo>
                  <a:lnTo>
                    <a:pt x="93" y="19"/>
                  </a:lnTo>
                  <a:lnTo>
                    <a:pt x="97" y="26"/>
                  </a:lnTo>
                  <a:lnTo>
                    <a:pt x="97" y="33"/>
                  </a:lnTo>
                  <a:lnTo>
                    <a:pt x="97" y="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2" name="Freeform 931"/>
            <p:cNvSpPr>
              <a:spLocks/>
            </p:cNvSpPr>
            <p:nvPr/>
          </p:nvSpPr>
          <p:spPr bwMode="auto">
            <a:xfrm>
              <a:off x="16606065" y="6470167"/>
              <a:ext cx="77787" cy="90488"/>
            </a:xfrm>
            <a:custGeom>
              <a:avLst/>
              <a:gdLst>
                <a:gd name="T0" fmla="*/ 24 w 49"/>
                <a:gd name="T1" fmla="*/ 0 h 57"/>
                <a:gd name="T2" fmla="*/ 24 w 49"/>
                <a:gd name="T3" fmla="*/ 0 h 57"/>
                <a:gd name="T4" fmla="*/ 30 w 49"/>
                <a:gd name="T5" fmla="*/ 0 h 57"/>
                <a:gd name="T6" fmla="*/ 35 w 49"/>
                <a:gd name="T7" fmla="*/ 2 h 57"/>
                <a:gd name="T8" fmla="*/ 38 w 49"/>
                <a:gd name="T9" fmla="*/ 4 h 57"/>
                <a:gd name="T10" fmla="*/ 42 w 49"/>
                <a:gd name="T11" fmla="*/ 8 h 57"/>
                <a:gd name="T12" fmla="*/ 45 w 49"/>
                <a:gd name="T13" fmla="*/ 12 h 57"/>
                <a:gd name="T14" fmla="*/ 47 w 49"/>
                <a:gd name="T15" fmla="*/ 18 h 57"/>
                <a:gd name="T16" fmla="*/ 49 w 49"/>
                <a:gd name="T17" fmla="*/ 22 h 57"/>
                <a:gd name="T18" fmla="*/ 49 w 49"/>
                <a:gd name="T19" fmla="*/ 28 h 57"/>
                <a:gd name="T20" fmla="*/ 49 w 49"/>
                <a:gd name="T21" fmla="*/ 28 h 57"/>
                <a:gd name="T22" fmla="*/ 49 w 49"/>
                <a:gd name="T23" fmla="*/ 34 h 57"/>
                <a:gd name="T24" fmla="*/ 47 w 49"/>
                <a:gd name="T25" fmla="*/ 39 h 57"/>
                <a:gd name="T26" fmla="*/ 45 w 49"/>
                <a:gd name="T27" fmla="*/ 44 h 57"/>
                <a:gd name="T28" fmla="*/ 42 w 49"/>
                <a:gd name="T29" fmla="*/ 48 h 57"/>
                <a:gd name="T30" fmla="*/ 38 w 49"/>
                <a:gd name="T31" fmla="*/ 52 h 57"/>
                <a:gd name="T32" fmla="*/ 35 w 49"/>
                <a:gd name="T33" fmla="*/ 54 h 57"/>
                <a:gd name="T34" fmla="*/ 30 w 49"/>
                <a:gd name="T35" fmla="*/ 56 h 57"/>
                <a:gd name="T36" fmla="*/ 24 w 49"/>
                <a:gd name="T37" fmla="*/ 57 h 57"/>
                <a:gd name="T38" fmla="*/ 24 w 49"/>
                <a:gd name="T39" fmla="*/ 57 h 57"/>
                <a:gd name="T40" fmla="*/ 19 w 49"/>
                <a:gd name="T41" fmla="*/ 56 h 57"/>
                <a:gd name="T42" fmla="*/ 14 w 49"/>
                <a:gd name="T43" fmla="*/ 54 h 57"/>
                <a:gd name="T44" fmla="*/ 11 w 49"/>
                <a:gd name="T45" fmla="*/ 52 h 57"/>
                <a:gd name="T46" fmla="*/ 7 w 49"/>
                <a:gd name="T47" fmla="*/ 48 h 57"/>
                <a:gd name="T48" fmla="*/ 4 w 49"/>
                <a:gd name="T49" fmla="*/ 44 h 57"/>
                <a:gd name="T50" fmla="*/ 1 w 49"/>
                <a:gd name="T51" fmla="*/ 39 h 57"/>
                <a:gd name="T52" fmla="*/ 0 w 49"/>
                <a:gd name="T53" fmla="*/ 34 h 57"/>
                <a:gd name="T54" fmla="*/ 0 w 49"/>
                <a:gd name="T55" fmla="*/ 28 h 57"/>
                <a:gd name="T56" fmla="*/ 0 w 49"/>
                <a:gd name="T57" fmla="*/ 28 h 57"/>
                <a:gd name="T58" fmla="*/ 0 w 49"/>
                <a:gd name="T59" fmla="*/ 22 h 57"/>
                <a:gd name="T60" fmla="*/ 1 w 49"/>
                <a:gd name="T61" fmla="*/ 18 h 57"/>
                <a:gd name="T62" fmla="*/ 4 w 49"/>
                <a:gd name="T63" fmla="*/ 12 h 57"/>
                <a:gd name="T64" fmla="*/ 7 w 49"/>
                <a:gd name="T65" fmla="*/ 8 h 57"/>
                <a:gd name="T66" fmla="*/ 11 w 49"/>
                <a:gd name="T67" fmla="*/ 4 h 57"/>
                <a:gd name="T68" fmla="*/ 14 w 49"/>
                <a:gd name="T69" fmla="*/ 2 h 57"/>
                <a:gd name="T70" fmla="*/ 19 w 49"/>
                <a:gd name="T71" fmla="*/ 0 h 57"/>
                <a:gd name="T72" fmla="*/ 24 w 49"/>
                <a:gd name="T73" fmla="*/ 0 h 57"/>
                <a:gd name="T74" fmla="*/ 24 w 49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49" h="57">
                  <a:moveTo>
                    <a:pt x="24" y="0"/>
                  </a:moveTo>
                  <a:lnTo>
                    <a:pt x="24" y="0"/>
                  </a:lnTo>
                  <a:lnTo>
                    <a:pt x="30" y="0"/>
                  </a:lnTo>
                  <a:lnTo>
                    <a:pt x="35" y="2"/>
                  </a:lnTo>
                  <a:lnTo>
                    <a:pt x="38" y="4"/>
                  </a:lnTo>
                  <a:lnTo>
                    <a:pt x="42" y="8"/>
                  </a:lnTo>
                  <a:lnTo>
                    <a:pt x="45" y="12"/>
                  </a:lnTo>
                  <a:lnTo>
                    <a:pt x="47" y="18"/>
                  </a:lnTo>
                  <a:lnTo>
                    <a:pt x="49" y="22"/>
                  </a:lnTo>
                  <a:lnTo>
                    <a:pt x="49" y="28"/>
                  </a:lnTo>
                  <a:lnTo>
                    <a:pt x="49" y="28"/>
                  </a:lnTo>
                  <a:lnTo>
                    <a:pt x="49" y="34"/>
                  </a:lnTo>
                  <a:lnTo>
                    <a:pt x="47" y="39"/>
                  </a:lnTo>
                  <a:lnTo>
                    <a:pt x="45" y="44"/>
                  </a:lnTo>
                  <a:lnTo>
                    <a:pt x="42" y="48"/>
                  </a:lnTo>
                  <a:lnTo>
                    <a:pt x="38" y="52"/>
                  </a:lnTo>
                  <a:lnTo>
                    <a:pt x="35" y="54"/>
                  </a:lnTo>
                  <a:lnTo>
                    <a:pt x="30" y="56"/>
                  </a:lnTo>
                  <a:lnTo>
                    <a:pt x="24" y="57"/>
                  </a:lnTo>
                  <a:lnTo>
                    <a:pt x="24" y="57"/>
                  </a:lnTo>
                  <a:lnTo>
                    <a:pt x="19" y="56"/>
                  </a:lnTo>
                  <a:lnTo>
                    <a:pt x="14" y="54"/>
                  </a:lnTo>
                  <a:lnTo>
                    <a:pt x="11" y="52"/>
                  </a:lnTo>
                  <a:lnTo>
                    <a:pt x="7" y="48"/>
                  </a:lnTo>
                  <a:lnTo>
                    <a:pt x="4" y="44"/>
                  </a:lnTo>
                  <a:lnTo>
                    <a:pt x="1" y="39"/>
                  </a:lnTo>
                  <a:lnTo>
                    <a:pt x="0" y="34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22"/>
                  </a:lnTo>
                  <a:lnTo>
                    <a:pt x="1" y="18"/>
                  </a:lnTo>
                  <a:lnTo>
                    <a:pt x="4" y="12"/>
                  </a:lnTo>
                  <a:lnTo>
                    <a:pt x="7" y="8"/>
                  </a:lnTo>
                  <a:lnTo>
                    <a:pt x="11" y="4"/>
                  </a:lnTo>
                  <a:lnTo>
                    <a:pt x="14" y="2"/>
                  </a:lnTo>
                  <a:lnTo>
                    <a:pt x="19" y="0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3" name="Freeform 932"/>
            <p:cNvSpPr>
              <a:spLocks/>
            </p:cNvSpPr>
            <p:nvPr/>
          </p:nvSpPr>
          <p:spPr bwMode="auto">
            <a:xfrm>
              <a:off x="16572728" y="6719404"/>
              <a:ext cx="149225" cy="123825"/>
            </a:xfrm>
            <a:custGeom>
              <a:avLst/>
              <a:gdLst>
                <a:gd name="T0" fmla="*/ 52 w 94"/>
                <a:gd name="T1" fmla="*/ 44 h 78"/>
                <a:gd name="T2" fmla="*/ 94 w 94"/>
                <a:gd name="T3" fmla="*/ 69 h 78"/>
                <a:gd name="T4" fmla="*/ 94 w 94"/>
                <a:gd name="T5" fmla="*/ 78 h 78"/>
                <a:gd name="T6" fmla="*/ 47 w 94"/>
                <a:gd name="T7" fmla="*/ 52 h 78"/>
                <a:gd name="T8" fmla="*/ 0 w 94"/>
                <a:gd name="T9" fmla="*/ 78 h 78"/>
                <a:gd name="T10" fmla="*/ 0 w 94"/>
                <a:gd name="T11" fmla="*/ 69 h 78"/>
                <a:gd name="T12" fmla="*/ 41 w 94"/>
                <a:gd name="T13" fmla="*/ 44 h 78"/>
                <a:gd name="T14" fmla="*/ 41 w 94"/>
                <a:gd name="T15" fmla="*/ 0 h 78"/>
                <a:gd name="T16" fmla="*/ 45 w 94"/>
                <a:gd name="T17" fmla="*/ 0 h 78"/>
                <a:gd name="T18" fmla="*/ 52 w 94"/>
                <a:gd name="T19" fmla="*/ 0 h 78"/>
                <a:gd name="T20" fmla="*/ 52 w 94"/>
                <a:gd name="T21" fmla="*/ 44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4" h="78">
                  <a:moveTo>
                    <a:pt x="52" y="44"/>
                  </a:moveTo>
                  <a:lnTo>
                    <a:pt x="94" y="69"/>
                  </a:lnTo>
                  <a:lnTo>
                    <a:pt x="94" y="78"/>
                  </a:lnTo>
                  <a:lnTo>
                    <a:pt x="47" y="52"/>
                  </a:lnTo>
                  <a:lnTo>
                    <a:pt x="0" y="78"/>
                  </a:lnTo>
                  <a:lnTo>
                    <a:pt x="0" y="69"/>
                  </a:lnTo>
                  <a:lnTo>
                    <a:pt x="41" y="44"/>
                  </a:lnTo>
                  <a:lnTo>
                    <a:pt x="41" y="0"/>
                  </a:lnTo>
                  <a:lnTo>
                    <a:pt x="45" y="0"/>
                  </a:lnTo>
                  <a:lnTo>
                    <a:pt x="52" y="0"/>
                  </a:lnTo>
                  <a:lnTo>
                    <a:pt x="52" y="4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4" name="Freeform 933"/>
            <p:cNvSpPr>
              <a:spLocks/>
            </p:cNvSpPr>
            <p:nvPr/>
          </p:nvSpPr>
          <p:spPr bwMode="auto">
            <a:xfrm>
              <a:off x="16404453" y="6801954"/>
              <a:ext cx="153987" cy="139700"/>
            </a:xfrm>
            <a:custGeom>
              <a:avLst/>
              <a:gdLst>
                <a:gd name="T0" fmla="*/ 97 w 97"/>
                <a:gd name="T1" fmla="*/ 34 h 88"/>
                <a:gd name="T2" fmla="*/ 97 w 97"/>
                <a:gd name="T3" fmla="*/ 34 h 88"/>
                <a:gd name="T4" fmla="*/ 97 w 97"/>
                <a:gd name="T5" fmla="*/ 71 h 88"/>
                <a:gd name="T6" fmla="*/ 97 w 97"/>
                <a:gd name="T7" fmla="*/ 71 h 88"/>
                <a:gd name="T8" fmla="*/ 96 w 97"/>
                <a:gd name="T9" fmla="*/ 74 h 88"/>
                <a:gd name="T10" fmla="*/ 95 w 97"/>
                <a:gd name="T11" fmla="*/ 76 h 88"/>
                <a:gd name="T12" fmla="*/ 92 w 97"/>
                <a:gd name="T13" fmla="*/ 80 h 88"/>
                <a:gd name="T14" fmla="*/ 86 w 97"/>
                <a:gd name="T15" fmla="*/ 82 h 88"/>
                <a:gd name="T16" fmla="*/ 78 w 97"/>
                <a:gd name="T17" fmla="*/ 86 h 88"/>
                <a:gd name="T18" fmla="*/ 68 w 97"/>
                <a:gd name="T19" fmla="*/ 87 h 88"/>
                <a:gd name="T20" fmla="*/ 54 w 97"/>
                <a:gd name="T21" fmla="*/ 88 h 88"/>
                <a:gd name="T22" fmla="*/ 44 w 97"/>
                <a:gd name="T23" fmla="*/ 88 h 88"/>
                <a:gd name="T24" fmla="*/ 44 w 97"/>
                <a:gd name="T25" fmla="*/ 88 h 88"/>
                <a:gd name="T26" fmla="*/ 30 w 97"/>
                <a:gd name="T27" fmla="*/ 87 h 88"/>
                <a:gd name="T28" fmla="*/ 19 w 97"/>
                <a:gd name="T29" fmla="*/ 86 h 88"/>
                <a:gd name="T30" fmla="*/ 12 w 97"/>
                <a:gd name="T31" fmla="*/ 82 h 88"/>
                <a:gd name="T32" fmla="*/ 6 w 97"/>
                <a:gd name="T33" fmla="*/ 80 h 88"/>
                <a:gd name="T34" fmla="*/ 2 w 97"/>
                <a:gd name="T35" fmla="*/ 76 h 88"/>
                <a:gd name="T36" fmla="*/ 1 w 97"/>
                <a:gd name="T37" fmla="*/ 74 h 88"/>
                <a:gd name="T38" fmla="*/ 0 w 97"/>
                <a:gd name="T39" fmla="*/ 71 h 88"/>
                <a:gd name="T40" fmla="*/ 0 w 97"/>
                <a:gd name="T41" fmla="*/ 71 h 88"/>
                <a:gd name="T42" fmla="*/ 0 w 97"/>
                <a:gd name="T43" fmla="*/ 34 h 88"/>
                <a:gd name="T44" fmla="*/ 0 w 97"/>
                <a:gd name="T45" fmla="*/ 34 h 88"/>
                <a:gd name="T46" fmla="*/ 1 w 97"/>
                <a:gd name="T47" fmla="*/ 27 h 88"/>
                <a:gd name="T48" fmla="*/ 4 w 97"/>
                <a:gd name="T49" fmla="*/ 20 h 88"/>
                <a:gd name="T50" fmla="*/ 7 w 97"/>
                <a:gd name="T51" fmla="*/ 15 h 88"/>
                <a:gd name="T52" fmla="*/ 12 w 97"/>
                <a:gd name="T53" fmla="*/ 11 h 88"/>
                <a:gd name="T54" fmla="*/ 18 w 97"/>
                <a:gd name="T55" fmla="*/ 7 h 88"/>
                <a:gd name="T56" fmla="*/ 24 w 97"/>
                <a:gd name="T57" fmla="*/ 5 h 88"/>
                <a:gd name="T58" fmla="*/ 34 w 97"/>
                <a:gd name="T59" fmla="*/ 0 h 88"/>
                <a:gd name="T60" fmla="*/ 49 w 97"/>
                <a:gd name="T61" fmla="*/ 6 h 88"/>
                <a:gd name="T62" fmla="*/ 37 w 97"/>
                <a:gd name="T63" fmla="*/ 48 h 88"/>
                <a:gd name="T64" fmla="*/ 49 w 97"/>
                <a:gd name="T65" fmla="*/ 64 h 88"/>
                <a:gd name="T66" fmla="*/ 61 w 97"/>
                <a:gd name="T67" fmla="*/ 48 h 88"/>
                <a:gd name="T68" fmla="*/ 49 w 97"/>
                <a:gd name="T69" fmla="*/ 6 h 88"/>
                <a:gd name="T70" fmla="*/ 63 w 97"/>
                <a:gd name="T71" fmla="*/ 0 h 88"/>
                <a:gd name="T72" fmla="*/ 63 w 97"/>
                <a:gd name="T73" fmla="*/ 0 h 88"/>
                <a:gd name="T74" fmla="*/ 74 w 97"/>
                <a:gd name="T75" fmla="*/ 5 h 88"/>
                <a:gd name="T76" fmla="*/ 80 w 97"/>
                <a:gd name="T77" fmla="*/ 7 h 88"/>
                <a:gd name="T78" fmla="*/ 86 w 97"/>
                <a:gd name="T79" fmla="*/ 11 h 88"/>
                <a:gd name="T80" fmla="*/ 90 w 97"/>
                <a:gd name="T81" fmla="*/ 15 h 88"/>
                <a:gd name="T82" fmla="*/ 94 w 97"/>
                <a:gd name="T83" fmla="*/ 20 h 88"/>
                <a:gd name="T84" fmla="*/ 96 w 97"/>
                <a:gd name="T85" fmla="*/ 27 h 88"/>
                <a:gd name="T86" fmla="*/ 97 w 97"/>
                <a:gd name="T87" fmla="*/ 34 h 88"/>
                <a:gd name="T88" fmla="*/ 97 w 97"/>
                <a:gd name="T89" fmla="*/ 34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97" h="88">
                  <a:moveTo>
                    <a:pt x="97" y="34"/>
                  </a:moveTo>
                  <a:lnTo>
                    <a:pt x="97" y="34"/>
                  </a:lnTo>
                  <a:lnTo>
                    <a:pt x="97" y="71"/>
                  </a:lnTo>
                  <a:lnTo>
                    <a:pt x="97" y="71"/>
                  </a:lnTo>
                  <a:lnTo>
                    <a:pt x="96" y="74"/>
                  </a:lnTo>
                  <a:lnTo>
                    <a:pt x="95" y="76"/>
                  </a:lnTo>
                  <a:lnTo>
                    <a:pt x="92" y="80"/>
                  </a:lnTo>
                  <a:lnTo>
                    <a:pt x="86" y="82"/>
                  </a:lnTo>
                  <a:lnTo>
                    <a:pt x="78" y="86"/>
                  </a:lnTo>
                  <a:lnTo>
                    <a:pt x="68" y="87"/>
                  </a:lnTo>
                  <a:lnTo>
                    <a:pt x="54" y="88"/>
                  </a:lnTo>
                  <a:lnTo>
                    <a:pt x="44" y="88"/>
                  </a:lnTo>
                  <a:lnTo>
                    <a:pt x="44" y="88"/>
                  </a:lnTo>
                  <a:lnTo>
                    <a:pt x="30" y="87"/>
                  </a:lnTo>
                  <a:lnTo>
                    <a:pt x="19" y="86"/>
                  </a:lnTo>
                  <a:lnTo>
                    <a:pt x="12" y="82"/>
                  </a:lnTo>
                  <a:lnTo>
                    <a:pt x="6" y="80"/>
                  </a:lnTo>
                  <a:lnTo>
                    <a:pt x="2" y="76"/>
                  </a:lnTo>
                  <a:lnTo>
                    <a:pt x="1" y="74"/>
                  </a:lnTo>
                  <a:lnTo>
                    <a:pt x="0" y="71"/>
                  </a:lnTo>
                  <a:lnTo>
                    <a:pt x="0" y="71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1" y="27"/>
                  </a:lnTo>
                  <a:lnTo>
                    <a:pt x="4" y="20"/>
                  </a:lnTo>
                  <a:lnTo>
                    <a:pt x="7" y="15"/>
                  </a:lnTo>
                  <a:lnTo>
                    <a:pt x="12" y="11"/>
                  </a:lnTo>
                  <a:lnTo>
                    <a:pt x="18" y="7"/>
                  </a:lnTo>
                  <a:lnTo>
                    <a:pt x="24" y="5"/>
                  </a:lnTo>
                  <a:lnTo>
                    <a:pt x="34" y="0"/>
                  </a:lnTo>
                  <a:lnTo>
                    <a:pt x="49" y="6"/>
                  </a:lnTo>
                  <a:lnTo>
                    <a:pt x="37" y="48"/>
                  </a:lnTo>
                  <a:lnTo>
                    <a:pt x="49" y="64"/>
                  </a:lnTo>
                  <a:lnTo>
                    <a:pt x="61" y="48"/>
                  </a:lnTo>
                  <a:lnTo>
                    <a:pt x="49" y="6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74" y="5"/>
                  </a:lnTo>
                  <a:lnTo>
                    <a:pt x="80" y="7"/>
                  </a:lnTo>
                  <a:lnTo>
                    <a:pt x="86" y="11"/>
                  </a:lnTo>
                  <a:lnTo>
                    <a:pt x="90" y="15"/>
                  </a:lnTo>
                  <a:lnTo>
                    <a:pt x="94" y="20"/>
                  </a:lnTo>
                  <a:lnTo>
                    <a:pt x="96" y="27"/>
                  </a:lnTo>
                  <a:lnTo>
                    <a:pt x="97" y="34"/>
                  </a:lnTo>
                  <a:lnTo>
                    <a:pt x="97" y="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  <p:sp>
          <p:nvSpPr>
            <p:cNvPr id="35" name="Freeform 934"/>
            <p:cNvSpPr>
              <a:spLocks/>
            </p:cNvSpPr>
            <p:nvPr/>
          </p:nvSpPr>
          <p:spPr bwMode="auto">
            <a:xfrm>
              <a:off x="16442553" y="6705117"/>
              <a:ext cx="79375" cy="90488"/>
            </a:xfrm>
            <a:custGeom>
              <a:avLst/>
              <a:gdLst>
                <a:gd name="T0" fmla="*/ 25 w 50"/>
                <a:gd name="T1" fmla="*/ 0 h 57"/>
                <a:gd name="T2" fmla="*/ 25 w 50"/>
                <a:gd name="T3" fmla="*/ 0 h 57"/>
                <a:gd name="T4" fmla="*/ 30 w 50"/>
                <a:gd name="T5" fmla="*/ 0 h 57"/>
                <a:gd name="T6" fmla="*/ 34 w 50"/>
                <a:gd name="T7" fmla="*/ 3 h 57"/>
                <a:gd name="T8" fmla="*/ 39 w 50"/>
                <a:gd name="T9" fmla="*/ 5 h 57"/>
                <a:gd name="T10" fmla="*/ 43 w 50"/>
                <a:gd name="T11" fmla="*/ 9 h 57"/>
                <a:gd name="T12" fmla="*/ 45 w 50"/>
                <a:gd name="T13" fmla="*/ 12 h 57"/>
                <a:gd name="T14" fmla="*/ 47 w 50"/>
                <a:gd name="T15" fmla="*/ 17 h 57"/>
                <a:gd name="T16" fmla="*/ 49 w 50"/>
                <a:gd name="T17" fmla="*/ 23 h 57"/>
                <a:gd name="T18" fmla="*/ 50 w 50"/>
                <a:gd name="T19" fmla="*/ 29 h 57"/>
                <a:gd name="T20" fmla="*/ 50 w 50"/>
                <a:gd name="T21" fmla="*/ 29 h 57"/>
                <a:gd name="T22" fmla="*/ 49 w 50"/>
                <a:gd name="T23" fmla="*/ 35 h 57"/>
                <a:gd name="T24" fmla="*/ 47 w 50"/>
                <a:gd name="T25" fmla="*/ 40 h 57"/>
                <a:gd name="T26" fmla="*/ 45 w 50"/>
                <a:gd name="T27" fmla="*/ 44 h 57"/>
                <a:gd name="T28" fmla="*/ 43 w 50"/>
                <a:gd name="T29" fmla="*/ 49 h 57"/>
                <a:gd name="T30" fmla="*/ 39 w 50"/>
                <a:gd name="T31" fmla="*/ 53 h 57"/>
                <a:gd name="T32" fmla="*/ 34 w 50"/>
                <a:gd name="T33" fmla="*/ 55 h 57"/>
                <a:gd name="T34" fmla="*/ 30 w 50"/>
                <a:gd name="T35" fmla="*/ 56 h 57"/>
                <a:gd name="T36" fmla="*/ 25 w 50"/>
                <a:gd name="T37" fmla="*/ 57 h 57"/>
                <a:gd name="T38" fmla="*/ 25 w 50"/>
                <a:gd name="T39" fmla="*/ 57 h 57"/>
                <a:gd name="T40" fmla="*/ 20 w 50"/>
                <a:gd name="T41" fmla="*/ 56 h 57"/>
                <a:gd name="T42" fmla="*/ 15 w 50"/>
                <a:gd name="T43" fmla="*/ 55 h 57"/>
                <a:gd name="T44" fmla="*/ 10 w 50"/>
                <a:gd name="T45" fmla="*/ 53 h 57"/>
                <a:gd name="T46" fmla="*/ 7 w 50"/>
                <a:gd name="T47" fmla="*/ 49 h 57"/>
                <a:gd name="T48" fmla="*/ 5 w 50"/>
                <a:gd name="T49" fmla="*/ 44 h 57"/>
                <a:gd name="T50" fmla="*/ 2 w 50"/>
                <a:gd name="T51" fmla="*/ 40 h 57"/>
                <a:gd name="T52" fmla="*/ 1 w 50"/>
                <a:gd name="T53" fmla="*/ 35 h 57"/>
                <a:gd name="T54" fmla="*/ 0 w 50"/>
                <a:gd name="T55" fmla="*/ 29 h 57"/>
                <a:gd name="T56" fmla="*/ 0 w 50"/>
                <a:gd name="T57" fmla="*/ 29 h 57"/>
                <a:gd name="T58" fmla="*/ 1 w 50"/>
                <a:gd name="T59" fmla="*/ 23 h 57"/>
                <a:gd name="T60" fmla="*/ 2 w 50"/>
                <a:gd name="T61" fmla="*/ 17 h 57"/>
                <a:gd name="T62" fmla="*/ 5 w 50"/>
                <a:gd name="T63" fmla="*/ 12 h 57"/>
                <a:gd name="T64" fmla="*/ 7 w 50"/>
                <a:gd name="T65" fmla="*/ 9 h 57"/>
                <a:gd name="T66" fmla="*/ 10 w 50"/>
                <a:gd name="T67" fmla="*/ 5 h 57"/>
                <a:gd name="T68" fmla="*/ 15 w 50"/>
                <a:gd name="T69" fmla="*/ 3 h 57"/>
                <a:gd name="T70" fmla="*/ 20 w 50"/>
                <a:gd name="T71" fmla="*/ 0 h 57"/>
                <a:gd name="T72" fmla="*/ 25 w 50"/>
                <a:gd name="T73" fmla="*/ 0 h 57"/>
                <a:gd name="T74" fmla="*/ 25 w 50"/>
                <a:gd name="T75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0" h="57">
                  <a:moveTo>
                    <a:pt x="25" y="0"/>
                  </a:moveTo>
                  <a:lnTo>
                    <a:pt x="25" y="0"/>
                  </a:lnTo>
                  <a:lnTo>
                    <a:pt x="30" y="0"/>
                  </a:lnTo>
                  <a:lnTo>
                    <a:pt x="34" y="3"/>
                  </a:lnTo>
                  <a:lnTo>
                    <a:pt x="39" y="5"/>
                  </a:lnTo>
                  <a:lnTo>
                    <a:pt x="43" y="9"/>
                  </a:lnTo>
                  <a:lnTo>
                    <a:pt x="45" y="12"/>
                  </a:lnTo>
                  <a:lnTo>
                    <a:pt x="47" y="17"/>
                  </a:lnTo>
                  <a:lnTo>
                    <a:pt x="49" y="23"/>
                  </a:lnTo>
                  <a:lnTo>
                    <a:pt x="50" y="29"/>
                  </a:lnTo>
                  <a:lnTo>
                    <a:pt x="50" y="29"/>
                  </a:lnTo>
                  <a:lnTo>
                    <a:pt x="49" y="35"/>
                  </a:lnTo>
                  <a:lnTo>
                    <a:pt x="47" y="40"/>
                  </a:lnTo>
                  <a:lnTo>
                    <a:pt x="45" y="44"/>
                  </a:lnTo>
                  <a:lnTo>
                    <a:pt x="43" y="49"/>
                  </a:lnTo>
                  <a:lnTo>
                    <a:pt x="39" y="53"/>
                  </a:lnTo>
                  <a:lnTo>
                    <a:pt x="34" y="55"/>
                  </a:lnTo>
                  <a:lnTo>
                    <a:pt x="30" y="56"/>
                  </a:lnTo>
                  <a:lnTo>
                    <a:pt x="25" y="57"/>
                  </a:lnTo>
                  <a:lnTo>
                    <a:pt x="25" y="57"/>
                  </a:lnTo>
                  <a:lnTo>
                    <a:pt x="20" y="56"/>
                  </a:lnTo>
                  <a:lnTo>
                    <a:pt x="15" y="55"/>
                  </a:lnTo>
                  <a:lnTo>
                    <a:pt x="10" y="53"/>
                  </a:lnTo>
                  <a:lnTo>
                    <a:pt x="7" y="49"/>
                  </a:lnTo>
                  <a:lnTo>
                    <a:pt x="5" y="44"/>
                  </a:lnTo>
                  <a:lnTo>
                    <a:pt x="2" y="40"/>
                  </a:lnTo>
                  <a:lnTo>
                    <a:pt x="1" y="35"/>
                  </a:lnTo>
                  <a:lnTo>
                    <a:pt x="0" y="29"/>
                  </a:lnTo>
                  <a:lnTo>
                    <a:pt x="0" y="29"/>
                  </a:lnTo>
                  <a:lnTo>
                    <a:pt x="1" y="23"/>
                  </a:lnTo>
                  <a:lnTo>
                    <a:pt x="2" y="17"/>
                  </a:lnTo>
                  <a:lnTo>
                    <a:pt x="5" y="12"/>
                  </a:lnTo>
                  <a:lnTo>
                    <a:pt x="7" y="9"/>
                  </a:lnTo>
                  <a:lnTo>
                    <a:pt x="10" y="5"/>
                  </a:lnTo>
                  <a:lnTo>
                    <a:pt x="15" y="3"/>
                  </a:lnTo>
                  <a:lnTo>
                    <a:pt x="20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78191" tIns="39095" rIns="78191" bIns="39095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it-IT" sz="1200" dirty="0">
                <a:latin typeface="+mn-lt"/>
              </a:endParaRPr>
            </a:p>
          </p:txBody>
        </p:sp>
      </p:grpSp>
      <p:sp>
        <p:nvSpPr>
          <p:cNvPr id="28" name="Freeform 15"/>
          <p:cNvSpPr>
            <a:spLocks noEditPoints="1"/>
          </p:cNvSpPr>
          <p:nvPr/>
        </p:nvSpPr>
        <p:spPr bwMode="auto">
          <a:xfrm>
            <a:off x="1758256" y="4753228"/>
            <a:ext cx="567383" cy="624676"/>
          </a:xfrm>
          <a:custGeom>
            <a:avLst/>
            <a:gdLst>
              <a:gd name="T0" fmla="*/ 568 w 600"/>
              <a:gd name="T1" fmla="*/ 513 h 724"/>
              <a:gd name="T2" fmla="*/ 532 w 600"/>
              <a:gd name="T3" fmla="*/ 486 h 724"/>
              <a:gd name="T4" fmla="*/ 422 w 600"/>
              <a:gd name="T5" fmla="*/ 442 h 724"/>
              <a:gd name="T6" fmla="*/ 393 w 600"/>
              <a:gd name="T7" fmla="*/ 418 h 724"/>
              <a:gd name="T8" fmla="*/ 380 w 600"/>
              <a:gd name="T9" fmla="*/ 387 h 724"/>
              <a:gd name="T10" fmla="*/ 387 w 600"/>
              <a:gd name="T11" fmla="*/ 374 h 724"/>
              <a:gd name="T12" fmla="*/ 420 w 600"/>
              <a:gd name="T13" fmla="*/ 305 h 724"/>
              <a:gd name="T14" fmla="*/ 425 w 600"/>
              <a:gd name="T15" fmla="*/ 305 h 724"/>
              <a:gd name="T16" fmla="*/ 425 w 600"/>
              <a:gd name="T17" fmla="*/ 305 h 724"/>
              <a:gd name="T18" fmla="*/ 425 w 600"/>
              <a:gd name="T19" fmla="*/ 305 h 724"/>
              <a:gd name="T20" fmla="*/ 433 w 600"/>
              <a:gd name="T21" fmla="*/ 304 h 724"/>
              <a:gd name="T22" fmla="*/ 448 w 600"/>
              <a:gd name="T23" fmla="*/ 283 h 724"/>
              <a:gd name="T24" fmla="*/ 458 w 600"/>
              <a:gd name="T25" fmla="*/ 249 h 724"/>
              <a:gd name="T26" fmla="*/ 463 w 600"/>
              <a:gd name="T27" fmla="*/ 219 h 724"/>
              <a:gd name="T28" fmla="*/ 446 w 600"/>
              <a:gd name="T29" fmla="*/ 203 h 724"/>
              <a:gd name="T30" fmla="*/ 443 w 600"/>
              <a:gd name="T31" fmla="*/ 203 h 724"/>
              <a:gd name="T32" fmla="*/ 436 w 600"/>
              <a:gd name="T33" fmla="*/ 207 h 724"/>
              <a:gd name="T34" fmla="*/ 435 w 600"/>
              <a:gd name="T35" fmla="*/ 208 h 724"/>
              <a:gd name="T36" fmla="*/ 430 w 600"/>
              <a:gd name="T37" fmla="*/ 202 h 724"/>
              <a:gd name="T38" fmla="*/ 436 w 600"/>
              <a:gd name="T39" fmla="*/ 136 h 724"/>
              <a:gd name="T40" fmla="*/ 301 w 600"/>
              <a:gd name="T41" fmla="*/ 0 h 724"/>
              <a:gd name="T42" fmla="*/ 301 w 600"/>
              <a:gd name="T43" fmla="*/ 0 h 724"/>
              <a:gd name="T44" fmla="*/ 301 w 600"/>
              <a:gd name="T45" fmla="*/ 0 h 724"/>
              <a:gd name="T46" fmla="*/ 165 w 600"/>
              <a:gd name="T47" fmla="*/ 136 h 724"/>
              <a:gd name="T48" fmla="*/ 172 w 600"/>
              <a:gd name="T49" fmla="*/ 202 h 724"/>
              <a:gd name="T50" fmla="*/ 166 w 600"/>
              <a:gd name="T51" fmla="*/ 208 h 724"/>
              <a:gd name="T52" fmla="*/ 166 w 600"/>
              <a:gd name="T53" fmla="*/ 207 h 724"/>
              <a:gd name="T54" fmla="*/ 158 w 600"/>
              <a:gd name="T55" fmla="*/ 203 h 724"/>
              <a:gd name="T56" fmla="*/ 155 w 600"/>
              <a:gd name="T57" fmla="*/ 203 h 724"/>
              <a:gd name="T58" fmla="*/ 139 w 600"/>
              <a:gd name="T59" fmla="*/ 219 h 724"/>
              <a:gd name="T60" fmla="*/ 143 w 600"/>
              <a:gd name="T61" fmla="*/ 249 h 724"/>
              <a:gd name="T62" fmla="*/ 154 w 600"/>
              <a:gd name="T63" fmla="*/ 283 h 724"/>
              <a:gd name="T64" fmla="*/ 169 w 600"/>
              <a:gd name="T65" fmla="*/ 304 h 724"/>
              <a:gd name="T66" fmla="*/ 176 w 600"/>
              <a:gd name="T67" fmla="*/ 305 h 724"/>
              <a:gd name="T68" fmla="*/ 176 w 600"/>
              <a:gd name="T69" fmla="*/ 305 h 724"/>
              <a:gd name="T70" fmla="*/ 177 w 600"/>
              <a:gd name="T71" fmla="*/ 305 h 724"/>
              <a:gd name="T72" fmla="*/ 182 w 600"/>
              <a:gd name="T73" fmla="*/ 305 h 724"/>
              <a:gd name="T74" fmla="*/ 218 w 600"/>
              <a:gd name="T75" fmla="*/ 374 h 724"/>
              <a:gd name="T76" fmla="*/ 225 w 600"/>
              <a:gd name="T77" fmla="*/ 387 h 724"/>
              <a:gd name="T78" fmla="*/ 208 w 600"/>
              <a:gd name="T79" fmla="*/ 419 h 724"/>
              <a:gd name="T80" fmla="*/ 178 w 600"/>
              <a:gd name="T81" fmla="*/ 442 h 724"/>
              <a:gd name="T82" fmla="*/ 70 w 600"/>
              <a:gd name="T83" fmla="*/ 486 h 724"/>
              <a:gd name="T84" fmla="*/ 34 w 600"/>
              <a:gd name="T85" fmla="*/ 513 h 724"/>
              <a:gd name="T86" fmla="*/ 17 w 600"/>
              <a:gd name="T87" fmla="*/ 678 h 724"/>
              <a:gd name="T88" fmla="*/ 301 w 600"/>
              <a:gd name="T89" fmla="*/ 724 h 724"/>
              <a:gd name="T90" fmla="*/ 585 w 600"/>
              <a:gd name="T91" fmla="*/ 678 h 724"/>
              <a:gd name="T92" fmla="*/ 568 w 600"/>
              <a:gd name="T93" fmla="*/ 513 h 724"/>
              <a:gd name="T94" fmla="*/ 259 w 600"/>
              <a:gd name="T95" fmla="*/ 457 h 724"/>
              <a:gd name="T96" fmla="*/ 341 w 600"/>
              <a:gd name="T97" fmla="*/ 457 h 724"/>
              <a:gd name="T98" fmla="*/ 309 w 600"/>
              <a:gd name="T99" fmla="*/ 514 h 724"/>
              <a:gd name="T100" fmla="*/ 291 w 600"/>
              <a:gd name="T101" fmla="*/ 514 h 724"/>
              <a:gd name="T102" fmla="*/ 259 w 600"/>
              <a:gd name="T103" fmla="*/ 457 h 724"/>
              <a:gd name="T104" fmla="*/ 299 w 600"/>
              <a:gd name="T105" fmla="*/ 708 h 724"/>
              <a:gd name="T106" fmla="*/ 258 w 600"/>
              <a:gd name="T107" fmla="*/ 678 h 724"/>
              <a:gd name="T108" fmla="*/ 290 w 600"/>
              <a:gd name="T109" fmla="*/ 533 h 724"/>
              <a:gd name="T110" fmla="*/ 310 w 600"/>
              <a:gd name="T111" fmla="*/ 533 h 724"/>
              <a:gd name="T112" fmla="*/ 342 w 600"/>
              <a:gd name="T113" fmla="*/ 678 h 724"/>
              <a:gd name="T114" fmla="*/ 299 w 600"/>
              <a:gd name="T115" fmla="*/ 708 h 7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600" h="724">
                <a:moveTo>
                  <a:pt x="568" y="513"/>
                </a:moveTo>
                <a:cubicBezTo>
                  <a:pt x="562" y="505"/>
                  <a:pt x="548" y="495"/>
                  <a:pt x="532" y="486"/>
                </a:cubicBezTo>
                <a:cubicBezTo>
                  <a:pt x="502" y="470"/>
                  <a:pt x="447" y="453"/>
                  <a:pt x="422" y="442"/>
                </a:cubicBezTo>
                <a:cubicBezTo>
                  <a:pt x="393" y="418"/>
                  <a:pt x="393" y="418"/>
                  <a:pt x="393" y="418"/>
                </a:cubicBezTo>
                <a:cubicBezTo>
                  <a:pt x="384" y="413"/>
                  <a:pt x="379" y="398"/>
                  <a:pt x="380" y="387"/>
                </a:cubicBezTo>
                <a:cubicBezTo>
                  <a:pt x="381" y="383"/>
                  <a:pt x="385" y="379"/>
                  <a:pt x="387" y="374"/>
                </a:cubicBezTo>
                <a:cubicBezTo>
                  <a:pt x="398" y="355"/>
                  <a:pt x="415" y="331"/>
                  <a:pt x="420" y="305"/>
                </a:cubicBezTo>
                <a:cubicBezTo>
                  <a:pt x="421" y="305"/>
                  <a:pt x="423" y="305"/>
                  <a:pt x="425" y="305"/>
                </a:cubicBezTo>
                <a:cubicBezTo>
                  <a:pt x="425" y="305"/>
                  <a:pt x="425" y="305"/>
                  <a:pt x="425" y="305"/>
                </a:cubicBezTo>
                <a:cubicBezTo>
                  <a:pt x="425" y="305"/>
                  <a:pt x="425" y="305"/>
                  <a:pt x="425" y="305"/>
                </a:cubicBezTo>
                <a:cubicBezTo>
                  <a:pt x="428" y="305"/>
                  <a:pt x="430" y="305"/>
                  <a:pt x="433" y="304"/>
                </a:cubicBezTo>
                <a:cubicBezTo>
                  <a:pt x="444" y="302"/>
                  <a:pt x="448" y="283"/>
                  <a:pt x="448" y="283"/>
                </a:cubicBezTo>
                <a:cubicBezTo>
                  <a:pt x="448" y="283"/>
                  <a:pt x="457" y="254"/>
                  <a:pt x="458" y="249"/>
                </a:cubicBezTo>
                <a:cubicBezTo>
                  <a:pt x="460" y="243"/>
                  <a:pt x="464" y="232"/>
                  <a:pt x="463" y="219"/>
                </a:cubicBezTo>
                <a:cubicBezTo>
                  <a:pt x="462" y="209"/>
                  <a:pt x="453" y="203"/>
                  <a:pt x="446" y="203"/>
                </a:cubicBezTo>
                <a:cubicBezTo>
                  <a:pt x="445" y="203"/>
                  <a:pt x="444" y="203"/>
                  <a:pt x="443" y="203"/>
                </a:cubicBezTo>
                <a:cubicBezTo>
                  <a:pt x="441" y="204"/>
                  <a:pt x="439" y="205"/>
                  <a:pt x="436" y="207"/>
                </a:cubicBezTo>
                <a:cubicBezTo>
                  <a:pt x="436" y="207"/>
                  <a:pt x="436" y="207"/>
                  <a:pt x="435" y="208"/>
                </a:cubicBezTo>
                <a:cubicBezTo>
                  <a:pt x="433" y="208"/>
                  <a:pt x="430" y="205"/>
                  <a:pt x="430" y="202"/>
                </a:cubicBezTo>
                <a:cubicBezTo>
                  <a:pt x="434" y="180"/>
                  <a:pt x="436" y="157"/>
                  <a:pt x="436" y="136"/>
                </a:cubicBezTo>
                <a:cubicBezTo>
                  <a:pt x="436" y="61"/>
                  <a:pt x="376" y="0"/>
                  <a:pt x="301" y="0"/>
                </a:cubicBezTo>
                <a:cubicBezTo>
                  <a:pt x="301" y="0"/>
                  <a:pt x="301" y="0"/>
                  <a:pt x="301" y="0"/>
                </a:cubicBezTo>
                <a:cubicBezTo>
                  <a:pt x="301" y="0"/>
                  <a:pt x="301" y="0"/>
                  <a:pt x="301" y="0"/>
                </a:cubicBezTo>
                <a:cubicBezTo>
                  <a:pt x="226" y="0"/>
                  <a:pt x="165" y="61"/>
                  <a:pt x="165" y="136"/>
                </a:cubicBezTo>
                <a:cubicBezTo>
                  <a:pt x="165" y="157"/>
                  <a:pt x="168" y="180"/>
                  <a:pt x="172" y="202"/>
                </a:cubicBezTo>
                <a:cubicBezTo>
                  <a:pt x="172" y="205"/>
                  <a:pt x="169" y="208"/>
                  <a:pt x="166" y="208"/>
                </a:cubicBezTo>
                <a:cubicBezTo>
                  <a:pt x="166" y="207"/>
                  <a:pt x="166" y="207"/>
                  <a:pt x="166" y="207"/>
                </a:cubicBezTo>
                <a:cubicBezTo>
                  <a:pt x="163" y="205"/>
                  <a:pt x="161" y="204"/>
                  <a:pt x="158" y="203"/>
                </a:cubicBezTo>
                <a:cubicBezTo>
                  <a:pt x="157" y="203"/>
                  <a:pt x="156" y="203"/>
                  <a:pt x="155" y="203"/>
                </a:cubicBezTo>
                <a:cubicBezTo>
                  <a:pt x="148" y="203"/>
                  <a:pt x="140" y="209"/>
                  <a:pt x="139" y="219"/>
                </a:cubicBezTo>
                <a:cubicBezTo>
                  <a:pt x="137" y="232"/>
                  <a:pt x="142" y="243"/>
                  <a:pt x="143" y="249"/>
                </a:cubicBezTo>
                <a:cubicBezTo>
                  <a:pt x="145" y="254"/>
                  <a:pt x="154" y="283"/>
                  <a:pt x="154" y="283"/>
                </a:cubicBezTo>
                <a:cubicBezTo>
                  <a:pt x="154" y="283"/>
                  <a:pt x="158" y="302"/>
                  <a:pt x="169" y="304"/>
                </a:cubicBezTo>
                <a:cubicBezTo>
                  <a:pt x="171" y="305"/>
                  <a:pt x="174" y="305"/>
                  <a:pt x="176" y="305"/>
                </a:cubicBezTo>
                <a:cubicBezTo>
                  <a:pt x="176" y="305"/>
                  <a:pt x="176" y="305"/>
                  <a:pt x="176" y="305"/>
                </a:cubicBezTo>
                <a:cubicBezTo>
                  <a:pt x="177" y="305"/>
                  <a:pt x="177" y="305"/>
                  <a:pt x="177" y="305"/>
                </a:cubicBezTo>
                <a:cubicBezTo>
                  <a:pt x="179" y="305"/>
                  <a:pt x="181" y="305"/>
                  <a:pt x="182" y="305"/>
                </a:cubicBezTo>
                <a:cubicBezTo>
                  <a:pt x="187" y="331"/>
                  <a:pt x="208" y="355"/>
                  <a:pt x="218" y="374"/>
                </a:cubicBezTo>
                <a:cubicBezTo>
                  <a:pt x="220" y="379"/>
                  <a:pt x="225" y="383"/>
                  <a:pt x="225" y="387"/>
                </a:cubicBezTo>
                <a:cubicBezTo>
                  <a:pt x="227" y="398"/>
                  <a:pt x="217" y="414"/>
                  <a:pt x="208" y="419"/>
                </a:cubicBezTo>
                <a:cubicBezTo>
                  <a:pt x="178" y="442"/>
                  <a:pt x="178" y="442"/>
                  <a:pt x="178" y="442"/>
                </a:cubicBezTo>
                <a:cubicBezTo>
                  <a:pt x="153" y="454"/>
                  <a:pt x="99" y="470"/>
                  <a:pt x="70" y="486"/>
                </a:cubicBezTo>
                <a:cubicBezTo>
                  <a:pt x="54" y="495"/>
                  <a:pt x="40" y="505"/>
                  <a:pt x="34" y="513"/>
                </a:cubicBezTo>
                <a:cubicBezTo>
                  <a:pt x="7" y="535"/>
                  <a:pt x="0" y="653"/>
                  <a:pt x="17" y="678"/>
                </a:cubicBezTo>
                <a:cubicBezTo>
                  <a:pt x="32" y="697"/>
                  <a:pt x="35" y="724"/>
                  <a:pt x="301" y="724"/>
                </a:cubicBezTo>
                <a:cubicBezTo>
                  <a:pt x="566" y="724"/>
                  <a:pt x="570" y="697"/>
                  <a:pt x="585" y="678"/>
                </a:cubicBezTo>
                <a:cubicBezTo>
                  <a:pt x="600" y="653"/>
                  <a:pt x="589" y="530"/>
                  <a:pt x="568" y="513"/>
                </a:cubicBezTo>
                <a:close/>
                <a:moveTo>
                  <a:pt x="259" y="457"/>
                </a:moveTo>
                <a:cubicBezTo>
                  <a:pt x="341" y="457"/>
                  <a:pt x="341" y="457"/>
                  <a:pt x="341" y="457"/>
                </a:cubicBezTo>
                <a:cubicBezTo>
                  <a:pt x="309" y="514"/>
                  <a:pt x="309" y="514"/>
                  <a:pt x="309" y="514"/>
                </a:cubicBezTo>
                <a:cubicBezTo>
                  <a:pt x="291" y="514"/>
                  <a:pt x="291" y="514"/>
                  <a:pt x="291" y="514"/>
                </a:cubicBezTo>
                <a:lnTo>
                  <a:pt x="259" y="457"/>
                </a:lnTo>
                <a:close/>
                <a:moveTo>
                  <a:pt x="299" y="708"/>
                </a:moveTo>
                <a:cubicBezTo>
                  <a:pt x="258" y="678"/>
                  <a:pt x="258" y="678"/>
                  <a:pt x="258" y="678"/>
                </a:cubicBezTo>
                <a:cubicBezTo>
                  <a:pt x="290" y="533"/>
                  <a:pt x="290" y="533"/>
                  <a:pt x="290" y="533"/>
                </a:cubicBezTo>
                <a:cubicBezTo>
                  <a:pt x="310" y="533"/>
                  <a:pt x="310" y="533"/>
                  <a:pt x="310" y="533"/>
                </a:cubicBezTo>
                <a:cubicBezTo>
                  <a:pt x="342" y="678"/>
                  <a:pt x="342" y="678"/>
                  <a:pt x="342" y="678"/>
                </a:cubicBezTo>
                <a:lnTo>
                  <a:pt x="299" y="7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78191" tIns="39095" rIns="78191" bIns="39095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200" dirty="0">
              <a:latin typeface="+mn-lt"/>
            </a:endParaRPr>
          </a:p>
        </p:txBody>
      </p:sp>
      <p:sp>
        <p:nvSpPr>
          <p:cNvPr id="36" name="Hexagon 35"/>
          <p:cNvSpPr/>
          <p:nvPr/>
        </p:nvSpPr>
        <p:spPr>
          <a:xfrm>
            <a:off x="4719040" y="2597344"/>
            <a:ext cx="2772000" cy="2268000"/>
          </a:xfrm>
          <a:prstGeom prst="hexagon">
            <a:avLst/>
          </a:prstGeom>
          <a:solidFill>
            <a:srgbClr val="E2E5E6"/>
          </a:solidFill>
          <a:ln w="38100">
            <a:solidFill>
              <a:schemeClr val="bg1"/>
            </a:solidFill>
          </a:ln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Regime</a:t>
            </a: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generale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DF68611-84F2-4218-8342-1BC7DF3B6589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1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Minimali di retribuzione </a:t>
            </a:r>
            <a:r>
              <a:rPr lang="it-IT" altLang="it-IT" sz="3600" dirty="0" smtClean="0"/>
              <a:t>e </a:t>
            </a:r>
            <a:r>
              <a:rPr lang="it-IT" altLang="it-IT" sz="3600" dirty="0"/>
              <a:t>contributo IVS</a:t>
            </a:r>
            <a:endParaRPr lang="en-US" sz="3600" dirty="0"/>
          </a:p>
        </p:txBody>
      </p:sp>
      <p:sp>
        <p:nvSpPr>
          <p:cNvPr id="18" name="Rectangle 17"/>
          <p:cNvSpPr/>
          <p:nvPr/>
        </p:nvSpPr>
        <p:spPr>
          <a:xfrm>
            <a:off x="3689486" y="1928052"/>
            <a:ext cx="7087034" cy="1196148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€ 507,42: Trattamento minimo mensile di pensione a carico del Fondo Pensione Lavoratori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Dipendenti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€ 48,20: Minimale di retribuzione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giornaliera fissato dalla legge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87364" y="1928052"/>
            <a:ext cx="1744542" cy="1196148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8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Minimale di legge 2018</a:t>
            </a:r>
            <a:endParaRPr lang="it-IT" sz="28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17"/>
          <p:cNvSpPr/>
          <p:nvPr/>
        </p:nvSpPr>
        <p:spPr>
          <a:xfrm>
            <a:off x="3689486" y="3752848"/>
            <a:ext cx="7087034" cy="1388654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La retribuzione presa a riferimento per il versamento dei contributi previdenziali non può essere inferiore a quella prevista dai CCNL e accordi collettivi di 2^ livello stipulati dalle OO.SS/OO.DD.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m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aggiormente rappresentative su base nazionale (art. 1, comma 1, </a:t>
            </a:r>
            <a:r>
              <a:rPr lang="it-IT" sz="2000" dirty="0" err="1" smtClean="0">
                <a:ea typeface="Verdana" pitchFamily="34" charset="0"/>
                <a:cs typeface="Calibri" panose="020F0502020204030204" pitchFamily="34" charset="0"/>
              </a:rPr>
              <a:t>d.l.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338/1989)</a:t>
            </a:r>
          </a:p>
        </p:txBody>
      </p:sp>
      <p:sp>
        <p:nvSpPr>
          <p:cNvPr id="6" name="Rectangle 19"/>
          <p:cNvSpPr/>
          <p:nvPr/>
        </p:nvSpPr>
        <p:spPr>
          <a:xfrm>
            <a:off x="1495388" y="3752848"/>
            <a:ext cx="1744542" cy="1388654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8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Minimale da contratto</a:t>
            </a:r>
            <a:endParaRPr lang="it-IT" sz="28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F56BEA9-9451-4E05-8AB7-C5EBF9B96B1D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0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04848" y="2975476"/>
            <a:ext cx="4335420" cy="1032027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Rapporti di lavoro successivi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3047" y="2975476"/>
            <a:ext cx="6238401" cy="1032027"/>
          </a:xfrm>
          <a:prstGeom prst="rect">
            <a:avLst/>
          </a:prstGeom>
          <a:solidFill>
            <a:srgbClr val="E2E5E6"/>
          </a:solidFill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Le retribuzioni percepite in costanza dei precedenti rapporti,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si cumulano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agli effetti del massimale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03621" y="4095418"/>
            <a:ext cx="4335420" cy="1121822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Rapporti di lavoro simultanei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33047" y="4095418"/>
            <a:ext cx="6238401" cy="1121822"/>
          </a:xfrm>
          <a:prstGeom prst="rect">
            <a:avLst/>
          </a:prstGeom>
          <a:solidFill>
            <a:srgbClr val="E2E5E6"/>
          </a:solidFill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Le retribuzioni derivanti dai due rapporti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si cumulano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agli effetti del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massimale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03621" y="5305154"/>
            <a:ext cx="4335420" cy="1215734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Coesistenza di rapporti di lavoro subordinato e di rapporti di collaborazione coordinata e 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continuativa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33047" y="5305154"/>
            <a:ext cx="6238401" cy="1215734"/>
          </a:xfrm>
          <a:prstGeom prst="rect">
            <a:avLst/>
          </a:prstGeom>
          <a:solidFill>
            <a:srgbClr val="E2E5E6"/>
          </a:solidFill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Le retribuzioni derivanti da rapporti di lavoro subordinato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non si cumulano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con i compensi percepiti a titolo di collaborazione coordinata e continuativa/ progetto</a:t>
            </a:r>
          </a:p>
        </p:txBody>
      </p:sp>
      <p:sp>
        <p:nvSpPr>
          <p:cNvPr id="15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Il massimale contributivo e pensionabile</a:t>
            </a:r>
            <a:endParaRPr lang="it-IT" sz="3600" dirty="0"/>
          </a:p>
        </p:txBody>
      </p:sp>
      <p:sp>
        <p:nvSpPr>
          <p:cNvPr id="12" name="Rectangle 11"/>
          <p:cNvSpPr/>
          <p:nvPr/>
        </p:nvSpPr>
        <p:spPr>
          <a:xfrm>
            <a:off x="5633026" y="1992470"/>
            <a:ext cx="6239833" cy="895091"/>
          </a:xfrm>
          <a:prstGeom prst="rect">
            <a:avLst/>
          </a:prstGeom>
          <a:solidFill>
            <a:srgbClr val="E2E5E6"/>
          </a:solidFill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Massimale annuo per la base contributiva e pensionabile degli assicurati dopo il 31.12.1995 (art. 2, comma 18, legge n. 335/1995)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4848" y="1992470"/>
            <a:ext cx="4335420" cy="895091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€ 101.427,00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10317" y="6551088"/>
            <a:ext cx="2786951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890C74B-A9C4-4791-A297-E7D9DF41D6AC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4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Altre contribuzioni previdenziali e assistenziali</a:t>
            </a:r>
            <a:endParaRPr lang="it-IT" altLang="it-IT" sz="3600" dirty="0"/>
          </a:p>
        </p:txBody>
      </p:sp>
      <p:sp>
        <p:nvSpPr>
          <p:cNvPr id="26" name="Rectangle 25"/>
          <p:cNvSpPr/>
          <p:nvPr/>
        </p:nvSpPr>
        <p:spPr>
          <a:xfrm>
            <a:off x="1216117" y="316270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2,22 %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3,21</a:t>
            </a: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%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585597" y="3162708"/>
            <a:ext cx="3420000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Contributo per la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indennità economica di malattia</a:t>
            </a:r>
          </a:p>
          <a:p>
            <a:pPr>
              <a:buClr>
                <a:schemeClr val="tx2"/>
              </a:buClr>
              <a:buSzPct val="103000"/>
            </a:pPr>
            <a:r>
              <a:rPr lang="it-IT" b="0" dirty="0" smtClean="0">
                <a:ea typeface="Verdana" pitchFamily="34" charset="0"/>
                <a:cs typeface="Calibri" panose="020F0502020204030204" pitchFamily="34" charset="0"/>
              </a:rPr>
              <a:t>(misura variabile in base al settore)</a:t>
            </a:r>
            <a:endParaRPr lang="it-IT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458748" y="316270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1.70 % </a:t>
            </a: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4,70 %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85597" y="5492467"/>
            <a:ext cx="3420000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Contributo per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l’assegno al nucleo familiare</a:t>
            </a:r>
            <a:endParaRPr lang="it-IT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6117" y="199782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1,61 %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85597" y="1997828"/>
            <a:ext cx="3420000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per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la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 assicurazione </a:t>
            </a: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di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disoccupazione (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per i 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rapporti a tempo determinato, si aggiunge anche il contributo dell’1,40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%)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58748" y="199782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0,20%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41889" y="1997828"/>
            <a:ext cx="3582211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Contributo per il Fondo di garanzia TFR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; per i dirigenti delle imprese industriali corrisponde allo 0,40%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216117" y="432758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0,46 %</a:t>
            </a:r>
            <a:endParaRPr lang="it-IT" sz="200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585597" y="4327588"/>
            <a:ext cx="3420000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per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le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prestazioni </a:t>
            </a: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economiche di maternità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458748" y="4327588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0,90 %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841889" y="3169872"/>
            <a:ext cx="3582211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Contributo per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la Cassa integrazione guadagni ordinaria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(brevi sospensioni attività produttiva)</a:t>
            </a:r>
          </a:p>
        </p:txBody>
      </p:sp>
      <p:sp>
        <p:nvSpPr>
          <p:cNvPr id="6" name="Rectangle 5"/>
          <p:cNvSpPr/>
          <p:nvPr/>
        </p:nvSpPr>
        <p:spPr>
          <a:xfrm>
            <a:off x="6458748" y="5492467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0,20 % </a:t>
            </a: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 0,65 %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41889" y="4327588"/>
            <a:ext cx="3582211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Contributo per la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Cassa integrazione guadagni straordinaria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(crisi e ristrutturazioni</a:t>
            </a:r>
            <a:endParaRPr lang="it-IT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216117" y="5492467"/>
            <a:ext cx="1260000" cy="1008000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0,68 %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841889" y="5492467"/>
            <a:ext cx="3582211" cy="1008000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Contributo per i 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Fondi di solidarietà o il Fondo di integrazione salariale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E61B38D-64C2-423F-9ED4-DE5370EA5E1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47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87365" y="1930400"/>
            <a:ext cx="9217147" cy="416264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In caso di cessazione del rapporto di lavoro subordinato, il prestatore di lavoro ha diritto ad un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Trattamento di Fine Rapporto</a:t>
            </a: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Tale trattamento si calcola sommando per ciascun anno di servizio una quota pari all'importo della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retribuzione dovuta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per l'anno divisa per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13,5</a:t>
            </a: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trattamento di cui al precedente primo comma, con esclusione della quota maturata nell'anno, è incrementato, su base composta, al 31 dicembre di ogni anno, con l'applicazione di un tasso costituito dall‘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1,5%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in misura fissa e dal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75%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dell'aumento dell'indice dei prezzi al consumo per le famiglie di operai ed impiegati, accertato dall'ISTAT, rispetto al mese di dicembre dell'anno precedente</a:t>
            </a: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prestatore di lavoro, con almeno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8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anni di servizio presso lo stesso datore di lavoro, può chiedere, in costanza di rapporto di lavoro, una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anticipazione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non superiore al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70%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sul trattamento cui avrebbe diritto nel caso di cessazione del rapporto alla data della richiesta</a:t>
            </a: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b="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altLang="it-IT" sz="3600" dirty="0" smtClean="0"/>
              <a:t>Trattamento di Fine Rapporto - Art. 2120 del Codice civile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AAE5638-E7CD-4591-8449-C5B6FB951255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82210" y="1916113"/>
            <a:ext cx="1250154" cy="4068762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400" b="1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TFR</a:t>
            </a:r>
            <a:endParaRPr lang="it-IT" sz="2400" b="1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96699" y="1927716"/>
            <a:ext cx="7668000" cy="540000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txBody>
          <a:bodyPr wrap="square" lIns="72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Fondi pensione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96699" y="2807006"/>
            <a:ext cx="7668000" cy="540000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txBody>
          <a:bodyPr wrap="square" lIns="72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FONDINPS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96699" y="3686296"/>
            <a:ext cx="7668000" cy="540000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txBody>
          <a:bodyPr wrap="square" lIns="72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0" dirty="0" smtClean="0">
                <a:ea typeface="Verdana" pitchFamily="34" charset="0"/>
                <a:cs typeface="Calibri" panose="020F0502020204030204" pitchFamily="34" charset="0"/>
              </a:rPr>
              <a:t>Q.U.I.R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.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(Quota Integrativa della Retribuzione) marzo 2015 – giugno 2018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6699" y="4565586"/>
            <a:ext cx="7668000" cy="540000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txBody>
          <a:bodyPr wrap="square" lIns="72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/>
              <a:t>Fondo di Tesoreria aziende ≥ 50 dipendenti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96699" y="5444875"/>
            <a:ext cx="7668000" cy="540000"/>
          </a:xfrm>
          <a:prstGeom prst="rect">
            <a:avLst/>
          </a:prstGeom>
          <a:solidFill>
            <a:srgbClr val="E2E5E6"/>
          </a:solidFill>
          <a:ln>
            <a:noFill/>
          </a:ln>
        </p:spPr>
        <p:txBody>
          <a:bodyPr wrap="square" lIns="72000" rIns="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Accantonato in (in tutti gli altri casi)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altLang="it-IT" sz="3600" dirty="0" smtClean="0"/>
              <a:t>Trattamento di Fine Rapporto </a:t>
            </a:r>
            <a:r>
              <a:rPr lang="it-IT" altLang="it-IT" sz="3600" dirty="0"/>
              <a:t>- Art. 2120 del </a:t>
            </a:r>
            <a:r>
              <a:rPr lang="it-IT" altLang="it-IT" sz="3600" dirty="0" smtClean="0"/>
              <a:t>Codice civile</a:t>
            </a:r>
            <a:endParaRPr lang="it-IT" altLang="it-IT" sz="3600" dirty="0"/>
          </a:p>
        </p:txBody>
      </p:sp>
      <p:cxnSp>
        <p:nvCxnSpPr>
          <p:cNvPr id="6" name="Elbow Connector 5"/>
          <p:cNvCxnSpPr>
            <a:stCxn id="7" idx="3"/>
            <a:endCxn id="9" idx="1"/>
          </p:cNvCxnSpPr>
          <p:nvPr/>
        </p:nvCxnSpPr>
        <p:spPr>
          <a:xfrm flipV="1">
            <a:off x="2632364" y="2197716"/>
            <a:ext cx="864335" cy="17527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7" idx="3"/>
            <a:endCxn id="10" idx="1"/>
          </p:cNvCxnSpPr>
          <p:nvPr/>
        </p:nvCxnSpPr>
        <p:spPr>
          <a:xfrm flipV="1">
            <a:off x="2632364" y="3077006"/>
            <a:ext cx="864335" cy="87348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3"/>
            <a:endCxn id="11" idx="1"/>
          </p:cNvCxnSpPr>
          <p:nvPr/>
        </p:nvCxnSpPr>
        <p:spPr>
          <a:xfrm>
            <a:off x="2632364" y="3950494"/>
            <a:ext cx="864335" cy="580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7" idx="3"/>
            <a:endCxn id="12" idx="1"/>
          </p:cNvCxnSpPr>
          <p:nvPr/>
        </p:nvCxnSpPr>
        <p:spPr>
          <a:xfrm>
            <a:off x="2632364" y="3950494"/>
            <a:ext cx="864335" cy="88509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7" idx="3"/>
            <a:endCxn id="13" idx="1"/>
          </p:cNvCxnSpPr>
          <p:nvPr/>
        </p:nvCxnSpPr>
        <p:spPr>
          <a:xfrm>
            <a:off x="2632364" y="3950494"/>
            <a:ext cx="864335" cy="176438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2919FB5-8C60-407A-86D2-BBA1BDC22091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63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483742" y="1926420"/>
            <a:ext cx="8048348" cy="481409"/>
          </a:xfrm>
          <a:prstGeom prst="rect">
            <a:avLst/>
          </a:prstGeom>
          <a:solidFill>
            <a:schemeClr val="bg2"/>
          </a:solidFill>
        </p:spPr>
        <p:txBody>
          <a:bodyPr wrap="square" anchor="t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TFR destinato a un fondo di previdenza complementare (scelta irrevocabile)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87424" y="1926420"/>
            <a:ext cx="1872001" cy="2148804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endParaRPr lang="it-IT" sz="2000" dirty="0" smtClean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Entro il 30/06/2007 o </a:t>
            </a:r>
          </a:p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6 mesi dall'assunzione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83742" y="2504315"/>
            <a:ext cx="8048348" cy="1570909"/>
          </a:xfrm>
          <a:prstGeom prst="rect">
            <a:avLst/>
          </a:prstGeom>
          <a:solidFill>
            <a:schemeClr val="bg2"/>
          </a:solidFill>
        </p:spPr>
        <p:txBody>
          <a:bodyPr wrap="square" anchor="t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Lasciare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il TFR al regime ex art. 2120 (scelta revocabile), che significa: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87424" y="4734394"/>
            <a:ext cx="9622535" cy="39909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it-IT" sz="2000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Silenzio assenso</a:t>
            </a:r>
            <a:endParaRPr lang="it-IT" sz="20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87424" y="5368709"/>
            <a:ext cx="2491632" cy="519095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Fondo di categoria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618327" y="5368709"/>
            <a:ext cx="2491632" cy="519095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FONDINPS 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651573" y="3050460"/>
            <a:ext cx="3147578" cy="895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36000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TFR al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datore di lavoro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se i lavoratori sono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&lt; 50</a:t>
            </a:r>
            <a:endParaRPr lang="it-IT" sz="2000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68949" y="3050460"/>
            <a:ext cx="3147578" cy="8953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36000" rIns="3600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TFR al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Fondo di Tesoreria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se i lavoratori sono </a:t>
            </a:r>
            <a:r>
              <a:rPr lang="it-IT" sz="2000" b="1" dirty="0"/>
              <a:t>≥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 50</a:t>
            </a:r>
            <a:endParaRPr lang="it-IT" sz="2000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052876" y="5368709"/>
            <a:ext cx="2491632" cy="519095"/>
          </a:xfrm>
          <a:prstGeom prst="rect">
            <a:avLst/>
          </a:prstGeom>
          <a:solidFill>
            <a:srgbClr val="058CBD"/>
          </a:solidFill>
        </p:spPr>
        <p:txBody>
          <a:bodyPr wrap="square" rIns="36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Fondo aziendale</a:t>
            </a:r>
            <a:endParaRPr lang="it-IT" sz="2000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1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altLang="it-IT" sz="3600" dirty="0" smtClean="0"/>
              <a:t>La scelta del lavoratore dipendente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9591147-7DE4-4066-A104-BB259C8A00D0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9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80449" y="2157479"/>
            <a:ext cx="2073918" cy="3590597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Rectangle 25"/>
          <p:cNvSpPr/>
          <p:nvPr/>
        </p:nvSpPr>
        <p:spPr>
          <a:xfrm>
            <a:off x="3154366" y="2157480"/>
            <a:ext cx="8439597" cy="359059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Rapporti inferiori a 3 mesi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Lavoratori a domicilio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Dirigenti, quadri e impiegati settore agricolo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Se CCNL prevede pagamento mensile TFR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Se CCNL prevede accantonamento TFR presso terzi (es. edilizia)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Lavoratori assicurati presso il “Il Fondo di previdenza per gli impiegati dipendenti dai concessionari del servizio di riscossione dei tributi e delle altre entrate dello Stato e degli enti pubblici” e “Fondo delle abolite imposte di consumo”</a:t>
            </a:r>
            <a:endParaRPr lang="it-IT" sz="2400" b="0" dirty="0">
              <a:ea typeface="Verdana" pitchFamily="34" charset="0"/>
              <a:cs typeface="Calibri" panose="020F0502020204030204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32848" y="3532866"/>
            <a:ext cx="1776025" cy="118710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altLang="it-IT" sz="3600" dirty="0" smtClean="0"/>
              <a:t>Lavoratori esclusi dal contributo al Fondo di Tesoreria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FDACA8C-44F4-4FFC-97E7-4BCE9D613D33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76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V="1">
            <a:off x="6114247" y="6328183"/>
            <a:ext cx="4428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114247" y="1822885"/>
            <a:ext cx="4428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649752" y="1819303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Minimale giornaliero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9752" y="2229201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Fondo Pensioni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49752" y="3048997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Fondo garanzia TFR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9752" y="3458894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Assegno al nucleo familiare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49752" y="3868793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CIG ordinaria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49752" y="4278690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CIG straordinaria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49752" y="4688587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Indennità economica di malattia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49752" y="5098486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Indennità economica di maternità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49752" y="5508384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Totale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49752" y="2639099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Assicurazioni di disoccupazione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49752" y="5918281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di cui a carico del lavoratore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9070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Operai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814820" y="181930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€ 47,58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14820" y="22292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814820" y="304899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14820" y="345889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14820" y="386879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14820" y="427869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0,90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814820" y="468858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2,22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814820" y="50984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0,46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814820" y="550838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41,57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14820" y="263909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14820" y="591828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9,49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6464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Impiegati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464644" y="181930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€ 47,58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64644" y="22292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64644" y="304899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64644" y="345889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64644" y="386879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464644" y="427869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0,90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64644" y="468858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-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464644" y="50984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0,46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64644" y="550838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39,35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464644" y="263909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64644" y="591828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9,49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913858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Dirigenti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227939" y="181930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€ 131,63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227939" y="2229202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227939" y="3048998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0,40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227939" y="345889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9227939" y="386879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9227939" y="4278692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-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227939" y="468858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-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227939" y="509848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0,46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227939" y="55083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36,45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227939" y="26391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227939" y="591828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9,19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7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altLang="it-IT" sz="3600" dirty="0"/>
              <a:t>Esempi di contribuzione</a:t>
            </a:r>
          </a:p>
          <a:p>
            <a:pPr>
              <a:lnSpc>
                <a:spcPct val="80000"/>
              </a:lnSpc>
            </a:pPr>
            <a:r>
              <a:rPr lang="it-IT" altLang="it-IT" sz="3600" dirty="0"/>
              <a:t>Settore Industria: aziende </a:t>
            </a:r>
            <a:r>
              <a:rPr lang="it-IT" sz="3600" dirty="0" smtClean="0"/>
              <a:t>≥</a:t>
            </a:r>
            <a:r>
              <a:rPr lang="it-IT" altLang="it-IT" sz="3600" dirty="0" smtClean="0"/>
              <a:t> 50 </a:t>
            </a:r>
            <a:r>
              <a:rPr lang="it-IT" altLang="it-IT" sz="3600" dirty="0"/>
              <a:t>dipendenti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D60C5BD-9D03-4E62-8EAD-819804D0BF89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Esempi di contribuzione</a:t>
            </a:r>
            <a:br>
              <a:rPr lang="it-IT" altLang="it-IT" sz="3600" dirty="0"/>
            </a:br>
            <a:r>
              <a:rPr lang="it-IT" altLang="it-IT" sz="3600" dirty="0"/>
              <a:t>Settore Commercio: aziende </a:t>
            </a:r>
            <a:r>
              <a:rPr lang="it-IT" sz="3600" dirty="0"/>
              <a:t>≥</a:t>
            </a:r>
            <a:r>
              <a:rPr lang="it-IT" altLang="it-IT" sz="3600" dirty="0" smtClean="0"/>
              <a:t> 50 </a:t>
            </a:r>
            <a:r>
              <a:rPr lang="it-IT" altLang="it-IT" sz="3600" dirty="0"/>
              <a:t>dipendenti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114247" y="6015666"/>
            <a:ext cx="4428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6114247" y="1822885"/>
            <a:ext cx="4428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649752" y="1819303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Minimale giornaliero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49752" y="2229201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Fondo Pensioni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49752" y="3048997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Fondo garanzia TFR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649752" y="3458895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Assegno al nucleo familiare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49752" y="3868793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CIG straordinaria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49752" y="4278690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Indennità economica di malattia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49752" y="5098486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Totale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49752" y="4688588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Indennità economica di maternità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49752" y="2639099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Assicurazioni di disoccupazione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49752" y="5508384"/>
            <a:ext cx="3384376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di cui a carico del lavoratore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14820" y="181930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€ 47,58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14820" y="22292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814820" y="304899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14820" y="3458895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14820" y="386879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0,90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814820" y="427869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2</a:t>
            </a:r>
            <a:r>
              <a:rPr lang="it-IT" b="0" dirty="0" smtClean="0">
                <a:ea typeface="Verdana" pitchFamily="34" charset="0"/>
                <a:cs typeface="Calibri" panose="020F0502020204030204" pitchFamily="34" charset="0"/>
              </a:rPr>
              <a:t>,44</a:t>
            </a:r>
            <a:endParaRPr lang="it-IT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814820" y="4688588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0,24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814820" y="50984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39,37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14820" y="550838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9,49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814820" y="263909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464644" y="181930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€ 47,58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464644" y="22292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464644" y="304899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64644" y="3458895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464644" y="386879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0,90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464644" y="427869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2</a:t>
            </a:r>
            <a:r>
              <a:rPr lang="it-IT" b="0" dirty="0" smtClean="0">
                <a:ea typeface="Verdana" pitchFamily="34" charset="0"/>
                <a:cs typeface="Calibri" panose="020F0502020204030204" pitchFamily="34" charset="0"/>
              </a:rPr>
              <a:t>,44</a:t>
            </a:r>
            <a:endParaRPr lang="it-IT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464644" y="4688588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0,24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464644" y="550838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9,49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464644" y="50984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39,37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464644" y="263909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9227939" y="181930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€ 131,63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9227939" y="2229201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33,00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227939" y="3048997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0,20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227939" y="3458895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0,68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9227939" y="3868793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-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9227939" y="4278690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-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227939" y="4688588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0,24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9227939" y="5098486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36,03</a:t>
            </a:r>
            <a:endParaRPr lang="it-IT" b="1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227939" y="5508384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9,19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227939" y="2639099"/>
            <a:ext cx="1051893" cy="367181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1,61</a:t>
            </a:r>
            <a:endParaRPr lang="it-IT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579070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Operai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46464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Impiegati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9138583" y="1446835"/>
            <a:ext cx="1403664" cy="256683"/>
          </a:xfrm>
          <a:prstGeom prst="rect">
            <a:avLst/>
          </a:prstGeom>
        </p:spPr>
        <p:txBody>
          <a:bodyPr wrap="square" lIns="3600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Dirigenti</a:t>
            </a:r>
            <a:endParaRPr lang="it-IT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D1894EE-AD2A-4092-8926-DAD9E94A20B0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3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Casse pensionistiche dipendenti pubblici</a:t>
            </a:r>
          </a:p>
        </p:txBody>
      </p:sp>
      <p:sp>
        <p:nvSpPr>
          <p:cNvPr id="4" name="Rectangle 3"/>
          <p:cNvSpPr/>
          <p:nvPr/>
        </p:nvSpPr>
        <p:spPr>
          <a:xfrm>
            <a:off x="1487487" y="1916114"/>
            <a:ext cx="9622473" cy="43200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4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Tipologia Amministrazione Pubblica</a:t>
            </a:r>
            <a:endParaRPr lang="it-IT" sz="24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87487" y="2654224"/>
            <a:ext cx="9629314" cy="1440000"/>
            <a:chOff x="1487487" y="2654224"/>
            <a:chExt cx="9629314" cy="1440000"/>
          </a:xfrm>
        </p:grpSpPr>
        <p:sp>
          <p:nvSpPr>
            <p:cNvPr id="6" name="Rectangle 5"/>
            <p:cNvSpPr>
              <a:spLocks/>
            </p:cNvSpPr>
            <p:nvPr/>
          </p:nvSpPr>
          <p:spPr>
            <a:xfrm>
              <a:off x="1487487" y="2654224"/>
              <a:ext cx="4716000" cy="144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Amministrazione dello Stato</a:t>
              </a: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8" name="Rectangle 10"/>
            <p:cNvSpPr>
              <a:spLocks/>
            </p:cNvSpPr>
            <p:nvPr/>
          </p:nvSpPr>
          <p:spPr>
            <a:xfrm>
              <a:off x="6400801" y="2654224"/>
              <a:ext cx="4716000" cy="144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9" name="Rectangle 21"/>
            <p:cNvSpPr/>
            <p:nvPr/>
          </p:nvSpPr>
          <p:spPr>
            <a:xfrm>
              <a:off x="6746934" y="3158325"/>
              <a:ext cx="1224000" cy="424441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000" b="1" dirty="0" smtClean="0">
                  <a:solidFill>
                    <a:srgbClr val="FFFFFF"/>
                  </a:solidFill>
                </a:rPr>
                <a:t>C.T.P.S.</a:t>
              </a:r>
              <a:endParaRPr lang="it-IT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11" name="Rectangle 37"/>
            <p:cNvSpPr/>
            <p:nvPr/>
          </p:nvSpPr>
          <p:spPr>
            <a:xfrm>
              <a:off x="8205025" y="2654224"/>
              <a:ext cx="2806964" cy="1432642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Cassa dei trattamenti pensionistici dello Stato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487487" y="4400333"/>
            <a:ext cx="9621616" cy="1440000"/>
            <a:chOff x="1487487" y="4400333"/>
            <a:chExt cx="9621616" cy="1440000"/>
          </a:xfrm>
        </p:grpSpPr>
        <p:sp>
          <p:nvSpPr>
            <p:cNvPr id="13" name="Rectangle 12"/>
            <p:cNvSpPr>
              <a:spLocks/>
            </p:cNvSpPr>
            <p:nvPr/>
          </p:nvSpPr>
          <p:spPr>
            <a:xfrm>
              <a:off x="1487487" y="4400333"/>
              <a:ext cx="4716000" cy="144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Enti pubblici</a:t>
              </a: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4" name="Rectangle 29"/>
            <p:cNvSpPr>
              <a:spLocks/>
            </p:cNvSpPr>
            <p:nvPr/>
          </p:nvSpPr>
          <p:spPr>
            <a:xfrm>
              <a:off x="6393103" y="4400333"/>
              <a:ext cx="4716000" cy="144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5" name="Rectangle 21"/>
            <p:cNvSpPr/>
            <p:nvPr/>
          </p:nvSpPr>
          <p:spPr>
            <a:xfrm>
              <a:off x="6736048" y="4912550"/>
              <a:ext cx="1224000" cy="424441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000" b="1" dirty="0" smtClean="0">
                  <a:solidFill>
                    <a:srgbClr val="FFFFFF"/>
                  </a:solidFill>
                </a:rPr>
                <a:t>C.P.D.E.L.</a:t>
              </a:r>
              <a:endParaRPr lang="it-IT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16" name="Rectangle 37"/>
            <p:cNvSpPr/>
            <p:nvPr/>
          </p:nvSpPr>
          <p:spPr>
            <a:xfrm>
              <a:off x="8194139" y="4409207"/>
              <a:ext cx="2806964" cy="1431126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Cassa dei dipendenti degli enti locali 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C6EF530-18D4-46D2-8AB3-156956E915CA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17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1861750" y="178822"/>
            <a:ext cx="9796333" cy="1325563"/>
          </a:xfrm>
        </p:spPr>
        <p:txBody>
          <a:bodyPr/>
          <a:lstStyle/>
          <a:p>
            <a:r>
              <a:rPr lang="it-IT" b="1" dirty="0" smtClean="0"/>
              <a:t>Imprese </a:t>
            </a:r>
            <a:r>
              <a:rPr lang="it-IT" b="1" dirty="0"/>
              <a:t>del settore privato non agricolo </a:t>
            </a:r>
            <a:r>
              <a:rPr lang="it-IT" b="1" dirty="0" smtClean="0"/>
              <a:t>e       posizioni </a:t>
            </a:r>
            <a:r>
              <a:rPr lang="it-IT" b="1" dirty="0"/>
              <a:t>lavorative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586D650-AA2F-47C5-B948-6EFF616D5A0F}" type="datetime1">
              <a:rPr lang="it-IT" smtClean="0"/>
              <a:t>15/05/2019</a:t>
            </a:fld>
            <a:endParaRPr lang="en-US"/>
          </a:p>
        </p:txBody>
      </p:sp>
      <p:graphicFrame>
        <p:nvGraphicFramePr>
          <p:cNvPr id="6" name="Tabel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389918"/>
              </p:ext>
            </p:extLst>
          </p:nvPr>
        </p:nvGraphicFramePr>
        <p:xfrm>
          <a:off x="1200149" y="1637847"/>
          <a:ext cx="10365775" cy="4779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0662"/>
                <a:gridCol w="2360959"/>
                <a:gridCol w="2313171"/>
                <a:gridCol w="2949145"/>
                <a:gridCol w="2141838"/>
              </a:tblGrid>
              <a:tr h="712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2008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Numero imprese </a:t>
                      </a:r>
                      <a:endParaRPr lang="it-IT" sz="1400" dirty="0" smtClean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1.732.183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Numero medio annuo posizioni lavorative 13.912.675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>
                          <a:effectLst/>
                        </a:rPr>
                        <a:t>Contributi nell'anno 113.305.903.004</a:t>
                      </a:r>
                      <a:endParaRPr lang="it-IT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Posizioni lavorative per impresa 8,03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2009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1.716.948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13.810.998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110.686.627.796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8,04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1.713.580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13.721.022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112.366.982.855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8,01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1.713.015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13.673.646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116.320.523.908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7,98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1.721.495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13.548.832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115.141.563.160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7,87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1.660.771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13.337.965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115.605.346.737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8,03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2014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1.614.764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13.148.930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116.568.046.892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8,14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1.647.655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13.431.481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121.226.093.847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8,15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461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2016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1.632.918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13.630.142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126.279.382.863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8,35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  <a:tr h="350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2400"/>
                        </a:spcBef>
                        <a:spcAft>
                          <a:spcPts val="825"/>
                        </a:spcAft>
                      </a:pPr>
                      <a:r>
                        <a:rPr lang="it-IT" sz="1400" cap="all" dirty="0">
                          <a:effectLst/>
                        </a:rPr>
                        <a:t>2017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504" marR="42504" marT="42504" marB="425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1.650.468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14.140.977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129.851.167.172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effectLst/>
                        </a:rPr>
                        <a:t>8,57</a:t>
                      </a:r>
                      <a:endParaRPr lang="it-IT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565" marR="26565" marT="26565" marB="2656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9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Casse pensionistiche per specifiche categorie di dipendenti pubblici</a:t>
            </a:r>
            <a:endParaRPr lang="en-US" sz="3600" dirty="0"/>
          </a:p>
        </p:txBody>
      </p:sp>
      <p:sp>
        <p:nvSpPr>
          <p:cNvPr id="6" name="Rectangle 5"/>
          <p:cNvSpPr/>
          <p:nvPr/>
        </p:nvSpPr>
        <p:spPr>
          <a:xfrm>
            <a:off x="1487487" y="1918858"/>
            <a:ext cx="4752000" cy="43200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0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Dipendenti pubblici</a:t>
            </a:r>
            <a:endParaRPr lang="it-IT" sz="20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53025" y="1918858"/>
            <a:ext cx="4752000" cy="43200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0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Cassa di categoria</a:t>
            </a:r>
            <a:endParaRPr lang="it-IT" sz="20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87487" y="2566171"/>
            <a:ext cx="9628423" cy="1080000"/>
            <a:chOff x="1487487" y="2566171"/>
            <a:chExt cx="9628423" cy="1080000"/>
          </a:xfrm>
        </p:grpSpPr>
        <p:sp>
          <p:nvSpPr>
            <p:cNvPr id="9" name="Rectangle 8"/>
            <p:cNvSpPr/>
            <p:nvPr/>
          </p:nvSpPr>
          <p:spPr>
            <a:xfrm>
              <a:off x="1487487" y="2566171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Ufficiali giudiziari e coadiutori giudiziari</a:t>
              </a: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363910" y="2566171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8" name="Rectangle 21"/>
            <p:cNvSpPr/>
            <p:nvPr/>
          </p:nvSpPr>
          <p:spPr>
            <a:xfrm>
              <a:off x="6625724" y="2890171"/>
              <a:ext cx="1080000" cy="4320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000" b="1" dirty="0" smtClean="0">
                  <a:solidFill>
                    <a:srgbClr val="FFFFFF"/>
                  </a:solidFill>
                </a:rPr>
                <a:t>C.P.U.G.</a:t>
              </a:r>
              <a:endParaRPr lang="it-IT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857140" y="2800171"/>
              <a:ext cx="3240000" cy="61200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Cassa Pensioni Ufficiali Giudiziari 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487487" y="3857353"/>
            <a:ext cx="9628423" cy="1080000"/>
            <a:chOff x="1487487" y="3861484"/>
            <a:chExt cx="9628423" cy="1080000"/>
          </a:xfrm>
        </p:grpSpPr>
        <p:sp>
          <p:nvSpPr>
            <p:cNvPr id="12" name="Rectangle 11"/>
            <p:cNvSpPr/>
            <p:nvPr/>
          </p:nvSpPr>
          <p:spPr>
            <a:xfrm>
              <a:off x="1487487" y="3861484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Insegnanti scuola primaria e asili infantili locali esclusi i dipendenti delle scuole statali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363910" y="3861484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9" name="Rectangle 21"/>
            <p:cNvSpPr/>
            <p:nvPr/>
          </p:nvSpPr>
          <p:spPr>
            <a:xfrm>
              <a:off x="6625724" y="4185484"/>
              <a:ext cx="1080000" cy="4320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sz="2000" b="1" dirty="0" smtClean="0">
                  <a:solidFill>
                    <a:srgbClr val="FFFFFF"/>
                  </a:solidFill>
                </a:rPr>
                <a:t>C.P.I.</a:t>
              </a:r>
              <a:endParaRPr lang="it-IT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857141" y="4095484"/>
              <a:ext cx="3240000" cy="61200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Cassa Pensioni Insegnanti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487487" y="5148535"/>
            <a:ext cx="9628423" cy="1080000"/>
            <a:chOff x="1487487" y="5148535"/>
            <a:chExt cx="9628423" cy="1080000"/>
          </a:xfrm>
        </p:grpSpPr>
        <p:sp>
          <p:nvSpPr>
            <p:cNvPr id="15" name="Rectangle 10"/>
            <p:cNvSpPr/>
            <p:nvPr/>
          </p:nvSpPr>
          <p:spPr>
            <a:xfrm>
              <a:off x="1487487" y="5148535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Medici e Veterinari dipendenti di enti pubblici locali (</a:t>
              </a:r>
              <a:r>
                <a:rPr lang="it-IT" sz="2000" b="1" dirty="0" err="1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asl</a:t>
              </a:r>
              <a:r>
                <a:rPr lang="it-IT" sz="2000" b="1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 e aziende ospedaliere)</a:t>
              </a:r>
            </a:p>
          </p:txBody>
        </p:sp>
        <p:sp>
          <p:nvSpPr>
            <p:cNvPr id="16" name="Rectangle 42"/>
            <p:cNvSpPr/>
            <p:nvPr/>
          </p:nvSpPr>
          <p:spPr>
            <a:xfrm>
              <a:off x="6363910" y="5148535"/>
              <a:ext cx="4752000" cy="108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it-IT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625724" y="5382535"/>
              <a:ext cx="4471417" cy="612000"/>
              <a:chOff x="6625724" y="5374273"/>
              <a:chExt cx="4471417" cy="612000"/>
            </a:xfrm>
          </p:grpSpPr>
          <p:sp>
            <p:nvSpPr>
              <p:cNvPr id="17" name="Rectangle 21"/>
              <p:cNvSpPr/>
              <p:nvPr/>
            </p:nvSpPr>
            <p:spPr>
              <a:xfrm>
                <a:off x="6625724" y="5464273"/>
                <a:ext cx="1080000" cy="432000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2000" b="1" dirty="0" smtClean="0">
                    <a:solidFill>
                      <a:srgbClr val="FFFFFF"/>
                    </a:solidFill>
                  </a:rPr>
                  <a:t>C.P.S.</a:t>
                </a:r>
                <a:endParaRPr lang="it-IT" sz="20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Rectangle 43"/>
              <p:cNvSpPr/>
              <p:nvPr/>
            </p:nvSpPr>
            <p:spPr>
              <a:xfrm>
                <a:off x="7857141" y="5374273"/>
                <a:ext cx="3240000" cy="612000"/>
              </a:xfrm>
              <a:prstGeom prst="rect">
                <a:avLst/>
              </a:prstGeom>
            </p:spPr>
            <p:txBody>
              <a:bodyPr wrap="square" anchor="ctr">
                <a:noAutofit/>
              </a:bodyPr>
              <a:lstStyle/>
              <a:p>
                <a:pPr>
                  <a:buClr>
                    <a:srgbClr val="6D6D6D"/>
                  </a:buClr>
                  <a:buSzPct val="103000"/>
                </a:pPr>
                <a:r>
                  <a:rPr lang="it-IT" sz="2000" dirty="0" smtClean="0">
                    <a:solidFill>
                      <a:srgbClr val="000000"/>
                    </a:solidFill>
                    <a:ea typeface="Verdana" pitchFamily="34" charset="0"/>
                    <a:cs typeface="Verdana" pitchFamily="34" charset="0"/>
                  </a:rPr>
                  <a:t>Cassa Pensioni Sanitari </a:t>
                </a:r>
                <a:endParaRPr lang="it-IT" sz="2000" dirty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endParaRPr>
              </a:p>
            </p:txBody>
          </p: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E7C7D42-B412-44C9-A744-2AC6B64042FA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75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Contribuzione IVS (Invalidità, Vecchiaia e Superstiti)</a:t>
            </a:r>
            <a:endParaRPr lang="en-US" sz="3600" dirty="0"/>
          </a:p>
        </p:txBody>
      </p:sp>
      <p:sp>
        <p:nvSpPr>
          <p:cNvPr id="24" name="Rectangle 23"/>
          <p:cNvSpPr/>
          <p:nvPr/>
        </p:nvSpPr>
        <p:spPr>
          <a:xfrm>
            <a:off x="3287687" y="4908011"/>
            <a:ext cx="7822273" cy="1196148"/>
          </a:xfrm>
          <a:prstGeom prst="rect">
            <a:avLst/>
          </a:prstGeom>
        </p:spPr>
        <p:txBody>
          <a:bodyPr wrap="square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Contributo aggiuntivo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 carico del lavoratore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sulla quota eccedente il limite della prima fascia di retribuzione pensionabile, in favore di quei regimi pensionistici che prevedano aliquote contributive a carico dei lavoratori inferiori al 10%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87687" y="1928052"/>
            <a:ext cx="7822273" cy="119614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C.T.P.S. Contributo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IVS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di cui: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24,20%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datore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8,80%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lavoratore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87364" y="1928052"/>
            <a:ext cx="1744542" cy="1196148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en-US" sz="4000" b="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33%</a:t>
            </a:r>
            <a:endParaRPr lang="en-US" sz="4000" b="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87364" y="4908011"/>
            <a:ext cx="1744542" cy="1196148"/>
          </a:xfrm>
          <a:prstGeom prst="rect">
            <a:avLst/>
          </a:prstGeom>
          <a:solidFill>
            <a:srgbClr val="7F7F7F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en-US" sz="40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+1</a:t>
            </a:r>
            <a:r>
              <a:rPr lang="en-US" sz="4000" b="0" dirty="0" smtClean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rPr>
              <a:t>%</a:t>
            </a:r>
            <a:endParaRPr lang="en-US" sz="4000" b="0" dirty="0">
              <a:solidFill>
                <a:schemeClr val="bg1"/>
              </a:solidFill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287687" y="3371617"/>
            <a:ext cx="7822273" cy="119614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C.P.D.E.L., C.P.I. C.P.S.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e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 C.P.U.G. Contributo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IVS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di cui: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23,80%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datore</a:t>
            </a: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8,85%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 carico del lavoratore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487364" y="3371617"/>
            <a:ext cx="1744542" cy="1196148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en-US" sz="40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32,65%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31555FD-7DC0-41E9-8A85-215BF3BB0323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0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Fondo per i trattamenti di previdenza (TFS/TFR) per dipendenti pubblici</a:t>
            </a:r>
            <a:endParaRPr lang="en-US" sz="3600" dirty="0"/>
          </a:p>
        </p:txBody>
      </p:sp>
      <p:grpSp>
        <p:nvGrpSpPr>
          <p:cNvPr id="9" name="Group 8"/>
          <p:cNvGrpSpPr/>
          <p:nvPr/>
        </p:nvGrpSpPr>
        <p:grpSpPr>
          <a:xfrm>
            <a:off x="1506705" y="1918858"/>
            <a:ext cx="9658885" cy="1772822"/>
            <a:chOff x="1506705" y="1918858"/>
            <a:chExt cx="9658885" cy="1772822"/>
          </a:xfrm>
        </p:grpSpPr>
        <p:sp>
          <p:nvSpPr>
            <p:cNvPr id="10" name="Rectangle 9"/>
            <p:cNvSpPr/>
            <p:nvPr/>
          </p:nvSpPr>
          <p:spPr>
            <a:xfrm>
              <a:off x="1506705" y="1918858"/>
              <a:ext cx="9648000" cy="432000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000" b="1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Amministrazioni</a:t>
              </a:r>
              <a:r>
                <a:rPr lang="en-US" sz="2000" b="1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 </a:t>
              </a:r>
              <a:r>
                <a:rPr lang="en-US" sz="2000" b="1" dirty="0" err="1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statali</a:t>
              </a:r>
              <a:endParaRPr lang="en-US" sz="2000" b="1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517590" y="2431680"/>
              <a:ext cx="9648000" cy="126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en-US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2" name="Rectangle 21"/>
            <p:cNvSpPr/>
            <p:nvPr/>
          </p:nvSpPr>
          <p:spPr>
            <a:xfrm>
              <a:off x="1779404" y="2845680"/>
              <a:ext cx="1440000" cy="4320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rgbClr val="FFFFFF"/>
                  </a:solidFill>
                </a:rPr>
                <a:t>E.N.P.A.S.</a:t>
              </a:r>
            </a:p>
          </p:txBody>
        </p:sp>
        <p:sp>
          <p:nvSpPr>
            <p:cNvPr id="13" name="Rectangle 37"/>
            <p:cNvSpPr/>
            <p:nvPr/>
          </p:nvSpPr>
          <p:spPr>
            <a:xfrm>
              <a:off x="3360086" y="2593629"/>
              <a:ext cx="7704000" cy="936103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/>
                <a:t>Fondo per i trattamenti di previdenza dell’ex Ente </a:t>
              </a:r>
              <a:r>
                <a:rPr lang="it-IT" sz="2000" dirty="0"/>
                <a:t>Nazionale di Previdenza e Assistenza per i dipendenti </a:t>
              </a:r>
              <a:r>
                <a:rPr lang="it-IT" sz="2000" dirty="0" smtClean="0"/>
                <a:t>Statali</a:t>
              </a:r>
              <a:endParaRPr lang="en-US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506705" y="3958262"/>
            <a:ext cx="9658885" cy="1772822"/>
            <a:chOff x="1506705" y="3958262"/>
            <a:chExt cx="9658885" cy="1772822"/>
          </a:xfrm>
        </p:grpSpPr>
        <p:sp>
          <p:nvSpPr>
            <p:cNvPr id="15" name="Rectangle 14"/>
            <p:cNvSpPr/>
            <p:nvPr/>
          </p:nvSpPr>
          <p:spPr>
            <a:xfrm>
              <a:off x="1517590" y="4471084"/>
              <a:ext cx="9648000" cy="1260000"/>
            </a:xfrm>
            <a:prstGeom prst="rect">
              <a:avLst/>
            </a:prstGeom>
            <a:solidFill>
              <a:srgbClr val="E2E5E6"/>
            </a:solidFill>
          </p:spPr>
          <p:txBody>
            <a:bodyPr wrap="square" anchor="t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endParaRPr lang="en-US" sz="2000" b="1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6" name="Rectangle 21"/>
            <p:cNvSpPr/>
            <p:nvPr/>
          </p:nvSpPr>
          <p:spPr>
            <a:xfrm>
              <a:off x="1779404" y="4885084"/>
              <a:ext cx="1440000" cy="432000"/>
            </a:xfrm>
            <a:prstGeom prst="rect">
              <a:avLst/>
            </a:prstGeom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FFFF"/>
                  </a:solidFill>
                </a:rPr>
                <a:t>I.N.A.D.E.L.</a:t>
              </a:r>
              <a:endParaRPr lang="en-US" sz="2000" b="1" dirty="0">
                <a:solidFill>
                  <a:srgbClr val="FFFF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506705" y="3958262"/>
              <a:ext cx="9648000" cy="432000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en-US" sz="2000" b="1" dirty="0" err="1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Enti</a:t>
              </a:r>
              <a:r>
                <a:rPr lang="en-US" sz="2000" b="1" dirty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 </a:t>
              </a:r>
              <a:r>
                <a:rPr lang="en-US" sz="2000" b="1" dirty="0" err="1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pubblici</a:t>
              </a:r>
              <a:r>
                <a:rPr lang="en-US" sz="2000" b="1" dirty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 </a:t>
              </a:r>
              <a:r>
                <a:rPr lang="en-US" sz="2000" b="1" dirty="0" err="1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locali</a:t>
              </a:r>
              <a:endParaRPr lang="en-US" sz="2000" b="1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18" name="Rectangle 37"/>
            <p:cNvSpPr/>
            <p:nvPr/>
          </p:nvSpPr>
          <p:spPr>
            <a:xfrm>
              <a:off x="3413799" y="4633033"/>
              <a:ext cx="7704000" cy="936103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/>
                <a:t>Fondo per i trattamenti di previdenza dell’ex Istituto </a:t>
              </a:r>
              <a:r>
                <a:rPr lang="it-IT" sz="2000" dirty="0"/>
                <a:t>Nazionale Assistenza Dipendenti Enti </a:t>
              </a:r>
              <a:r>
                <a:rPr lang="it-IT" sz="2000" dirty="0" smtClean="0"/>
                <a:t>Locali</a:t>
              </a:r>
              <a:endParaRPr lang="en-US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68CB01C-595C-42A8-B2D1-0DF18BE02E6A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5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Contribuzione fondi per i trattamenti di previdenza (TFS/TFR)</a:t>
            </a:r>
            <a:endParaRPr lang="en-US" sz="3600" dirty="0"/>
          </a:p>
        </p:txBody>
      </p:sp>
      <p:grpSp>
        <p:nvGrpSpPr>
          <p:cNvPr id="2" name="Group 1"/>
          <p:cNvGrpSpPr/>
          <p:nvPr/>
        </p:nvGrpSpPr>
        <p:grpSpPr>
          <a:xfrm>
            <a:off x="1518213" y="2086053"/>
            <a:ext cx="9591746" cy="680890"/>
            <a:chOff x="1518213" y="2086053"/>
            <a:chExt cx="9591746" cy="680890"/>
          </a:xfrm>
        </p:grpSpPr>
        <p:sp>
          <p:nvSpPr>
            <p:cNvPr id="19" name="Rectangle 18"/>
            <p:cNvSpPr/>
            <p:nvPr/>
          </p:nvSpPr>
          <p:spPr>
            <a:xfrm>
              <a:off x="3323624" y="2086053"/>
              <a:ext cx="7786335" cy="68089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Lavoratori in regime di TFS (80% voci retributive imponibili ai fini del TFS) </a:t>
              </a:r>
            </a:p>
            <a:p>
              <a:pPr marL="342900" indent="-342900">
                <a:lnSpc>
                  <a:spcPts val="1800"/>
                </a:lnSpc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7,10% a carico del datore di lavoro </a:t>
              </a:r>
            </a:p>
            <a:p>
              <a:pPr marL="342900" indent="-342900">
                <a:lnSpc>
                  <a:spcPts val="1800"/>
                </a:lnSpc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2,50% a carico del lavoratore 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518213" y="2086053"/>
              <a:ext cx="1800286" cy="680890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E.N.P.A.S. 9,60%</a:t>
              </a:r>
              <a:endParaRPr lang="it-IT" sz="2400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18213" y="2935470"/>
            <a:ext cx="9591746" cy="680890"/>
            <a:chOff x="1518213" y="3162433"/>
            <a:chExt cx="9591746" cy="680890"/>
          </a:xfrm>
        </p:grpSpPr>
        <p:sp>
          <p:nvSpPr>
            <p:cNvPr id="21" name="Rectangle 6"/>
            <p:cNvSpPr/>
            <p:nvPr/>
          </p:nvSpPr>
          <p:spPr>
            <a:xfrm>
              <a:off x="1518213" y="3162433"/>
              <a:ext cx="1814314" cy="680890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I.N.A.D.E.L.</a:t>
              </a:r>
            </a:p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6,10 %</a:t>
              </a:r>
              <a:endParaRPr lang="it-IT" sz="2400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2" name="Rectangle 7"/>
            <p:cNvSpPr/>
            <p:nvPr/>
          </p:nvSpPr>
          <p:spPr>
            <a:xfrm>
              <a:off x="3323624" y="3162433"/>
              <a:ext cx="7786335" cy="68089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Lavoratori in regime di TFS (80% voci retributive imponibili ai fini del TFS)</a:t>
              </a:r>
            </a:p>
            <a:p>
              <a:pPr marL="342900" indent="-342900">
                <a:lnSpc>
                  <a:spcPts val="1800"/>
                </a:lnSpc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3,60% a carico del datore di lavoro </a:t>
              </a:r>
            </a:p>
            <a:p>
              <a:pPr marL="342900" indent="-342900">
                <a:lnSpc>
                  <a:spcPts val="1800"/>
                </a:lnSpc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2,50% a carico del lavoratore </a:t>
              </a:r>
              <a:endPara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518213" y="4634303"/>
            <a:ext cx="9591746" cy="680890"/>
            <a:chOff x="1518213" y="5315193"/>
            <a:chExt cx="9591746" cy="680890"/>
          </a:xfrm>
        </p:grpSpPr>
        <p:sp>
          <p:nvSpPr>
            <p:cNvPr id="23" name="Rectangle 6"/>
            <p:cNvSpPr/>
            <p:nvPr/>
          </p:nvSpPr>
          <p:spPr>
            <a:xfrm>
              <a:off x="1518213" y="5315193"/>
              <a:ext cx="1814314" cy="680890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I.N.A.D.E.L.</a:t>
              </a:r>
            </a:p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6,10 %</a:t>
              </a:r>
              <a:endParaRPr lang="it-IT" sz="2400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5" name="Rectangle 7"/>
            <p:cNvSpPr/>
            <p:nvPr/>
          </p:nvSpPr>
          <p:spPr>
            <a:xfrm>
              <a:off x="3323624" y="5315193"/>
              <a:ext cx="7786335" cy="68089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Lavoratori in regime di TFR (80% voci retributive imponibili ai fini del TFR)</a:t>
              </a:r>
            </a:p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Interamente a carico del datore di lavoro 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518213" y="3784887"/>
            <a:ext cx="9591746" cy="680890"/>
            <a:chOff x="1518213" y="4238813"/>
            <a:chExt cx="9591746" cy="680890"/>
          </a:xfrm>
        </p:grpSpPr>
        <p:sp>
          <p:nvSpPr>
            <p:cNvPr id="24" name="Rectangle 7"/>
            <p:cNvSpPr/>
            <p:nvPr/>
          </p:nvSpPr>
          <p:spPr>
            <a:xfrm>
              <a:off x="3323624" y="4238813"/>
              <a:ext cx="7786335" cy="680890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Lavoratori in regime di TFR (80% voci retributive imponibili ai fini del TFR)</a:t>
              </a:r>
            </a:p>
            <a:p>
              <a:pPr>
                <a:lnSpc>
                  <a:spcPts val="1800"/>
                </a:lnSpc>
                <a:buClr>
                  <a:srgbClr val="6D6D6D"/>
                </a:buClr>
                <a:buSzPct val="103000"/>
              </a:pPr>
              <a:r>
                <a:rPr lang="it-IT" sz="2000" dirty="0" smtClean="0">
                  <a:solidFill>
                    <a:srgbClr val="000000"/>
                  </a:solidFill>
                  <a:ea typeface="Verdana" pitchFamily="34" charset="0"/>
                  <a:cs typeface="Verdana" pitchFamily="34" charset="0"/>
                </a:rPr>
                <a:t>Interamente a carico del datore di lavoro</a:t>
              </a:r>
            </a:p>
          </p:txBody>
        </p:sp>
        <p:sp>
          <p:nvSpPr>
            <p:cNvPr id="26" name="Rectangle 6"/>
            <p:cNvSpPr/>
            <p:nvPr/>
          </p:nvSpPr>
          <p:spPr>
            <a:xfrm>
              <a:off x="1518213" y="4238813"/>
              <a:ext cx="1800286" cy="680890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rgbClr val="6D6D6D"/>
                </a:buClr>
                <a:buSzPct val="103000"/>
              </a:pP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Verdana" pitchFamily="34" charset="0"/>
                </a:rPr>
                <a:t>E.N.P.A.S. 9,60%</a:t>
              </a:r>
              <a:endParaRPr lang="it-IT" sz="2400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1524000" y="5622190"/>
            <a:ext cx="9585960" cy="710946"/>
          </a:xfrm>
          <a:prstGeom prst="rect">
            <a:avLst/>
          </a:prstGeom>
          <a:solidFill>
            <a:schemeClr val="bg2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N.B. La </a:t>
            </a:r>
            <a:r>
              <a: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base imponibile per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i </a:t>
            </a:r>
            <a:r>
              <a:rPr lang="it-IT" sz="2000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lavoratori in regime di TFR è composta dalle voci retributive imponibili ai fini TFS e dagli altri elementi previsti dal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CCNL</a:t>
            </a:r>
            <a:endParaRPr lang="it-IT" sz="2000" dirty="0">
              <a:solidFill>
                <a:srgbClr val="000000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8EDF7D0-380A-4E95-9151-37BE9C5599B2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0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Altre contribuzioni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0" y="1294554"/>
            <a:ext cx="1320800" cy="1015457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en-US" sz="2400" b="1" dirty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1,61%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530263"/>
            <a:ext cx="1320800" cy="1015457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en-US" sz="24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0,35%</a:t>
            </a:r>
            <a:endParaRPr lang="en-US" sz="24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0" y="3802068"/>
            <a:ext cx="1320800" cy="1015457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en-US" sz="24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1%</a:t>
            </a:r>
            <a:endParaRPr lang="en-US" sz="24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5073872"/>
            <a:ext cx="1320800" cy="1015457"/>
          </a:xfrm>
          <a:prstGeom prst="rect">
            <a:avLst/>
          </a:prstGeom>
          <a:solidFill>
            <a:srgbClr val="058CBD"/>
          </a:solidFill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en-US" sz="2400" b="1" dirty="0" smtClean="0">
                <a:solidFill>
                  <a:srgbClr val="FFFFFF"/>
                </a:solidFill>
                <a:ea typeface="Verdana" pitchFamily="34" charset="0"/>
                <a:cs typeface="Verdana" pitchFamily="34" charset="0"/>
              </a:rPr>
              <a:t>0,12%</a:t>
            </a:r>
            <a:endParaRPr lang="en-US" sz="2400" b="1" dirty="0">
              <a:solidFill>
                <a:srgbClr val="FFFFFF"/>
              </a:solidFill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24200" y="1294555"/>
            <a:ext cx="7985760" cy="1015456"/>
          </a:xfrm>
          <a:prstGeom prst="rect">
            <a:avLst/>
          </a:prstGeom>
          <a:noFill/>
        </p:spPr>
        <p:txBody>
          <a:bodyPr wrap="square" lIns="36000" rIns="36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b="1" dirty="0">
                <a:ea typeface="Verdana" pitchFamily="34" charset="0"/>
                <a:cs typeface="Verdana" pitchFamily="34" charset="0"/>
              </a:rPr>
              <a:t>Contributo di disoccupazione 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per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lavoratori a 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tempo determinato</a:t>
            </a: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Verdana" pitchFamily="34" charset="0"/>
              </a:rPr>
              <a:t>Interamente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a carico del datore di 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lavoro</a:t>
            </a:r>
            <a:endParaRPr lang="it-IT" sz="2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24200" y="2530264"/>
            <a:ext cx="7985760" cy="1015456"/>
          </a:xfrm>
          <a:prstGeom prst="rect">
            <a:avLst/>
          </a:prstGeom>
          <a:noFill/>
        </p:spPr>
        <p:txBody>
          <a:bodyPr wrap="square" lIns="36000" rIns="36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b="1" dirty="0">
                <a:ea typeface="Verdana" pitchFamily="34" charset="0"/>
                <a:cs typeface="Verdana" pitchFamily="34" charset="0"/>
              </a:rPr>
              <a:t>Contributo gestione unitaria prestazioni creditizie e </a:t>
            </a:r>
            <a:r>
              <a:rPr lang="it-IT" sz="2000" b="1" dirty="0" smtClean="0">
                <a:ea typeface="Verdana" pitchFamily="34" charset="0"/>
                <a:cs typeface="Verdana" pitchFamily="34" charset="0"/>
              </a:rPr>
              <a:t>sociali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 (mutui, prestiti, formazione scolastica, assistenza domiciliare, spese sanitarie, ecc.) </a:t>
            </a:r>
            <a:endParaRPr lang="it-IT" sz="2000" dirty="0">
              <a:ea typeface="Verdana" pitchFamily="34" charset="0"/>
              <a:cs typeface="Verdana" pitchFamily="34" charset="0"/>
            </a:endParaRP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Verdana" pitchFamily="34" charset="0"/>
              </a:rPr>
              <a:t>Interamente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a carico del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lavoratore</a:t>
            </a:r>
            <a:endParaRPr lang="it-IT" sz="2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24200" y="3802069"/>
            <a:ext cx="7985760" cy="1015456"/>
          </a:xfrm>
          <a:prstGeom prst="rect">
            <a:avLst/>
          </a:prstGeom>
          <a:noFill/>
        </p:spPr>
        <p:txBody>
          <a:bodyPr wrap="square" lIns="36000" rIns="36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b="1" dirty="0">
                <a:ea typeface="Verdana" pitchFamily="34" charset="0"/>
                <a:cs typeface="Verdana" pitchFamily="34" charset="0"/>
              </a:rPr>
              <a:t>Contributo ex </a:t>
            </a:r>
            <a:r>
              <a:rPr lang="it-IT" sz="2000" b="1" dirty="0" err="1">
                <a:ea typeface="Verdana" pitchFamily="34" charset="0"/>
                <a:cs typeface="Verdana" pitchFamily="34" charset="0"/>
              </a:rPr>
              <a:t>Enam</a:t>
            </a:r>
            <a:r>
              <a:rPr lang="it-IT" sz="2000" b="1" dirty="0">
                <a:ea typeface="Verdana" pitchFamily="34" charset="0"/>
                <a:cs typeface="Verdana" pitchFamily="34" charset="0"/>
              </a:rPr>
              <a:t>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per insegnanti della scuola primaria e 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dirigenti provenienti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dagli ex ruoli dei direttori didattici</a:t>
            </a: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Verdana" pitchFamily="34" charset="0"/>
              </a:rPr>
              <a:t>Interamente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a carico del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lavoratore</a:t>
            </a:r>
            <a:endParaRPr lang="it-IT" sz="2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24200" y="5073873"/>
            <a:ext cx="7985760" cy="1015456"/>
          </a:xfrm>
          <a:prstGeom prst="rect">
            <a:avLst/>
          </a:prstGeom>
          <a:noFill/>
        </p:spPr>
        <p:txBody>
          <a:bodyPr wrap="square" lIns="36000" rIns="36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b="1" dirty="0">
                <a:ea typeface="Verdana" pitchFamily="34" charset="0"/>
                <a:cs typeface="Verdana" pitchFamily="34" charset="0"/>
              </a:rPr>
              <a:t>Contributo gestione ex ENPDEP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per i lavoratori degli enti 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pubblici (assicurazione sociale vita, assegno funerario, ecc.)</a:t>
            </a:r>
            <a:endParaRPr lang="it-IT" sz="2000" dirty="0">
              <a:ea typeface="Verdana" pitchFamily="34" charset="0"/>
              <a:cs typeface="Verdana" pitchFamily="34" charset="0"/>
            </a:endParaRP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Verdana" pitchFamily="34" charset="0"/>
              </a:rPr>
              <a:t>0,093% a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carico del datore di lavoro</a:t>
            </a:r>
            <a:endParaRPr lang="it-IT" sz="2000" dirty="0" smtClean="0">
              <a:ea typeface="Verdana" pitchFamily="34" charset="0"/>
              <a:cs typeface="Verdana" pitchFamily="34" charset="0"/>
            </a:endParaRP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Verdana" pitchFamily="34" charset="0"/>
              </a:rPr>
              <a:t>0,027</a:t>
            </a:r>
            <a:r>
              <a:rPr lang="it-IT" sz="2000" dirty="0" smtClean="0">
                <a:ea typeface="Verdana" pitchFamily="34" charset="0"/>
                <a:cs typeface="Verdana" pitchFamily="34" charset="0"/>
              </a:rPr>
              <a:t>% a carico </a:t>
            </a:r>
            <a:r>
              <a:rPr lang="it-IT" sz="2000" dirty="0">
                <a:ea typeface="Verdana" pitchFamily="34" charset="0"/>
                <a:cs typeface="Verdana" pitchFamily="34" charset="0"/>
              </a:rPr>
              <a:t>del </a:t>
            </a:r>
            <a:r>
              <a:rPr lang="it-IT" sz="2000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lavoratore</a:t>
            </a:r>
            <a:endParaRPr lang="it-IT" sz="2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290C901-AB65-4629-BBA6-EC92873C7C7E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7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87365" y="5089311"/>
            <a:ext cx="9217149" cy="120138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Il lavoro autonomo si identifica nella realizzazione di un’opera o di un servizio di natura manuale o intellettuale, dietro corrispettivo e con totale assunzione del rischio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87365" y="1945270"/>
            <a:ext cx="9217149" cy="643401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La tutela previdenziale dei lavoratori autonomi assicurata dall’INPS si rivolge alle seguenti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categorie: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487364" y="3233453"/>
            <a:ext cx="9217150" cy="995423"/>
            <a:chOff x="1487364" y="2852732"/>
            <a:chExt cx="9217150" cy="995423"/>
          </a:xfrm>
        </p:grpSpPr>
        <p:sp>
          <p:nvSpPr>
            <p:cNvPr id="2" name="Rectangle 1"/>
            <p:cNvSpPr/>
            <p:nvPr/>
          </p:nvSpPr>
          <p:spPr>
            <a:xfrm>
              <a:off x="1487364" y="2852732"/>
              <a:ext cx="4299977" cy="995423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sz="3200" dirty="0" smtClean="0">
                  <a:ea typeface="Verdana" pitchFamily="34" charset="0"/>
                  <a:cs typeface="Calibri" panose="020F0502020204030204" pitchFamily="34" charset="0"/>
                </a:rPr>
                <a:t>Artigiani</a:t>
              </a:r>
              <a:endParaRPr lang="it-IT" sz="32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404537" y="2852732"/>
              <a:ext cx="4299977" cy="995423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it-IT" sz="3200" dirty="0" smtClean="0">
                  <a:ea typeface="Verdana" pitchFamily="34" charset="0"/>
                  <a:cs typeface="Calibri" panose="020F0502020204030204" pitchFamily="34" charset="0"/>
                </a:rPr>
                <a:t>Commercianti</a:t>
              </a:r>
              <a:endParaRPr lang="it-IT" sz="32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Lavoratori autonomi</a:t>
            </a:r>
            <a:endParaRPr lang="it-IT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6D26487-33E9-4D39-93FD-FBD4B659BF7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0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365" y="1945267"/>
            <a:ext cx="9217149" cy="900099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contributi previdenziali da lavoro autonomo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dovuti alla gestione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artigiani e commercianti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derivano dallo svolgimento dell’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attività in forma di impresa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(individuale, familiare o societaria)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7365" y="5085185"/>
            <a:ext cx="9217149" cy="90009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Ai fini dell’insorgenza dell’obbligo contributivo, l’esercizio dell’attività d’impresa deve essere abituale 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prevalente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87366" y="3129987"/>
            <a:ext cx="1728315" cy="1224137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b="1" dirty="0">
                <a:solidFill>
                  <a:schemeClr val="bg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Imprenditore</a:t>
            </a:r>
          </a:p>
        </p:txBody>
      </p:sp>
      <p:sp>
        <p:nvSpPr>
          <p:cNvPr id="9" name="Rectangle 8"/>
          <p:cNvSpPr/>
          <p:nvPr/>
        </p:nvSpPr>
        <p:spPr>
          <a:xfrm>
            <a:off x="3431705" y="3129986"/>
            <a:ext cx="7272809" cy="1224137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Art. 2082 c.c. Imprenditore</a:t>
            </a:r>
          </a:p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È imprenditore colui che esercita professionalmente una attività economica organizzata al fine della produzione o scambio di beni 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servizi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Gestioni speciali artigiani e commercianti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ED2FC827-A3AB-494A-804F-5EC45C773EC8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42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9697" y="1930400"/>
            <a:ext cx="7750263" cy="1826575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Deve essere svolta prevalentemente con il </a:t>
            </a: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lavoro manuale del titolare e dei familiari coadiuvanti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 (nei limiti dimensionali).</a:t>
            </a:r>
          </a:p>
          <a:p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L’attività può essere esercitata sotto forma di: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Impresa individuale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Impresa familiare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Società di persone (S.a.s. e S.n.c.)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Società di capitali (S.r.l. unipersonali e pluripersonali)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7366" y="1930400"/>
            <a:ext cx="1728315" cy="1826575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Attività artigiana</a:t>
            </a:r>
            <a:endParaRPr lang="it-IT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59696" y="4034511"/>
            <a:ext cx="7344817" cy="699792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Entro 30 giorni dall’inizio dell’attività deve essere presentata </a:t>
            </a: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domanda di iscrizione all’Albo Imprese Artigiane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87365" y="4034510"/>
            <a:ext cx="1728315" cy="699792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3200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30 giorni</a:t>
            </a:r>
            <a:endParaRPr lang="it-IT" sz="32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59697" y="5000263"/>
            <a:ext cx="7750263" cy="1335638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calcolato su un reddito di impresa minimale dichiarato ai fini IRPEF, come previsto dalla L. n.233/1990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calcolato sulla parte di reddito eccedente il reddito minimale; contributo di maternità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87366" y="5000263"/>
            <a:ext cx="1728315" cy="133407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72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Sistema di contribuzione</a:t>
            </a:r>
            <a:endParaRPr lang="it-IT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Lavoratori autonomi - Artigiani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A440304-9A3D-4BC2-B0A5-09E8C94F0C6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5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59697" y="1930400"/>
            <a:ext cx="7750263" cy="1414616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Imprenditore che svolge un’attività compresa nel settore terziario introdotto dalla legge n. 88/89: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Scambio di beni (commercio in senso stretto)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Turismo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Intermediazione e prestazione di servizi, anche finanziari</a:t>
            </a:r>
          </a:p>
        </p:txBody>
      </p:sp>
      <p:sp>
        <p:nvSpPr>
          <p:cNvPr id="8" name="Rectangle 7"/>
          <p:cNvSpPr/>
          <p:nvPr/>
        </p:nvSpPr>
        <p:spPr>
          <a:xfrm>
            <a:off x="1487365" y="3656155"/>
            <a:ext cx="9622595" cy="86889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it-IT" dirty="0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L’obbligo di iscrizione alla </a:t>
            </a:r>
            <a:r>
              <a:rPr lang="it-IT" b="1" dirty="0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Gestione commercianti </a:t>
            </a:r>
            <a:r>
              <a:rPr lang="it-IT" dirty="0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sorge con la presentazione della </a:t>
            </a:r>
            <a:r>
              <a:rPr lang="it-IT" b="1" dirty="0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domanda di iscrizione al Registro delle imprese tramite </a:t>
            </a:r>
            <a:r>
              <a:rPr lang="it-IT" b="1" dirty="0" err="1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ComUnica</a:t>
            </a:r>
            <a:r>
              <a:rPr lang="it-IT" dirty="0"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, valida ai fini INPS, INAIL e Agenzia delle Entrate</a:t>
            </a:r>
          </a:p>
        </p:txBody>
      </p:sp>
      <p:sp>
        <p:nvSpPr>
          <p:cNvPr id="9" name="Rectangle 8"/>
          <p:cNvSpPr/>
          <p:nvPr/>
        </p:nvSpPr>
        <p:spPr>
          <a:xfrm>
            <a:off x="3359697" y="4824616"/>
            <a:ext cx="7750263" cy="1509721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calcolato su un reddito di impresa minimale dichiarato ai fini IRPEF, come previsto dalla L. n.233/1990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calcolato sulla parte di reddito eccedente il reddito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minimale 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di maternità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Contributo di indennizzo per la cessazione definitiva dell’attività commerciale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87366" y="4824615"/>
            <a:ext cx="1728315" cy="150972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72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Sistema di contribuzione</a:t>
            </a:r>
            <a:endParaRPr lang="it-IT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Lavoratori autonomi - Commercianti</a:t>
            </a:r>
            <a:endParaRPr lang="it-IT" sz="3600" dirty="0"/>
          </a:p>
        </p:txBody>
      </p:sp>
      <p:sp>
        <p:nvSpPr>
          <p:cNvPr id="13" name="Rectangle 12"/>
          <p:cNvSpPr/>
          <p:nvPr/>
        </p:nvSpPr>
        <p:spPr>
          <a:xfrm>
            <a:off x="1487366" y="1930401"/>
            <a:ext cx="1728315" cy="1414616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Commerciante</a:t>
            </a:r>
            <a:endParaRPr lang="it-IT" dirty="0">
              <a:solidFill>
                <a:schemeClr val="bg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4DE3D055-9AB2-444B-BA45-18FAF8853E61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703513" y="2546904"/>
            <a:ext cx="9217149" cy="918610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L’ammontare del contributo annuo dovuto è rapportato alla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totalità dei redditi d’impresa denunciati ai fini IRPEF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 per l’anno al quale i contributi stessi si riferiscono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03513" y="4064632"/>
            <a:ext cx="9200197" cy="136815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soggetti iscritti alle gestioni autonome dell’INPS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(artigiani, commercianti e liberi professionisti della gestione separata, ad eccezione dei coltivatori diretti)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devono compilare il quadro RR inserito nel modello Unico delle persone fisiche per la determinazione dei contributi previdenziali dovuti all’Inps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Determinazione dell’imponibile e dichiarazione dei redditi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7435EFF-D9EE-4454-AECC-1512B0C8C093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3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875682"/>
          </a:xfrm>
        </p:spPr>
        <p:txBody>
          <a:bodyPr>
            <a:normAutofit fontScale="90000"/>
          </a:bodyPr>
          <a:lstStyle/>
          <a:p>
            <a:r>
              <a:rPr lang="it-IT" sz="2400" b="1" dirty="0" smtClean="0"/>
              <a:t/>
            </a:r>
            <a:br>
              <a:rPr lang="it-IT" sz="2400" b="1" dirty="0" smtClean="0"/>
            </a:br>
            <a:r>
              <a:rPr lang="it-IT" sz="2800" b="1" dirty="0" smtClean="0"/>
              <a:t>Numero </a:t>
            </a:r>
            <a:r>
              <a:rPr lang="it-IT" sz="2800" b="1" dirty="0"/>
              <a:t>imprese, Numero medio annuo posizioni lavorative e </a:t>
            </a: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Somma </a:t>
            </a:r>
            <a:r>
              <a:rPr lang="it-IT" sz="2800" b="1" dirty="0"/>
              <a:t>contributi per Regione. Anno </a:t>
            </a:r>
            <a:r>
              <a:rPr lang="it-IT" sz="2800" b="1" dirty="0" smtClean="0"/>
              <a:t>2017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1F71CC4-321D-483E-9C7D-D55ECE0762DB}" type="datetime1">
              <a:rPr lang="it-IT" smtClean="0"/>
              <a:t>15/05/2019</a:t>
            </a:fld>
            <a:endParaRPr lang="en-US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882071"/>
              </p:ext>
            </p:extLst>
          </p:nvPr>
        </p:nvGraphicFramePr>
        <p:xfrm>
          <a:off x="2032000" y="1989138"/>
          <a:ext cx="8128000" cy="3293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Area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Numero Imprese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Numero medio lavoratori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Somma Contributi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Nord Ovest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445.605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4.898.436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52.610.782.865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Nord Est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337.989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3.251.702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31.107.062.908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Centro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358.084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3.224.120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28.389.459.739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Meridione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352.064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1.956.429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12.663.095.014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Isole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156.726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 810.290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    5.080.766.646</a:t>
                      </a:r>
                      <a:endParaRPr lang="it-IT" dirty="0"/>
                    </a:p>
                  </a:txBody>
                  <a:tcPr/>
                </a:tc>
              </a:tr>
              <a:tr h="442232">
                <a:tc>
                  <a:txBody>
                    <a:bodyPr/>
                    <a:lstStyle/>
                    <a:p>
                      <a:r>
                        <a:rPr lang="it-IT" dirty="0" smtClean="0"/>
                        <a:t>Totale Complessivo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1.650.468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14.140.977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129.851.167.172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29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365" y="3083065"/>
            <a:ext cx="9622595" cy="6434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/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Il contributo è calcolato 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in % sul reddito d’impresa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7365" y="4213185"/>
            <a:ext cx="2736427" cy="1699110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4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Contribuzione</a:t>
            </a:r>
            <a:r>
              <a:rPr lang="en-US" sz="2400" dirty="0" smtClean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IVS</a:t>
            </a:r>
          </a:p>
        </p:txBody>
      </p:sp>
      <p:sp>
        <p:nvSpPr>
          <p:cNvPr id="8" name="Rectangle 7"/>
          <p:cNvSpPr/>
          <p:nvPr/>
        </p:nvSpPr>
        <p:spPr>
          <a:xfrm>
            <a:off x="4727848" y="4218016"/>
            <a:ext cx="6382112" cy="729241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Contributo IVS sul minimale di reddito (contributo fisso) </a:t>
            </a:r>
          </a:p>
        </p:txBody>
      </p:sp>
      <p:sp>
        <p:nvSpPr>
          <p:cNvPr id="9" name="Rectangle 8"/>
          <p:cNvSpPr/>
          <p:nvPr/>
        </p:nvSpPr>
        <p:spPr>
          <a:xfrm>
            <a:off x="4727848" y="5183054"/>
            <a:ext cx="6382112" cy="729241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Contributo IVS sul reddito eccedente il minimale</a:t>
            </a:r>
          </a:p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(contributo a percentuale)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87365" y="1941975"/>
            <a:ext cx="9217149" cy="643401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L’Istituto instaura il rapporto assicurativo con il solo titolare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che è responsabile per il versamento della contribuzione propria e dei relativi collaboratori, con diritto di rivalsa nei confronti di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quest’ultimi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La contribuzione ed il versamento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2D38ED6-386F-4B6B-9E26-D67B0C11EFCD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01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489" y="5041407"/>
            <a:ext cx="9217025" cy="792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marL="1970088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Reddito minimo annuo da considerare ai fini del calcolo del contributo IVS</a:t>
            </a:r>
          </a:p>
        </p:txBody>
      </p:sp>
      <p:sp>
        <p:nvSpPr>
          <p:cNvPr id="7" name="Rectangle 6"/>
          <p:cNvSpPr/>
          <p:nvPr/>
        </p:nvSpPr>
        <p:spPr>
          <a:xfrm>
            <a:off x="5807969" y="1823288"/>
            <a:ext cx="1844805" cy="36951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Artigiani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07968" y="3963234"/>
            <a:ext cx="1844805" cy="36951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21%</a:t>
            </a:r>
            <a:endParaRPr lang="it-IT" sz="200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479912" y="3963234"/>
            <a:ext cx="1844805" cy="36951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21,09%</a:t>
            </a:r>
            <a:endParaRPr lang="it-IT" sz="200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06666" y="3787951"/>
            <a:ext cx="4097247" cy="72008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Coadiuvanti/coadiutori di età non superiore ai 21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anni</a:t>
            </a:r>
            <a:endParaRPr lang="it-IT" sz="2000" baseline="30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487489" y="5077367"/>
            <a:ext cx="1872208" cy="72008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400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€ 15.710,00</a:t>
            </a:r>
            <a:endParaRPr lang="it-IT" sz="24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79913" y="1823288"/>
            <a:ext cx="1844805" cy="36951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Commercianti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5591944" y="2179838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591944" y="4844035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807968" y="2787073"/>
            <a:ext cx="1844805" cy="36951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24%</a:t>
            </a:r>
            <a:endParaRPr lang="it-IT" sz="200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479912" y="2787073"/>
            <a:ext cx="1844805" cy="36951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24,09%</a:t>
            </a:r>
            <a:endParaRPr lang="it-IT" sz="200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200150" y="2515844"/>
            <a:ext cx="4103763" cy="936103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Titolari di qualunque età e coadiuvanti/ coadiutori di età superiore ai 21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anni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Aliquote e minimale 2018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8FCC6D7-9B27-43C2-A012-8CF1D6DD0EF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2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 flipV="1">
            <a:off x="5272345" y="6093296"/>
            <a:ext cx="5580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200149" y="3097186"/>
            <a:ext cx="3816181" cy="767721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Soggetti iscritti alla Gestione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prima del 1° gennaio 1996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75419" y="3236183"/>
            <a:ext cx="1664765" cy="480370"/>
          </a:xfrm>
          <a:prstGeom prst="rect">
            <a:avLst/>
          </a:prstGeom>
        </p:spPr>
        <p:txBody>
          <a:bodyPr wrap="square" lIns="72000" rIns="72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€ 77.717,00</a:t>
            </a:r>
            <a:endParaRPr lang="it-IT" sz="20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75419" y="4808995"/>
            <a:ext cx="1664765" cy="480370"/>
          </a:xfrm>
          <a:prstGeom prst="rect">
            <a:avLst/>
          </a:prstGeom>
        </p:spPr>
        <p:txBody>
          <a:bodyPr wrap="square" lIns="72000" rIns="72000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b="0" dirty="0" smtClean="0">
                <a:latin typeface="+mn-lt"/>
                <a:ea typeface="Verdana" pitchFamily="34" charset="0"/>
                <a:cs typeface="Calibri" panose="020F0502020204030204" pitchFamily="34" charset="0"/>
              </a:rPr>
              <a:t>€ 101.427,00</a:t>
            </a:r>
            <a:endParaRPr lang="it-IT" sz="2000" b="0" dirty="0">
              <a:latin typeface="+mn-lt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00148" y="4669998"/>
            <a:ext cx="3816181" cy="760575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Soggetti iscritti alla Gestione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dopo il 1° gennaio 1996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Massimale contributivo e pensionabile 2018</a:t>
            </a:r>
            <a:endParaRPr lang="it-IT" sz="3600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272345" y="2304128"/>
            <a:ext cx="5580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055028" y="3236183"/>
            <a:ext cx="2725415" cy="4803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Massimale frazionabile per mese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14635" y="4808995"/>
            <a:ext cx="2725415" cy="48037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Massimale non frazionabile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E8D7F1D-10DD-4F63-B0F0-903F1D0F05F2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Coltivatori diretti</a:t>
            </a:r>
            <a:endParaRPr lang="it-IT" sz="3600" dirty="0"/>
          </a:p>
        </p:txBody>
      </p:sp>
      <p:sp>
        <p:nvSpPr>
          <p:cNvPr id="3" name="Rettangolo 1"/>
          <p:cNvSpPr/>
          <p:nvPr/>
        </p:nvSpPr>
        <p:spPr>
          <a:xfrm>
            <a:off x="1524000" y="2004199"/>
            <a:ext cx="1012146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È </a:t>
            </a:r>
            <a:r>
              <a:rPr lang="it-IT" sz="2000" dirty="0"/>
              <a:t>il </a:t>
            </a:r>
            <a:r>
              <a:rPr lang="it-IT" sz="2000" b="1" dirty="0"/>
              <a:t>piccolo imprenditore</a:t>
            </a:r>
            <a:r>
              <a:rPr lang="it-IT" sz="2000" dirty="0"/>
              <a:t> che in qualità di proprietario o conduttore (affitto, usufrutto ecc.) si </a:t>
            </a:r>
            <a:r>
              <a:rPr lang="it-IT" sz="2000" dirty="0" smtClean="0"/>
              <a:t>dedica direttamente, abitualmente e con partecipazione manuale </a:t>
            </a:r>
            <a:r>
              <a:rPr lang="it-IT" sz="2000" dirty="0"/>
              <a:t>alla coltivazione dei terreni, allevamento del bestiame, </a:t>
            </a:r>
            <a:r>
              <a:rPr lang="it-IT" sz="2000" dirty="0" smtClean="0"/>
              <a:t>silvicoltura </a:t>
            </a:r>
            <a:r>
              <a:rPr lang="it-IT" sz="2000" dirty="0"/>
              <a:t>e ad attività </a:t>
            </a:r>
            <a:r>
              <a:rPr lang="it-IT" sz="2000" dirty="0" smtClean="0"/>
              <a:t>connesse (Leggi n. 1136 del 1954 e n.1047 del 1957)</a:t>
            </a:r>
            <a:endParaRPr lang="it-IT" sz="2000" dirty="0"/>
          </a:p>
          <a:p>
            <a:endParaRPr lang="it-IT" sz="2000" dirty="0" smtClean="0"/>
          </a:p>
          <a:p>
            <a:r>
              <a:rPr lang="it-IT" sz="2000" dirty="0" smtClean="0"/>
              <a:t>Per </a:t>
            </a:r>
            <a:r>
              <a:rPr lang="it-IT" sz="2000" dirty="0"/>
              <a:t>lo svolgimento di </a:t>
            </a:r>
            <a:r>
              <a:rPr lang="it-IT" sz="2000" dirty="0" smtClean="0"/>
              <a:t>tale attività </a:t>
            </a:r>
            <a:r>
              <a:rPr lang="it-IT" sz="2000" dirty="0"/>
              <a:t>agricola </a:t>
            </a:r>
            <a:r>
              <a:rPr lang="it-IT" sz="2000" dirty="0" smtClean="0"/>
              <a:t>il </a:t>
            </a:r>
            <a:r>
              <a:rPr lang="it-IT" sz="2000" b="1" dirty="0" smtClean="0"/>
              <a:t>coltivatore diretto </a:t>
            </a:r>
            <a:r>
              <a:rPr lang="it-IT" sz="2000" dirty="0"/>
              <a:t>può avvalersi dell’</a:t>
            </a:r>
            <a:r>
              <a:rPr lang="it-IT" sz="2000" b="1" dirty="0"/>
              <a:t>ausilio</a:t>
            </a:r>
            <a:r>
              <a:rPr lang="it-IT" sz="2000" dirty="0"/>
              <a:t> </a:t>
            </a:r>
            <a:r>
              <a:rPr lang="it-IT" sz="2000" dirty="0" smtClean="0"/>
              <a:t>dei </a:t>
            </a:r>
            <a:r>
              <a:rPr lang="it-IT" sz="2000" b="1" dirty="0" smtClean="0"/>
              <a:t>componenti del proprio nucleo familiare </a:t>
            </a:r>
            <a:r>
              <a:rPr lang="it-IT" sz="2000" dirty="0"/>
              <a:t>(parenti ed affini entro il 4° grado</a:t>
            </a:r>
            <a:r>
              <a:rPr lang="it-IT" sz="2000" dirty="0" smtClean="0"/>
              <a:t>)</a:t>
            </a:r>
          </a:p>
          <a:p>
            <a:endParaRPr lang="it-IT" sz="2000" dirty="0" smtClean="0"/>
          </a:p>
          <a:p>
            <a:r>
              <a:rPr lang="it-IT" sz="2000" dirty="0" smtClean="0"/>
              <a:t>Il </a:t>
            </a:r>
            <a:r>
              <a:rPr lang="it-IT" sz="2000" b="1" dirty="0" smtClean="0"/>
              <a:t>fabbisogno aziendale </a:t>
            </a:r>
            <a:r>
              <a:rPr lang="it-IT" sz="2000" dirty="0" smtClean="0"/>
              <a:t>richiesto dalla normativa vigente è di minimo 104 giornate lavorative all’anno</a:t>
            </a:r>
          </a:p>
          <a:p>
            <a:endParaRPr lang="it-IT" sz="2000" dirty="0"/>
          </a:p>
          <a:p>
            <a:r>
              <a:rPr lang="it-IT" altLang="it-IT" sz="2000" dirty="0" smtClean="0"/>
              <a:t>La </a:t>
            </a:r>
            <a:r>
              <a:rPr lang="it-IT" altLang="it-IT" sz="2000" b="1" dirty="0" smtClean="0"/>
              <a:t>capacità </a:t>
            </a:r>
            <a:r>
              <a:rPr lang="it-IT" altLang="it-IT" sz="2000" b="1" dirty="0"/>
              <a:t>lavorativa del nucleo familiare </a:t>
            </a:r>
            <a:r>
              <a:rPr lang="it-IT" altLang="it-IT" sz="2000" dirty="0" smtClean="0"/>
              <a:t>non deve essere </a:t>
            </a:r>
            <a:r>
              <a:rPr lang="it-IT" altLang="it-IT" sz="2000" dirty="0"/>
              <a:t>inferiore ad </a:t>
            </a:r>
            <a:r>
              <a:rPr lang="it-IT" altLang="it-IT" sz="2000" dirty="0" smtClean="0"/>
              <a:t>un terzo </a:t>
            </a:r>
            <a:r>
              <a:rPr lang="it-IT" altLang="it-IT" sz="2000" dirty="0"/>
              <a:t>del fabbisogno </a:t>
            </a:r>
            <a:r>
              <a:rPr lang="it-IT" altLang="it-IT" sz="2000" dirty="0" smtClean="0"/>
              <a:t>aziendale</a:t>
            </a:r>
            <a:endParaRPr lang="it-IT" altLang="it-IT" sz="2000" dirty="0"/>
          </a:p>
          <a:p>
            <a:endParaRPr lang="it-IT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946ED1F-464C-4256-BE23-AECC406A7C18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Imprenditore Agricolo Professionale</a:t>
            </a:r>
          </a:p>
        </p:txBody>
      </p:sp>
      <p:sp>
        <p:nvSpPr>
          <p:cNvPr id="3" name="Rettangolo 1"/>
          <p:cNvSpPr/>
          <p:nvPr/>
        </p:nvSpPr>
        <p:spPr>
          <a:xfrm>
            <a:off x="1524000" y="2003413"/>
            <a:ext cx="9890234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000" dirty="0">
                <a:solidFill>
                  <a:srgbClr val="000000"/>
                </a:solidFill>
              </a:rPr>
              <a:t>È </a:t>
            </a:r>
            <a:r>
              <a:rPr lang="it-IT" altLang="it-IT" sz="2000" b="1" dirty="0">
                <a:solidFill>
                  <a:srgbClr val="000000"/>
                </a:solidFill>
              </a:rPr>
              <a:t>l’imprenditore agricolo </a:t>
            </a:r>
            <a:r>
              <a:rPr lang="it-IT" altLang="it-IT" sz="2000" dirty="0">
                <a:solidFill>
                  <a:srgbClr val="000000"/>
                </a:solidFill>
              </a:rPr>
              <a:t>che si dedica con professionalità all’organizzazione, programmazione e coordinamento dei fattori </a:t>
            </a:r>
            <a:r>
              <a:rPr lang="it-IT" altLang="it-IT" sz="2000" dirty="0" smtClean="0">
                <a:solidFill>
                  <a:srgbClr val="000000"/>
                </a:solidFill>
              </a:rPr>
              <a:t>produttivi, dedicando il </a:t>
            </a:r>
            <a:r>
              <a:rPr lang="it-IT" altLang="it-IT" sz="2000" b="1" dirty="0" smtClean="0">
                <a:solidFill>
                  <a:srgbClr val="000000"/>
                </a:solidFill>
              </a:rPr>
              <a:t>50%</a:t>
            </a:r>
            <a:r>
              <a:rPr lang="it-IT" altLang="it-IT" sz="2000" dirty="0" smtClean="0">
                <a:solidFill>
                  <a:srgbClr val="000000"/>
                </a:solidFill>
              </a:rPr>
              <a:t> del proprio tempo ad attività agricola e ricavando il </a:t>
            </a:r>
            <a:r>
              <a:rPr lang="it-IT" altLang="it-IT" sz="2000" b="1" dirty="0" smtClean="0">
                <a:solidFill>
                  <a:srgbClr val="000000"/>
                </a:solidFill>
              </a:rPr>
              <a:t>50%</a:t>
            </a:r>
            <a:r>
              <a:rPr lang="it-IT" altLang="it-IT" sz="2000" dirty="0" smtClean="0">
                <a:solidFill>
                  <a:srgbClr val="000000"/>
                </a:solidFill>
              </a:rPr>
              <a:t> del reddito dalla predetta attività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t-IT" altLang="it-IT" sz="2000" dirty="0">
              <a:solidFill>
                <a:srgbClr val="00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t-IT" altLang="it-IT" sz="2000" dirty="0">
                <a:solidFill>
                  <a:srgbClr val="000000"/>
                </a:solidFill>
              </a:rPr>
              <a:t>Non partecipa manualmente e direttamente alla </a:t>
            </a:r>
            <a:r>
              <a:rPr lang="it-IT" altLang="it-IT" sz="2000" dirty="0" smtClean="0">
                <a:solidFill>
                  <a:srgbClr val="000000"/>
                </a:solidFill>
              </a:rPr>
              <a:t>coltivazione dei terreni e all’allevamento degli animali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t-IT" altLang="it-IT" sz="2000" dirty="0">
              <a:solidFill>
                <a:srgbClr val="000000"/>
              </a:solidFill>
            </a:endParaRPr>
          </a:p>
          <a:p>
            <a:pPr lvl="0" algn="just" fontAlgn="base">
              <a:spcBef>
                <a:spcPct val="0"/>
              </a:spcBef>
              <a:spcAft>
                <a:spcPct val="25000"/>
              </a:spcAft>
            </a:pPr>
            <a:r>
              <a:rPr lang="it-IT" altLang="it-IT" sz="2000" dirty="0">
                <a:solidFill>
                  <a:srgbClr val="000000"/>
                </a:solidFill>
              </a:rPr>
              <a:t>La qualifica di </a:t>
            </a:r>
            <a:r>
              <a:rPr lang="it-IT" altLang="it-IT" sz="2000" b="1" dirty="0">
                <a:solidFill>
                  <a:srgbClr val="000000"/>
                </a:solidFill>
              </a:rPr>
              <a:t>Imprenditore agricolo professionale </a:t>
            </a:r>
            <a:r>
              <a:rPr lang="it-IT" altLang="it-IT" sz="2000" dirty="0">
                <a:solidFill>
                  <a:srgbClr val="000000"/>
                </a:solidFill>
              </a:rPr>
              <a:t>deve essere certificata dalla Regione di </a:t>
            </a:r>
            <a:r>
              <a:rPr lang="it-IT" altLang="it-IT" sz="2000" dirty="0" smtClean="0">
                <a:solidFill>
                  <a:srgbClr val="000000"/>
                </a:solidFill>
              </a:rPr>
              <a:t>appartenenza</a:t>
            </a:r>
            <a:endParaRPr lang="it-IT" altLang="it-IT" sz="2000" dirty="0">
              <a:solidFill>
                <a:srgbClr val="00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t-IT" altLang="it-IT" sz="2000" dirty="0" smtClean="0">
              <a:solidFill>
                <a:srgbClr val="000000"/>
              </a:solidFill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t-IT" altLang="it-IT" sz="2000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1C7D5C0-5BF0-4B4A-8B03-4A718F52AA4C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365" y="1930400"/>
            <a:ext cx="9622595" cy="4378920"/>
          </a:xfrm>
          <a:prstGeom prst="rect">
            <a:avLst/>
          </a:prstGeom>
          <a:noFill/>
        </p:spPr>
        <p:txBody>
          <a:bodyPr wrap="square" anchor="t">
            <a:noAutofit/>
          </a:bodyPr>
          <a:lstStyle/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Professionisti che, non sono dotati di Cassa previdenziale di categoria o soggetti privi sia di albo sia di cassa, iscritti alla cosiddetta "Gestione Separata"</a:t>
            </a: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endParaRPr lang="it-IT" sz="24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>
                <a:ea typeface="Verdana" pitchFamily="34" charset="0"/>
                <a:cs typeface="Calibri" panose="020F0502020204030204" pitchFamily="34" charset="0"/>
              </a:rPr>
              <a:t>C</a:t>
            </a: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osiddetti lavoratori para-subordinati</a:t>
            </a: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endParaRPr lang="it-IT" sz="24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rgbClr val="6D6D6D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Percepiscono redditi derivanti dall’esercizio per professione abituale, anche se non esclusiva, di attività di lavoro autonomo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61220" y="7040655"/>
            <a:ext cx="9874884" cy="89542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solidFill>
                <a:srgbClr val="000000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Liberi professionisti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095E97B-DF6D-4CE6-9EE1-19752D66E4A9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2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93426" y="1930400"/>
            <a:ext cx="1794263" cy="1512169"/>
          </a:xfrm>
          <a:prstGeom prst="rect">
            <a:avLst/>
          </a:prstGeom>
          <a:solidFill>
            <a:srgbClr val="058CBD"/>
          </a:solidFill>
        </p:spPr>
        <p:txBody>
          <a:bodyPr wrap="square" lIns="72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Lavoro autonomo</a:t>
            </a:r>
            <a:endParaRPr lang="it-IT" sz="2000" dirty="0">
              <a:solidFill>
                <a:srgbClr val="FFFFFF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31704" y="1930400"/>
            <a:ext cx="7678256" cy="1512169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Art. 2222 Codice civile</a:t>
            </a:r>
          </a:p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Contratto mediante il quale “… una persona si obbliga a compiere verso un corrispettivo un’opera  un servizio con lavoro prevalentemente proprio e  senza vincolo di subordinazione nei confronti del committente”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93426" y="3766244"/>
            <a:ext cx="1794263" cy="151216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72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Contratto d’opera intellettuale</a:t>
            </a:r>
            <a:endParaRPr lang="it-IT" sz="2000" dirty="0">
              <a:solidFill>
                <a:srgbClr val="FFFFFF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31704" y="3766243"/>
            <a:ext cx="7678256" cy="1512169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Art. 2229 Codice civile</a:t>
            </a:r>
          </a:p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La legge determina le professioni intellettuali per l’esercizio delle quali è necessaria l’iscrizione in appositi albi o elenchi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7488" y="5594098"/>
            <a:ext cx="9622472" cy="72468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Art. 2232 Codice civile </a:t>
            </a:r>
          </a:p>
          <a:p>
            <a:pPr algn="ctr"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prestatore deve eseguire personalmente l’incarico assunto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Liberi professionisti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C702F84-AE06-4472-8F8E-2B4363D8F24B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2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93426" y="1930400"/>
            <a:ext cx="9200197" cy="13217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reddito derivante dall’esercizio di professioni è costituito dalla differenza tra i compensi in denaro o in natura percepiti nel periodo d’imposta, anche sotto forma di partecipazione agli utili, e le spese sostenute nel periodo stesso nell’ambito dell’esercizio della professione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47728" y="3454821"/>
            <a:ext cx="7045894" cy="12600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 compensi percepiti concorrono a formare il reddito dell'anno solare in cui sono riscossi, indipendentemente dal momento in cui si è avuta la prestazione lavorativa, che rileva solo per la determinazione della corretta aliquota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47728" y="5034235"/>
            <a:ext cx="7045894" cy="126000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principio di competenza è valido per alcune spese specifiche come ammortamenti dei beni strumentali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19544" y="3454821"/>
            <a:ext cx="1840153" cy="1260000"/>
          </a:xfrm>
          <a:prstGeom prst="rect">
            <a:avLst/>
          </a:prstGeom>
          <a:solidFill>
            <a:srgbClr val="058CBD"/>
          </a:solidFill>
        </p:spPr>
        <p:txBody>
          <a:bodyPr wrap="square" lIns="72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Principio di cassa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519544" y="5034235"/>
            <a:ext cx="1840153" cy="1260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72000" anchor="ctr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dirty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Deroghe</a:t>
            </a:r>
          </a:p>
        </p:txBody>
      </p:sp>
      <p:sp>
        <p:nvSpPr>
          <p:cNvPr id="12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 txBox="1">
            <a:spLocks/>
          </p:cNvSpPr>
          <p:nvPr/>
        </p:nvSpPr>
        <p:spPr>
          <a:xfrm>
            <a:off x="1813560" y="335280"/>
            <a:ext cx="9296400" cy="5943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it-IT" sz="3600" dirty="0" smtClean="0"/>
              <a:t>Determinazione del reddito da lavoro autonomo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88F0171-6A05-4221-BF54-01A58750272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27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492872" y="1930400"/>
            <a:ext cx="9206257" cy="3888432"/>
            <a:chOff x="1487366" y="1878360"/>
            <a:chExt cx="9206257" cy="3888432"/>
          </a:xfrm>
        </p:grpSpPr>
        <p:sp>
          <p:nvSpPr>
            <p:cNvPr id="6" name="Rectangle 5"/>
            <p:cNvSpPr/>
            <p:nvPr/>
          </p:nvSpPr>
          <p:spPr>
            <a:xfrm>
              <a:off x="1487366" y="1878360"/>
              <a:ext cx="9206257" cy="576064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spcAft>
                  <a:spcPts val="600"/>
                </a:spcAft>
              </a:pPr>
              <a:r>
                <a:rPr lang="it-IT" sz="2400" dirty="0">
                  <a:solidFill>
                    <a:srgbClr val="FFFFFF"/>
                  </a:solidFill>
                  <a:ea typeface="Verdana" pitchFamily="34" charset="0"/>
                  <a:cs typeface="Calibri" panose="020F0502020204030204" pitchFamily="34" charset="0"/>
                </a:rPr>
                <a:t>Il reddito imponibile può essere determinato secondo diversi </a:t>
              </a:r>
              <a:r>
                <a:rPr lang="it-IT" sz="2400" dirty="0" smtClean="0">
                  <a:solidFill>
                    <a:srgbClr val="FFFFFF"/>
                  </a:solidFill>
                  <a:ea typeface="Verdana" pitchFamily="34" charset="0"/>
                  <a:cs typeface="Calibri" panose="020F0502020204030204" pitchFamily="34" charset="0"/>
                </a:rPr>
                <a:t>regimi:</a:t>
              </a:r>
              <a:endParaRPr lang="it-IT" sz="2400" dirty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493426" y="2742456"/>
              <a:ext cx="9200197" cy="302433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400" dirty="0" smtClean="0">
                  <a:ea typeface="Verdana" pitchFamily="34" charset="0"/>
                  <a:cs typeface="Calibri" panose="020F0502020204030204" pitchFamily="34" charset="0"/>
                </a:rPr>
                <a:t>Analitico in relazione all’associazione professionale</a:t>
              </a: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endParaRPr lang="it-IT" sz="2400" dirty="0" smtClean="0">
                <a:ea typeface="Verdana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400" dirty="0" smtClean="0">
                  <a:ea typeface="Verdana" pitchFamily="34" charset="0"/>
                  <a:cs typeface="Calibri" panose="020F0502020204030204" pitchFamily="34" charset="0"/>
                </a:rPr>
                <a:t>Agevolato per i contribuenti minimi</a:t>
              </a: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endParaRPr lang="it-IT" sz="2400" dirty="0" smtClean="0">
                <a:ea typeface="Verdana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400" dirty="0" smtClean="0">
                  <a:ea typeface="Verdana" pitchFamily="34" charset="0"/>
                  <a:cs typeface="Calibri" panose="020F0502020204030204" pitchFamily="34" charset="0"/>
                </a:rPr>
                <a:t>Agevolato per le nuove iniziative produttive</a:t>
              </a: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endParaRPr lang="it-IT" sz="2400" dirty="0" smtClean="0">
                <a:ea typeface="Verdana" pitchFamily="34" charset="0"/>
                <a:cs typeface="Calibri" panose="020F0502020204030204" pitchFamily="34" charset="0"/>
              </a:endParaRPr>
            </a:p>
            <a:p>
              <a:pPr marL="285750" indent="-285750" algn="just">
                <a:buClr>
                  <a:srgbClr val="6D6D6D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400" dirty="0" smtClean="0">
                  <a:ea typeface="Verdana" pitchFamily="34" charset="0"/>
                  <a:cs typeface="Calibri" panose="020F0502020204030204" pitchFamily="34" charset="0"/>
                </a:rPr>
                <a:t>Regime fiscale di vantaggio per l’imprenditoria giovanile e lavoratori in mobilità</a:t>
              </a:r>
              <a:endParaRPr lang="it-IT" sz="24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Il reddito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A6FAAB67-0727-40AF-BDD0-9BE480215267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364" y="1941415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ea typeface="Verdana" pitchFamily="34" charset="0"/>
                <a:cs typeface="Calibri" panose="020F0502020204030204" pitchFamily="34" charset="0"/>
              </a:rPr>
              <a:t>Amministratori, sindaci, revisori di società, liquidatori, ecc.</a:t>
            </a:r>
          </a:p>
        </p:txBody>
      </p:sp>
      <p:sp>
        <p:nvSpPr>
          <p:cNvPr id="7" name="Rectangle 6"/>
          <p:cNvSpPr/>
          <p:nvPr/>
        </p:nvSpPr>
        <p:spPr>
          <a:xfrm>
            <a:off x="6904317" y="3408044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>
                <a:ea typeface="Verdana" pitchFamily="34" charset="0"/>
                <a:cs typeface="Calibri" panose="020F0502020204030204" pitchFamily="34" charset="0"/>
              </a:rPr>
              <a:t>Dottorati di ricerca, assegno, borsa di studio</a:t>
            </a:r>
          </a:p>
        </p:txBody>
      </p:sp>
      <p:sp>
        <p:nvSpPr>
          <p:cNvPr id="8" name="Rectangle 7"/>
          <p:cNvSpPr/>
          <p:nvPr/>
        </p:nvSpPr>
        <p:spPr>
          <a:xfrm>
            <a:off x="1487364" y="3408044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Lavoratori autonomi occasionali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487364" y="4874673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"Collaboratori"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04317" y="1941415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Venditori a domicilio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Lavoratori c.d. </a:t>
            </a:r>
            <a:r>
              <a:rPr lang="it-IT" sz="3600" dirty="0" smtClean="0">
                <a:ea typeface="Verdana" pitchFamily="34" charset="0"/>
              </a:rPr>
              <a:t>"</a:t>
            </a:r>
            <a:r>
              <a:rPr lang="it-IT" sz="3600" dirty="0" smtClean="0"/>
              <a:t>parasubordinati</a:t>
            </a:r>
            <a:r>
              <a:rPr lang="it-IT" sz="3600" dirty="0" smtClean="0">
                <a:ea typeface="Verdana" pitchFamily="34" charset="0"/>
              </a:rPr>
              <a:t>"</a:t>
            </a:r>
            <a:endParaRPr lang="it-IT" sz="3600" dirty="0"/>
          </a:p>
        </p:txBody>
      </p:sp>
      <p:sp>
        <p:nvSpPr>
          <p:cNvPr id="12" name="Rectangle 11"/>
          <p:cNvSpPr/>
          <p:nvPr/>
        </p:nvSpPr>
        <p:spPr>
          <a:xfrm>
            <a:off x="6904317" y="4874673"/>
            <a:ext cx="4464000" cy="792000"/>
          </a:xfrm>
          <a:prstGeom prst="rect">
            <a:avLst/>
          </a:prstGeom>
        </p:spPr>
        <p:txBody>
          <a:bodyPr wrap="square" anchor="t">
            <a:no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2400" dirty="0" smtClean="0">
                <a:ea typeface="Verdana" pitchFamily="34" charset="0"/>
                <a:cs typeface="Calibri" panose="020F0502020204030204" pitchFamily="34" charset="0"/>
              </a:rPr>
              <a:t>Etc. </a:t>
            </a:r>
            <a:endParaRPr lang="it-IT" sz="24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7CB2E04-2643-49E4-A280-11102BC7F255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86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1507524" y="186276"/>
            <a:ext cx="9846276" cy="1325563"/>
          </a:xfrm>
        </p:spPr>
        <p:txBody>
          <a:bodyPr/>
          <a:lstStyle/>
          <a:p>
            <a:r>
              <a:rPr lang="it-IT" b="1" dirty="0" smtClean="0"/>
              <a:t>Numero Imprese/Popolazione residente Anno 2017</a:t>
            </a:r>
            <a:endParaRPr lang="it-IT" b="1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21F71CC4-321D-483E-9C7D-D55ECE0762DB}" type="datetime1">
              <a:rPr lang="it-IT" smtClean="0"/>
              <a:t>15/05/2019</a:t>
            </a:fld>
            <a:endParaRPr lang="en-US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11839"/>
            <a:ext cx="12192000" cy="497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5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08696" y="1415797"/>
            <a:ext cx="9550463" cy="419261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000" b="1" dirty="0" smtClean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Jobs </a:t>
            </a:r>
            <a:r>
              <a:rPr lang="it-IT" sz="2000" b="1" dirty="0" err="1" smtClean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Act</a:t>
            </a:r>
            <a:r>
              <a:rPr lang="it-IT" sz="2000" b="1" dirty="0" smtClean="0">
                <a:solidFill>
                  <a:srgbClr val="FFFFFF"/>
                </a:solidFill>
                <a:ea typeface="Verdana" pitchFamily="34" charset="0"/>
                <a:cs typeface="Calibri" panose="020F0502020204030204" pitchFamily="34" charset="0"/>
              </a:rPr>
              <a:t> (Legge 81/2015)</a:t>
            </a:r>
            <a:endParaRPr lang="it-IT" sz="2000" b="1" dirty="0">
              <a:solidFill>
                <a:srgbClr val="FFFFFF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08695" y="2113519"/>
            <a:ext cx="9550463" cy="55030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buClr>
                <a:srgbClr val="6D6D6D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Collaboratori iscritti alla "Gestione Separata" alle seguenti condizioni:</a:t>
            </a:r>
            <a:endParaRPr lang="it-IT" sz="2000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02816" y="2536843"/>
            <a:ext cx="10028395" cy="3474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57200" indent="-457200">
              <a:lnSpc>
                <a:spcPct val="150000"/>
              </a:lnSpc>
              <a:buClr>
                <a:srgbClr val="6D6D6D"/>
              </a:buClr>
              <a:buSzPct val="103000"/>
              <a:buFont typeface="+mj-lt"/>
              <a:buAutoNum type="arabicPeriod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Assenza di tutte le seguenti condizioni:</a:t>
            </a:r>
          </a:p>
          <a:p>
            <a:pPr marL="914400" lvl="1" indent="-457200">
              <a:lnSpc>
                <a:spcPct val="150000"/>
              </a:lnSpc>
              <a:buClr>
                <a:srgbClr val="6D6D6D"/>
              </a:buClr>
              <a:buSzPct val="103000"/>
              <a:buFont typeface="Wingdings" charset="2"/>
              <a:buChar char="ü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personalità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della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prestazione (1)</a:t>
            </a:r>
          </a:p>
          <a:p>
            <a:pPr marL="914400" lvl="1" indent="-457200">
              <a:lnSpc>
                <a:spcPct val="150000"/>
              </a:lnSpc>
              <a:buClr>
                <a:srgbClr val="6D6D6D"/>
              </a:buClr>
              <a:buSzPct val="103000"/>
              <a:buFont typeface="Wingdings" charset="2"/>
              <a:buChar char="ü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continuità della prestazione (2)</a:t>
            </a:r>
          </a:p>
          <a:p>
            <a:pPr marL="914400" lvl="1" indent="-457200">
              <a:lnSpc>
                <a:spcPct val="150000"/>
              </a:lnSpc>
              <a:buClr>
                <a:srgbClr val="6D6D6D"/>
              </a:buClr>
              <a:buSzPct val="103000"/>
              <a:buFont typeface="Wingdings" charset="2"/>
              <a:buChar char="ü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etero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organizzazione, anche relativa ai tempi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di lavoro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e ai luoghi della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prestazione (3)</a:t>
            </a:r>
          </a:p>
          <a:p>
            <a:pPr lvl="1" indent="-457200">
              <a:lnSpc>
                <a:spcPct val="150000"/>
              </a:lnSpc>
              <a:buClr>
                <a:srgbClr val="6D6D6D"/>
              </a:buClr>
              <a:buSzPct val="103000"/>
              <a:buFont typeface="+mj-lt"/>
              <a:buAutoNum type="arabicPeriod" startAt="2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Disciplinati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da accordi collettivi nazionali stipulati da OO.SS./OO.DD. rappresentative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6D6D6D"/>
              </a:buClr>
              <a:buSzPct val="103000"/>
              <a:buFont typeface="+mj-lt"/>
              <a:buAutoNum type="arabicPeriod" startAt="3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Stipulati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con professionisti iscritti ad un Albo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professionale</a:t>
            </a:r>
          </a:p>
          <a:p>
            <a:pPr marL="457200" indent="-457200">
              <a:lnSpc>
                <a:spcPct val="150000"/>
              </a:lnSpc>
              <a:buClr>
                <a:srgbClr val="6D6D6D"/>
              </a:buClr>
              <a:buSzPct val="103000"/>
              <a:buFont typeface="+mj-lt"/>
              <a:buAutoNum type="arabicPeriod" startAt="3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Rese in favore di associazioni e società sportive dilettantistiche</a:t>
            </a: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“Collaboratori”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174361C2-46CF-4AE6-B43A-0EFBE7F9F78C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27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31504" y="3356992"/>
            <a:ext cx="9206134" cy="136815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/>
          <a:p>
            <a:pPr algn="ctr">
              <a:buClr>
                <a:srgbClr val="6D6D6D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Il committente/associante versa il totale dei contributi dovuti per i propri collaboratori o associati, compresa la quota a carico trattenuta sul compenso</a:t>
            </a:r>
          </a:p>
        </p:txBody>
      </p:sp>
      <p:sp>
        <p:nvSpPr>
          <p:cNvPr id="7" name="Rectangle 6"/>
          <p:cNvSpPr/>
          <p:nvPr/>
        </p:nvSpPr>
        <p:spPr>
          <a:xfrm>
            <a:off x="1631504" y="1930400"/>
            <a:ext cx="9206134" cy="121056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just"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Da Gennaio 2005 committenti e associanti hanno l’obbligo di trasmettere le denunce retributive mensili agli Enti Previdenziali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Adempimenti per committenti e associanti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1C33130-A08C-40CA-864C-BD5026E8402B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2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04182" y="2441627"/>
            <a:ext cx="4271740" cy="1236990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Soggetti non assicurati presso altre forme pensionistiche obbligatorie</a:t>
            </a:r>
          </a:p>
        </p:txBody>
      </p:sp>
      <p:sp>
        <p:nvSpPr>
          <p:cNvPr id="8" name="Rectangle 7"/>
          <p:cNvSpPr/>
          <p:nvPr/>
        </p:nvSpPr>
        <p:spPr>
          <a:xfrm>
            <a:off x="6393811" y="2441627"/>
            <a:ext cx="4680198" cy="1236990"/>
          </a:xfrm>
          <a:prstGeom prst="rect">
            <a:avLst/>
          </a:prstGeom>
        </p:spPr>
        <p:txBody>
          <a:bodyPr wrap="square" lIns="0" rIns="0" anchor="ctr">
            <a:noAutofit/>
          </a:bodyPr>
          <a:lstStyle/>
          <a:p>
            <a:pPr algn="ctr"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25,72%</a:t>
            </a:r>
          </a:p>
          <a:p>
            <a:pPr algn="ctr"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(25,00% IVS + 0,72% per malattia, maternità, ANF, degenza ospedaliera)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04182" y="4438954"/>
            <a:ext cx="4487763" cy="137854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Soggetti titolari di pensione o provvisti di altra tutela pensionistica obbligatoria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609942" y="4438953"/>
            <a:ext cx="4247936" cy="1378545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24,00% </a:t>
            </a:r>
          </a:p>
          <a:p>
            <a:pPr algn="ctr">
              <a:lnSpc>
                <a:spcPct val="150000"/>
              </a:lnSpc>
              <a:buClr>
                <a:srgbClr val="6D6D6D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(IVS)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6285960" y="6093296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285960" y="1984950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620A933-D069-4133-B9C4-D5F8CEFE83C6}" type="datetime1">
              <a:rPr lang="it-IT" smtClean="0"/>
              <a:t>15/05/2019</a:t>
            </a:fld>
            <a:endParaRPr lang="en-US"/>
          </a:p>
        </p:txBody>
      </p:sp>
      <p:sp>
        <p:nvSpPr>
          <p:cNvPr id="13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Aliquote 2018 per liberi professionisti</a:t>
            </a:r>
          </a:p>
        </p:txBody>
      </p:sp>
    </p:spTree>
    <p:extLst>
      <p:ext uri="{BB962C8B-B14F-4D97-AF65-F5344CB8AC3E}">
        <p14:creationId xmlns:p14="http://schemas.microsoft.com/office/powerpoint/2010/main" val="227441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121434" y="1893476"/>
            <a:ext cx="4930380" cy="1453466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Soggetti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non assicurati presso altre forme pensionistiche obbligatorie per i quali è prevista la contribuzione aggiuntiva DIS-COLL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29976" y="2042138"/>
            <a:ext cx="4535968" cy="130710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34,23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%</a:t>
            </a: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(33,00% IVS + 0,72</a:t>
            </a:r>
            <a:r>
              <a:rPr lang="it-IT" smtClean="0">
                <a:ea typeface="Verdana" pitchFamily="34" charset="0"/>
                <a:cs typeface="Calibri" panose="020F0502020204030204" pitchFamily="34" charset="0"/>
              </a:rPr>
              <a:t>% per malattia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, maternità, ANF,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degenza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 ospedaliera + 0,51 </a:t>
            </a:r>
            <a:r>
              <a:rPr lang="it-IT" dirty="0" err="1" smtClean="0">
                <a:ea typeface="Verdana" pitchFamily="34" charset="0"/>
                <a:cs typeface="Calibri" panose="020F0502020204030204" pitchFamily="34" charset="0"/>
              </a:rPr>
              <a:t>dis-coll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)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121434" y="3349240"/>
            <a:ext cx="4930380" cy="1699029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Soggetti non assicurati presso altre forme pensionistiche obbligatorie per i quali non è prevista la contribuzione aggiuntiva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DIS-COLL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29976" y="3620683"/>
            <a:ext cx="4535968" cy="115614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>
                <a:ea typeface="Verdana" pitchFamily="34" charset="0"/>
                <a:cs typeface="Calibri" panose="020F0502020204030204" pitchFamily="34" charset="0"/>
              </a:rPr>
              <a:t>33,72</a:t>
            </a: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%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(33,00% + 0,72</a:t>
            </a:r>
            <a:r>
              <a:rPr lang="it-IT" smtClean="0">
                <a:ea typeface="Verdana" pitchFamily="34" charset="0"/>
                <a:cs typeface="Calibri" panose="020F0502020204030204" pitchFamily="34" charset="0"/>
              </a:rPr>
              <a:t>% per malattia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, maternità,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ANF,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degenza</a:t>
            </a:r>
            <a:r>
              <a:rPr lang="it-IT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ospedaliera)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121434" y="5050568"/>
            <a:ext cx="4930380" cy="1027491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Soggetti titolari di pensione o provvisti di altra tutela pensionistica obbligatoria 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429976" y="5019180"/>
            <a:ext cx="4535968" cy="1156142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b="1" dirty="0" smtClean="0">
                <a:ea typeface="Verdana" pitchFamily="34" charset="0"/>
                <a:cs typeface="Calibri" panose="020F0502020204030204" pitchFamily="34" charset="0"/>
              </a:rPr>
              <a:t>24,00% </a:t>
            </a:r>
            <a:r>
              <a:rPr lang="it-IT" dirty="0" smtClean="0">
                <a:ea typeface="Verdana" pitchFamily="34" charset="0"/>
                <a:cs typeface="Calibri" panose="020F0502020204030204" pitchFamily="34" charset="0"/>
              </a:rPr>
              <a:t>(IVS)</a:t>
            </a:r>
            <a:endParaRPr lang="it-IT" dirty="0">
              <a:ea typeface="Verdana" pitchFamily="34" charset="0"/>
              <a:cs typeface="Calibri" panose="020F0502020204030204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285960" y="6093296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6285960" y="1984950"/>
            <a:ext cx="4824000" cy="0"/>
          </a:xfrm>
          <a:prstGeom prst="line">
            <a:avLst/>
          </a:prstGeom>
          <a:ln w="28575">
            <a:solidFill>
              <a:srgbClr val="8EB4E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416A807-3A9F-4BE5-AA54-EFCB73A2CE6D}" type="datetime1">
              <a:rPr lang="it-IT" smtClean="0"/>
              <a:t>15/05/2019</a:t>
            </a:fld>
            <a:endParaRPr lang="en-US"/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/>
              <a:t>Aliquote 2018 per collaboratori e figure assimilate</a:t>
            </a:r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348642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493880" y="1860879"/>
            <a:ext cx="9326159" cy="1620265"/>
            <a:chOff x="1493880" y="1922897"/>
            <a:chExt cx="9326159" cy="1620265"/>
          </a:xfrm>
        </p:grpSpPr>
        <p:sp>
          <p:nvSpPr>
            <p:cNvPr id="6" name="Rectangle 5"/>
            <p:cNvSpPr/>
            <p:nvPr/>
          </p:nvSpPr>
          <p:spPr>
            <a:xfrm>
              <a:off x="1575438" y="2593258"/>
              <a:ext cx="4230208" cy="949904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342900" indent="-342900">
                <a:buClr>
                  <a:schemeClr val="tx2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b="0" dirty="0" smtClean="0">
                  <a:ea typeface="Verdana" pitchFamily="34" charset="0"/>
                  <a:cs typeface="Calibri" panose="020F0502020204030204" pitchFamily="34" charset="0"/>
                </a:rPr>
                <a:t>2/3 </a:t>
              </a: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a carico del committente</a:t>
              </a:r>
            </a:p>
            <a:p>
              <a:pPr marL="342900" indent="-342900">
                <a:buClr>
                  <a:schemeClr val="tx2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b="0" dirty="0" smtClean="0">
                  <a:ea typeface="Verdana" pitchFamily="34" charset="0"/>
                  <a:cs typeface="Calibri" panose="020F0502020204030204" pitchFamily="34" charset="0"/>
                </a:rPr>
                <a:t>1/3 </a:t>
              </a: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a carico del "</a:t>
              </a:r>
              <a:r>
                <a:rPr lang="it-IT" sz="2000" b="0" dirty="0" smtClean="0">
                  <a:ea typeface="Verdana" pitchFamily="34" charset="0"/>
                  <a:cs typeface="Calibri" panose="020F0502020204030204" pitchFamily="34" charset="0"/>
                </a:rPr>
                <a:t>Collaboratore</a:t>
              </a: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"</a:t>
              </a:r>
              <a:endParaRPr lang="it-IT" sz="2000" b="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493880" y="1922897"/>
              <a:ext cx="4391900" cy="416575"/>
            </a:xfrm>
            <a:prstGeom prst="rect">
              <a:avLst/>
            </a:prstGeom>
            <a:solidFill>
              <a:srgbClr val="058CBD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400" dirty="0" smtClean="0">
                  <a:solidFill>
                    <a:schemeClr val="bg1"/>
                  </a:solidFill>
                  <a:ea typeface="Verdana" pitchFamily="34" charset="0"/>
                  <a:cs typeface="Calibri" panose="020F0502020204030204" pitchFamily="34" charset="0"/>
                </a:rPr>
                <a:t>"</a:t>
              </a:r>
              <a:r>
                <a:rPr lang="it-IT" sz="2400" b="0" dirty="0" smtClean="0">
                  <a:solidFill>
                    <a:schemeClr val="bg1"/>
                  </a:solidFill>
                  <a:latin typeface="+mn-lt"/>
                  <a:ea typeface="Verdana" pitchFamily="34" charset="0"/>
                  <a:cs typeface="Calibri" panose="020F0502020204030204" pitchFamily="34" charset="0"/>
                </a:rPr>
                <a:t>Collaboratori</a:t>
              </a:r>
              <a:r>
                <a:rPr lang="it-IT" sz="2400" dirty="0" smtClean="0">
                  <a:solidFill>
                    <a:schemeClr val="bg1"/>
                  </a:solidFill>
                  <a:ea typeface="Verdana" pitchFamily="34" charset="0"/>
                  <a:cs typeface="Calibri" panose="020F0502020204030204" pitchFamily="34" charset="0"/>
                </a:rPr>
                <a:t>"</a:t>
              </a:r>
              <a:endParaRPr lang="it-IT" sz="2400" b="0" dirty="0">
                <a:solidFill>
                  <a:schemeClr val="bg1"/>
                </a:solidFill>
                <a:latin typeface="+mn-lt"/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428039" y="1922897"/>
              <a:ext cx="4392000" cy="416575"/>
            </a:xfrm>
            <a:prstGeom prst="rect">
              <a:avLst/>
            </a:prstGeom>
            <a:solidFill>
              <a:srgbClr val="7F7F7F"/>
            </a:solidFill>
          </p:spPr>
          <p:txBody>
            <a:bodyPr wrap="square" anchor="ctr">
              <a:noAutofit/>
            </a:bodyPr>
            <a:lstStyle/>
            <a:p>
              <a:pPr algn="ctr">
                <a:buClr>
                  <a:schemeClr val="tx2"/>
                </a:buClr>
                <a:buSzPct val="103000"/>
              </a:pPr>
              <a:r>
                <a:rPr lang="it-IT" sz="2400" dirty="0" smtClean="0">
                  <a:solidFill>
                    <a:schemeClr val="bg1"/>
                  </a:solidFill>
                  <a:ea typeface="Verdana" pitchFamily="34" charset="0"/>
                  <a:cs typeface="Calibri" panose="020F0502020204030204" pitchFamily="34" charset="0"/>
                </a:rPr>
                <a:t>Professionisti</a:t>
              </a:r>
              <a:endParaRPr lang="it-IT" sz="24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508935" y="2593258"/>
              <a:ext cx="4230208" cy="949904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342900" indent="-342900">
                <a:buClr>
                  <a:schemeClr val="tx2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>
                  <a:ea typeface="Verdana" pitchFamily="34" charset="0"/>
                  <a:cs typeface="Calibri" panose="020F0502020204030204" pitchFamily="34" charset="0"/>
                </a:rPr>
                <a:t>Interamente a </a:t>
              </a: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carico </a:t>
              </a:r>
            </a:p>
            <a:p>
              <a:pPr marL="342900" indent="-342900">
                <a:buClr>
                  <a:schemeClr val="tx2"/>
                </a:buClr>
                <a:buSzPct val="103000"/>
                <a:buFont typeface="Arial" panose="020B0604020202020204" pitchFamily="34" charset="0"/>
                <a:buChar char="•"/>
              </a:pP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Possono </a:t>
              </a:r>
              <a:r>
                <a:rPr lang="it-IT" sz="2000" dirty="0">
                  <a:ea typeface="Verdana" pitchFamily="34" charset="0"/>
                  <a:cs typeface="Calibri" panose="020F0502020204030204" pitchFamily="34" charset="0"/>
                </a:rPr>
                <a:t>addebitare il 4% in fattura ai propri clienti a titolo di </a:t>
              </a:r>
              <a:r>
                <a:rPr lang="it-IT" sz="2000" dirty="0" smtClean="0">
                  <a:ea typeface="Verdana" pitchFamily="34" charset="0"/>
                  <a:cs typeface="Calibri" panose="020F0502020204030204" pitchFamily="34" charset="0"/>
                </a:rPr>
                <a:t>rivalsa</a:t>
              </a:r>
              <a:endParaRPr lang="it-IT" sz="2000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kern="0" dirty="0" smtClean="0"/>
              <a:t>Il versamento dei contributi</a:t>
            </a:r>
            <a:endParaRPr lang="it-IT" sz="3600" dirty="0"/>
          </a:p>
        </p:txBody>
      </p:sp>
      <p:sp>
        <p:nvSpPr>
          <p:cNvPr id="18" name="Rectangle 17"/>
          <p:cNvSpPr/>
          <p:nvPr/>
        </p:nvSpPr>
        <p:spPr>
          <a:xfrm>
            <a:off x="4235116" y="3735237"/>
            <a:ext cx="3910263" cy="2701657"/>
          </a:xfrm>
          <a:prstGeom prst="rect">
            <a:avLst/>
          </a:prstGeom>
          <a:solidFill>
            <a:schemeClr val="bg2"/>
          </a:solidFill>
        </p:spPr>
        <p:txBody>
          <a:bodyPr wrap="square" anchor="t">
            <a:noAutofit/>
          </a:bodyPr>
          <a:lstStyle/>
          <a:p>
            <a:pPr>
              <a:buClr>
                <a:schemeClr val="tx2"/>
              </a:buClr>
              <a:buSzPct val="103000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749763" y="3908071"/>
            <a:ext cx="2808000" cy="2355989"/>
            <a:chOff x="4749763" y="3961653"/>
            <a:chExt cx="2808000" cy="2355989"/>
          </a:xfrm>
        </p:grpSpPr>
        <p:sp>
          <p:nvSpPr>
            <p:cNvPr id="16" name="Rectangle 15"/>
            <p:cNvSpPr/>
            <p:nvPr/>
          </p:nvSpPr>
          <p:spPr>
            <a:xfrm>
              <a:off x="4749763" y="3961653"/>
              <a:ext cx="2808000" cy="10775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it-IT" sz="2000" b="0" dirty="0" smtClean="0">
                  <a:ea typeface="Verdana" pitchFamily="34" charset="0"/>
                  <a:cs typeface="Calibri" panose="020F0502020204030204" pitchFamily="34" charset="0"/>
                </a:rPr>
                <a:t>€ 15.710,00 </a:t>
              </a:r>
            </a:p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it-IT" sz="2000" b="1" dirty="0" smtClean="0">
                  <a:ea typeface="Verdana" pitchFamily="34" charset="0"/>
                  <a:cs typeface="Calibri" panose="020F0502020204030204" pitchFamily="34" charset="0"/>
                </a:rPr>
                <a:t>Reddito Minimale 2018</a:t>
              </a:r>
              <a:endParaRPr lang="it-IT" sz="2000" b="1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49763" y="5240128"/>
              <a:ext cx="2808000" cy="107751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anchor="ctr">
              <a:noAutofit/>
            </a:bodyPr>
            <a:lstStyle/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it-IT" sz="2000" b="0" dirty="0" smtClean="0">
                  <a:ea typeface="Verdana" pitchFamily="34" charset="0"/>
                  <a:cs typeface="Calibri" panose="020F0502020204030204" pitchFamily="34" charset="0"/>
                </a:rPr>
                <a:t>€ 101.427,00</a:t>
              </a:r>
            </a:p>
            <a:p>
              <a:pPr algn="ctr">
                <a:lnSpc>
                  <a:spcPct val="150000"/>
                </a:lnSpc>
                <a:buClr>
                  <a:schemeClr val="tx2"/>
                </a:buClr>
                <a:buSzPct val="103000"/>
              </a:pPr>
              <a:r>
                <a:rPr lang="it-IT" sz="2000" b="1" dirty="0" smtClean="0">
                  <a:ea typeface="Verdana" pitchFamily="34" charset="0"/>
                  <a:cs typeface="Calibri" panose="020F0502020204030204" pitchFamily="34" charset="0"/>
                </a:rPr>
                <a:t>Reddito Massimale 2018</a:t>
              </a:r>
              <a:endParaRPr lang="it-IT" sz="2000" b="1" dirty="0">
                <a:ea typeface="Verdana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44EB45F-6841-4F8F-A1A7-A09F6ECFEDCF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8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15792" y="2002357"/>
            <a:ext cx="9200197" cy="997202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Avviene nell'anno in cui sono percepiti i compensi cui si riferiscono tali contributi, indipendentemente dal periodo di attività lavorativa</a:t>
            </a:r>
          </a:p>
          <a:p>
            <a:pPr marL="285750" indent="-285750" algn="just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Viene riconosciuto per mesi di copertura</a:t>
            </a:r>
          </a:p>
        </p:txBody>
      </p:sp>
      <p:sp>
        <p:nvSpPr>
          <p:cNvPr id="7" name="Rectangle 6"/>
          <p:cNvSpPr/>
          <p:nvPr/>
        </p:nvSpPr>
        <p:spPr>
          <a:xfrm>
            <a:off x="1487488" y="3472227"/>
            <a:ext cx="3240360" cy="906531"/>
          </a:xfrm>
          <a:prstGeom prst="rect">
            <a:avLst/>
          </a:prstGeom>
          <a:solidFill>
            <a:srgbClr val="058CBD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>
                <a:solidFill>
                  <a:schemeClr val="bg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Pagamento della contribuzione su un reddito almeno pari al minimale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871864" y="3564552"/>
            <a:ext cx="5821758" cy="721881"/>
          </a:xfrm>
          <a:prstGeom prst="rect">
            <a:avLst/>
          </a:prstGeom>
        </p:spPr>
        <p:txBody>
          <a:bodyPr wrap="square" lIns="36000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Copertura contributiva completa di 12 mesi</a:t>
            </a:r>
          </a:p>
        </p:txBody>
      </p:sp>
      <p:sp>
        <p:nvSpPr>
          <p:cNvPr id="9" name="Rectangle 8"/>
          <p:cNvSpPr/>
          <p:nvPr/>
        </p:nvSpPr>
        <p:spPr>
          <a:xfrm>
            <a:off x="1487488" y="4582379"/>
            <a:ext cx="3240360" cy="90653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dirty="0">
                <a:solidFill>
                  <a:schemeClr val="bg1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Pagamento della contribuzione su un reddito inferiore al minimale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4871864" y="4585144"/>
            <a:ext cx="5821758" cy="901001"/>
          </a:xfrm>
          <a:prstGeom prst="rect">
            <a:avLst/>
          </a:prstGeom>
        </p:spPr>
        <p:txBody>
          <a:bodyPr wrap="square" lIns="36000" rIns="36000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 mesi di copertura sono contratti in proporzione</a:t>
            </a: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Accredito dei contributi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66C5F0-2909-4298-9643-284F12FF3E82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3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Estratto conto individuale: cos’è</a:t>
            </a:r>
            <a:endParaRPr lang="it-IT" sz="3600" dirty="0"/>
          </a:p>
        </p:txBody>
      </p:sp>
      <p:sp>
        <p:nvSpPr>
          <p:cNvPr id="4" name="Rectangle 3"/>
          <p:cNvSpPr/>
          <p:nvPr/>
        </p:nvSpPr>
        <p:spPr>
          <a:xfrm>
            <a:off x="1493426" y="1941975"/>
            <a:ext cx="9625289" cy="62584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>
                <a:solidFill>
                  <a:srgbClr val="FFFFFF"/>
                </a:solidFill>
              </a:rPr>
              <a:t>L’estratto conto individuale è </a:t>
            </a:r>
            <a:r>
              <a:rPr lang="it-IT" sz="2000" dirty="0">
                <a:solidFill>
                  <a:srgbClr val="FFFFFF"/>
                </a:solidFill>
              </a:rPr>
              <a:t>il documento che elenca tutti i contributi versati all'INPS </a:t>
            </a:r>
            <a:r>
              <a:rPr lang="it-IT" sz="2000" dirty="0" smtClean="0">
                <a:solidFill>
                  <a:srgbClr val="FFFFFF"/>
                </a:solidFill>
              </a:rPr>
              <a:t>in </a:t>
            </a:r>
            <a:r>
              <a:rPr lang="it-IT" sz="2000" dirty="0">
                <a:solidFill>
                  <a:srgbClr val="FFFFFF"/>
                </a:solidFill>
              </a:rPr>
              <a:t>favore del </a:t>
            </a:r>
            <a:r>
              <a:rPr lang="it-IT" sz="2000" dirty="0" smtClean="0">
                <a:solidFill>
                  <a:srgbClr val="FFFFFF"/>
                </a:solidFill>
              </a:rPr>
              <a:t>lavoratore</a:t>
            </a:r>
          </a:p>
        </p:txBody>
      </p:sp>
      <p:sp>
        <p:nvSpPr>
          <p:cNvPr id="8" name="Rectangle 7"/>
          <p:cNvSpPr/>
          <p:nvPr/>
        </p:nvSpPr>
        <p:spPr>
          <a:xfrm>
            <a:off x="1493425" y="2830744"/>
            <a:ext cx="9625289" cy="2055887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Riepiloga i pagamenti per vari motivi dovuti al lavoratore: contributi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obbligatori per attività lavorative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,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contributi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figurativi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e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contributi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volontari</a:t>
            </a: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 contributi in esso contenuti sono suddivisi in base alla gestione alla quale il lavoratore è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registrato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CA03C660-4787-4C1D-89B4-BE1888121454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1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Estratto conto individuale: </a:t>
            </a:r>
            <a:r>
              <a:rPr lang="it-IT" sz="3600" dirty="0" smtClean="0"/>
              <a:t>come funziona</a:t>
            </a:r>
            <a:endParaRPr lang="it-IT" sz="3600" dirty="0"/>
          </a:p>
        </p:txBody>
      </p:sp>
      <p:sp>
        <p:nvSpPr>
          <p:cNvPr id="4" name="Rectangle 3"/>
          <p:cNvSpPr/>
          <p:nvPr/>
        </p:nvSpPr>
        <p:spPr>
          <a:xfrm>
            <a:off x="1493426" y="1941975"/>
            <a:ext cx="9625289" cy="1261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t-IT" sz="2000" b="1" dirty="0">
                <a:solidFill>
                  <a:schemeClr val="tx1"/>
                </a:solidFill>
              </a:rPr>
              <a:t>Il lavoratore può consultare </a:t>
            </a:r>
            <a:r>
              <a:rPr lang="it-IT" sz="2000" b="1" dirty="0" smtClean="0">
                <a:solidFill>
                  <a:schemeClr val="tx1"/>
                </a:solidFill>
              </a:rPr>
              <a:t>il suo estratto </a:t>
            </a:r>
            <a:r>
              <a:rPr lang="it-IT" sz="2000" b="1" dirty="0">
                <a:solidFill>
                  <a:schemeClr val="tx1"/>
                </a:solidFill>
              </a:rPr>
              <a:t>conto online attraverso il servizio dedicato</a:t>
            </a:r>
            <a:r>
              <a:rPr lang="it-IT" sz="2000" dirty="0">
                <a:solidFill>
                  <a:schemeClr val="tx1"/>
                </a:solidFill>
              </a:rPr>
              <a:t>. </a:t>
            </a:r>
            <a:r>
              <a:rPr lang="it-IT" sz="2000" dirty="0" smtClean="0">
                <a:solidFill>
                  <a:schemeClr val="tx1"/>
                </a:solidFill>
              </a:rPr>
              <a:t>In caso di periodi </a:t>
            </a:r>
            <a:r>
              <a:rPr lang="it-IT" sz="2000" dirty="0">
                <a:solidFill>
                  <a:schemeClr val="tx1"/>
                </a:solidFill>
              </a:rPr>
              <a:t>di lavoro con datori di lavoro privati </a:t>
            </a:r>
            <a:r>
              <a:rPr lang="it-IT" sz="2000" dirty="0" smtClean="0">
                <a:solidFill>
                  <a:schemeClr val="tx1"/>
                </a:solidFill>
              </a:rPr>
              <a:t>e/o </a:t>
            </a:r>
            <a:r>
              <a:rPr lang="it-IT" sz="2000" dirty="0">
                <a:solidFill>
                  <a:schemeClr val="tx1"/>
                </a:solidFill>
              </a:rPr>
              <a:t>pubblici e periodi di lavoro autonomo, </a:t>
            </a:r>
            <a:r>
              <a:rPr lang="it-IT" sz="2000" dirty="0" smtClean="0">
                <a:solidFill>
                  <a:schemeClr val="tx1"/>
                </a:solidFill>
              </a:rPr>
              <a:t>è possibile </a:t>
            </a:r>
            <a:r>
              <a:rPr lang="it-IT" sz="2000" dirty="0">
                <a:solidFill>
                  <a:schemeClr val="tx1"/>
                </a:solidFill>
              </a:rPr>
              <a:t>visualizzare le </a:t>
            </a:r>
            <a:r>
              <a:rPr lang="it-IT" sz="2000" dirty="0" smtClean="0">
                <a:solidFill>
                  <a:schemeClr val="tx1"/>
                </a:solidFill>
              </a:rPr>
              <a:t>diverse </a:t>
            </a:r>
            <a:r>
              <a:rPr lang="it-IT" sz="2000" dirty="0">
                <a:solidFill>
                  <a:schemeClr val="tx1"/>
                </a:solidFill>
              </a:rPr>
              <a:t>sezioni contrassegnate </a:t>
            </a:r>
            <a:r>
              <a:rPr lang="it-IT" sz="2000" dirty="0" smtClean="0">
                <a:solidFill>
                  <a:schemeClr val="tx1"/>
                </a:solidFill>
              </a:rPr>
              <a:t>da differenti colori </a:t>
            </a:r>
            <a:r>
              <a:rPr lang="it-IT" sz="2000" dirty="0">
                <a:solidFill>
                  <a:schemeClr val="tx1"/>
                </a:solidFill>
              </a:rPr>
              <a:t>nell'estratto </a:t>
            </a:r>
            <a:r>
              <a:rPr lang="it-IT" sz="2000" dirty="0" smtClean="0">
                <a:solidFill>
                  <a:schemeClr val="tx1"/>
                </a:solidFill>
              </a:rPr>
              <a:t>conto</a:t>
            </a:r>
          </a:p>
        </p:txBody>
      </p:sp>
      <p:sp>
        <p:nvSpPr>
          <p:cNvPr id="6" name="Rectangle 5"/>
          <p:cNvSpPr/>
          <p:nvPr/>
        </p:nvSpPr>
        <p:spPr>
          <a:xfrm>
            <a:off x="1493426" y="3363862"/>
            <a:ext cx="2227674" cy="2922638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r>
              <a:rPr lang="it-IT" sz="2000" dirty="0" smtClean="0">
                <a:solidFill>
                  <a:srgbClr val="FFFFFF"/>
                </a:solidFill>
              </a:rPr>
              <a:t>L’estratto conto individuale contiene </a:t>
            </a:r>
            <a:r>
              <a:rPr lang="it-IT" sz="2000" dirty="0">
                <a:solidFill>
                  <a:srgbClr val="FFFFFF"/>
                </a:solidFill>
              </a:rPr>
              <a:t>i </a:t>
            </a:r>
            <a:r>
              <a:rPr lang="it-IT" sz="2000" b="1" dirty="0">
                <a:solidFill>
                  <a:srgbClr val="FFFFFF"/>
                </a:solidFill>
              </a:rPr>
              <a:t>dati personali del lavoratore </a:t>
            </a:r>
            <a:r>
              <a:rPr lang="it-IT" sz="2000" dirty="0">
                <a:solidFill>
                  <a:srgbClr val="FFFFFF"/>
                </a:solidFill>
              </a:rPr>
              <a:t>e, riassunti in una tabella, i </a:t>
            </a:r>
            <a:r>
              <a:rPr lang="it-IT" sz="2000" b="1" dirty="0">
                <a:solidFill>
                  <a:srgbClr val="FFFFFF"/>
                </a:solidFill>
              </a:rPr>
              <a:t>pagamenti di </a:t>
            </a:r>
            <a:r>
              <a:rPr lang="it-IT" sz="2000" b="1" dirty="0" smtClean="0">
                <a:solidFill>
                  <a:srgbClr val="FFFFFF"/>
                </a:solidFill>
              </a:rPr>
              <a:t>previdenza </a:t>
            </a:r>
            <a:r>
              <a:rPr lang="it-IT" sz="2000" b="1" dirty="0">
                <a:solidFill>
                  <a:srgbClr val="FFFFFF"/>
                </a:solidFill>
              </a:rPr>
              <a:t>sociale </a:t>
            </a:r>
            <a:r>
              <a:rPr lang="it-IT" sz="2000" dirty="0">
                <a:solidFill>
                  <a:srgbClr val="FFFFFF"/>
                </a:solidFill>
              </a:rPr>
              <a:t>suddivisi in</a:t>
            </a:r>
            <a:r>
              <a:rPr lang="it-IT" sz="2000" dirty="0" smtClean="0">
                <a:solidFill>
                  <a:srgbClr val="FFFFFF"/>
                </a:solidFill>
              </a:rPr>
              <a:t>:</a:t>
            </a:r>
            <a:endParaRPr lang="it-IT" sz="2000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35400" y="3363862"/>
            <a:ext cx="7283315" cy="324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solidFill>
                  <a:schemeClr val="tx1"/>
                </a:solidFill>
                <a:ea typeface="Verdana" pitchFamily="34" charset="0"/>
                <a:cs typeface="Calibri" panose="020F0502020204030204" pitchFamily="34" charset="0"/>
              </a:rPr>
              <a:t>Periodo di riferimento</a:t>
            </a:r>
            <a:endParaRPr lang="it-IT" sz="2000" b="1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35400" y="3782790"/>
            <a:ext cx="7283315" cy="576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Tipo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di contributi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(da lavoro dipendente, artigiano, commerciante, servizio militare, ecc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.)</a:t>
            </a: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35400" y="4453718"/>
            <a:ext cx="7283315" cy="576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Contributi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utili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espressi in giorni, settimane o mesi, sia per il calcolo della pensione che per il conseguimento del diritto</a:t>
            </a:r>
            <a:endParaRPr lang="it-IT" sz="2000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5400" y="5124646"/>
            <a:ext cx="7283315" cy="324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Retribuzione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o reddito</a:t>
            </a:r>
            <a:endParaRPr lang="it-IT" sz="2000" b="1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35400" y="5543574"/>
            <a:ext cx="7283315" cy="324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Riferimenti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del </a:t>
            </a:r>
            <a:r>
              <a:rPr lang="it-IT" sz="2000" b="1" dirty="0">
                <a:ea typeface="Verdana" pitchFamily="34" charset="0"/>
                <a:cs typeface="Calibri" panose="020F0502020204030204" pitchFamily="34" charset="0"/>
              </a:rPr>
              <a:t>datore di lavoro</a:t>
            </a:r>
            <a:endParaRPr lang="it-IT" sz="2000" b="1" dirty="0">
              <a:solidFill>
                <a:schemeClr val="tx1"/>
              </a:solidFill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35400" y="5962500"/>
            <a:ext cx="7283315" cy="324000"/>
          </a:xfrm>
          <a:prstGeom prst="rect">
            <a:avLst/>
          </a:prstGeom>
          <a:solidFill>
            <a:srgbClr val="E2E5E6"/>
          </a:solidFill>
        </p:spPr>
        <p:txBody>
          <a:bodyPr wrap="square" anchor="ctr">
            <a:noAutofit/>
          </a:bodyPr>
          <a:lstStyle/>
          <a:p>
            <a:pPr>
              <a:buClr>
                <a:schemeClr val="tx2"/>
              </a:buClr>
              <a:buSzPct val="103000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Eventuali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note</a:t>
            </a:r>
            <a:endParaRPr lang="it-IT" sz="2000" b="1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9BF98AA-23D9-44FD-97E8-2EE47AD56305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0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/>
              <a:t>Estratto conto individuale: </a:t>
            </a:r>
            <a:r>
              <a:rPr lang="it-IT" sz="3600" dirty="0" smtClean="0"/>
              <a:t>a chi è rivolto</a:t>
            </a:r>
            <a:endParaRPr lang="it-IT" sz="3600" dirty="0"/>
          </a:p>
        </p:txBody>
      </p:sp>
      <p:sp>
        <p:nvSpPr>
          <p:cNvPr id="7" name="Rectangle 6"/>
          <p:cNvSpPr/>
          <p:nvPr/>
        </p:nvSpPr>
        <p:spPr>
          <a:xfrm>
            <a:off x="1524000" y="3898900"/>
            <a:ext cx="9585960" cy="219710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 dirty="0">
              <a:solidFill>
                <a:schemeClr val="bg1"/>
              </a:solidFill>
            </a:endParaRPr>
          </a:p>
          <a:p>
            <a:pPr algn="ctr"/>
            <a:r>
              <a:rPr lang="it-IT" sz="2000" dirty="0">
                <a:solidFill>
                  <a:schemeClr val="bg1"/>
                </a:solidFill>
              </a:rPr>
              <a:t>Grazie </a:t>
            </a:r>
            <a:r>
              <a:rPr lang="it-IT" sz="2000" dirty="0" smtClean="0">
                <a:solidFill>
                  <a:schemeClr val="bg1"/>
                </a:solidFill>
              </a:rPr>
              <a:t>all’estratto conto individuale, </a:t>
            </a:r>
            <a:r>
              <a:rPr lang="it-IT" sz="2000" b="1" dirty="0" smtClean="0">
                <a:solidFill>
                  <a:schemeClr val="bg1"/>
                </a:solidFill>
              </a:rPr>
              <a:t>i lavoratori possono verificare la regolarità dei contributi versati dai </a:t>
            </a:r>
            <a:r>
              <a:rPr lang="it-IT" sz="2000" b="1" dirty="0">
                <a:solidFill>
                  <a:schemeClr val="bg1"/>
                </a:solidFill>
              </a:rPr>
              <a:t>loro datori di lavoro e</a:t>
            </a:r>
            <a:r>
              <a:rPr lang="it-IT" sz="2000" dirty="0">
                <a:solidFill>
                  <a:schemeClr val="bg1"/>
                </a:solidFill>
              </a:rPr>
              <a:t>, previa verifica, </a:t>
            </a:r>
            <a:r>
              <a:rPr lang="it-IT" sz="2000" b="1" dirty="0">
                <a:solidFill>
                  <a:schemeClr val="bg1"/>
                </a:solidFill>
              </a:rPr>
              <a:t>segnalare eventuali discrepanze </a:t>
            </a:r>
            <a:r>
              <a:rPr lang="it-IT" sz="2000" b="1" dirty="0" smtClean="0">
                <a:solidFill>
                  <a:schemeClr val="bg1"/>
                </a:solidFill>
              </a:rPr>
              <a:t>all'INPS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93426" y="1941975"/>
            <a:ext cx="9625289" cy="1004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it-IT" sz="2000" dirty="0" smtClean="0">
                <a:solidFill>
                  <a:schemeClr val="tx1"/>
                </a:solidFill>
              </a:rPr>
              <a:t>I </a:t>
            </a:r>
            <a:r>
              <a:rPr lang="it-IT" sz="2000" b="1" dirty="0">
                <a:solidFill>
                  <a:schemeClr val="tx1"/>
                </a:solidFill>
              </a:rPr>
              <a:t>lavoratori prossimi al </a:t>
            </a:r>
            <a:r>
              <a:rPr lang="it-IT" sz="2000" b="1" dirty="0" smtClean="0">
                <a:solidFill>
                  <a:schemeClr val="tx1"/>
                </a:solidFill>
              </a:rPr>
              <a:t>pensionamento</a:t>
            </a:r>
            <a:r>
              <a:rPr lang="it-IT" sz="2000" dirty="0">
                <a:solidFill>
                  <a:schemeClr val="tx1"/>
                </a:solidFill>
              </a:rPr>
              <a:t> possono richiedere agli uffici dell'INPS una </a:t>
            </a:r>
            <a:r>
              <a:rPr lang="it-IT" sz="2000" b="1" dirty="0" smtClean="0">
                <a:solidFill>
                  <a:schemeClr val="tx1"/>
                </a:solidFill>
              </a:rPr>
              <a:t>certificazione dell’estratto</a:t>
            </a:r>
            <a:r>
              <a:rPr lang="it-IT" sz="2000" dirty="0" smtClean="0">
                <a:solidFill>
                  <a:schemeClr val="tx1"/>
                </a:solidFill>
              </a:rPr>
              <a:t> che </a:t>
            </a:r>
            <a:r>
              <a:rPr lang="it-IT" sz="2000" dirty="0">
                <a:solidFill>
                  <a:schemeClr val="tx1"/>
                </a:solidFill>
              </a:rPr>
              <a:t>includa l'attestazione analitica della </a:t>
            </a:r>
            <a:r>
              <a:rPr lang="it-IT" sz="2000" b="1" dirty="0">
                <a:solidFill>
                  <a:schemeClr val="tx1"/>
                </a:solidFill>
              </a:rPr>
              <a:t>posizione assicurativa </a:t>
            </a:r>
            <a:r>
              <a:rPr lang="it-IT" sz="2000" dirty="0">
                <a:solidFill>
                  <a:schemeClr val="tx1"/>
                </a:solidFill>
              </a:rPr>
              <a:t>con</a:t>
            </a:r>
            <a:r>
              <a:rPr lang="it-IT" sz="2000" b="1" dirty="0">
                <a:solidFill>
                  <a:schemeClr val="tx1"/>
                </a:solidFill>
              </a:rPr>
              <a:t> valore </a:t>
            </a:r>
            <a:r>
              <a:rPr lang="it-IT" sz="2000" b="1" dirty="0" smtClean="0">
                <a:solidFill>
                  <a:schemeClr val="tx1"/>
                </a:solidFill>
              </a:rPr>
              <a:t>legale</a:t>
            </a:r>
            <a:r>
              <a:rPr lang="it-IT" sz="2000" dirty="0">
                <a:solidFill>
                  <a:schemeClr val="tx1"/>
                </a:solidFill>
              </a:rPr>
              <a:t> </a:t>
            </a:r>
            <a:r>
              <a:rPr lang="it-IT" sz="2000" dirty="0" smtClean="0">
                <a:solidFill>
                  <a:schemeClr val="tx1"/>
                </a:solidFill>
              </a:rPr>
              <a:t>(art. 54, legge 88/1989)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576D98C5-29AD-470D-8A55-C01B88640E09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09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200150" y="2014246"/>
            <a:ext cx="10439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 smtClean="0"/>
              <a:t>L’azione di contrasto all’evasione contributiva attuata dall’</a:t>
            </a:r>
            <a:r>
              <a:rPr lang="it-IT" sz="2000" b="1" dirty="0" smtClean="0"/>
              <a:t>Istituto Nazionale della Previdenza Sociale (INPS) </a:t>
            </a:r>
            <a:r>
              <a:rPr lang="it-IT" sz="2000" dirty="0" smtClean="0"/>
              <a:t>si estrinseca attraverso una duplice attività: </a:t>
            </a:r>
          </a:p>
          <a:p>
            <a:endParaRPr lang="it-IT" sz="2000" dirty="0" smtClean="0"/>
          </a:p>
          <a:p>
            <a:pPr marL="342900" indent="-342900">
              <a:buAutoNum type="alphaLcParenR"/>
            </a:pPr>
            <a:r>
              <a:rPr lang="it-IT" sz="2000" dirty="0" smtClean="0"/>
              <a:t>l’attività preventiva di </a:t>
            </a:r>
            <a:r>
              <a:rPr lang="it-IT" sz="2000" b="1" dirty="0" smtClean="0"/>
              <a:t>verifica amministrativa</a:t>
            </a:r>
            <a:r>
              <a:rPr lang="it-IT" sz="2000" dirty="0" smtClean="0"/>
              <a:t> ovvero di </a:t>
            </a:r>
            <a:r>
              <a:rPr lang="it-IT" sz="2000" b="1" dirty="0" smtClean="0"/>
              <a:t>vigilanza documentale</a:t>
            </a:r>
            <a:r>
              <a:rPr lang="it-IT" sz="2000" dirty="0" smtClean="0"/>
              <a:t> </a:t>
            </a:r>
          </a:p>
          <a:p>
            <a:pPr marL="342900" indent="-342900">
              <a:buAutoNum type="alphaLcParenR"/>
            </a:pPr>
            <a:endParaRPr lang="it-IT" sz="2000" dirty="0" smtClean="0"/>
          </a:p>
          <a:p>
            <a:pPr marL="342900" indent="-342900">
              <a:buAutoNum type="alphaLcParenR"/>
            </a:pPr>
            <a:r>
              <a:rPr lang="it-IT" sz="2000" dirty="0" smtClean="0"/>
              <a:t>l’attività di </a:t>
            </a:r>
            <a:r>
              <a:rPr lang="it-IT" sz="2000" b="1" dirty="0" smtClean="0"/>
              <a:t>vigilanza ispettiva</a:t>
            </a:r>
            <a:endParaRPr lang="it-IT" sz="2000" dirty="0"/>
          </a:p>
        </p:txBody>
      </p:sp>
      <p:sp>
        <p:nvSpPr>
          <p:cNvPr id="13" name="Rectangle 12"/>
          <p:cNvSpPr/>
          <p:nvPr/>
        </p:nvSpPr>
        <p:spPr>
          <a:xfrm>
            <a:off x="1200150" y="4067275"/>
            <a:ext cx="102342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/>
              <a:t>Risultati 2017</a:t>
            </a:r>
            <a:endParaRPr lang="it-IT" sz="2800" b="1" dirty="0"/>
          </a:p>
        </p:txBody>
      </p:sp>
      <p:sp>
        <p:nvSpPr>
          <p:cNvPr id="22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 smtClean="0"/>
              <a:t>Contrasto all’ Evasione Previdenziale</a:t>
            </a:r>
            <a:endParaRPr lang="it-IT" sz="3600" dirty="0"/>
          </a:p>
        </p:txBody>
      </p:sp>
      <p:grpSp>
        <p:nvGrpSpPr>
          <p:cNvPr id="8" name="Group 7"/>
          <p:cNvGrpSpPr/>
          <p:nvPr/>
        </p:nvGrpSpPr>
        <p:grpSpPr>
          <a:xfrm>
            <a:off x="1200150" y="4676758"/>
            <a:ext cx="3393362" cy="1446390"/>
            <a:chOff x="1200150" y="5108080"/>
            <a:chExt cx="3240000" cy="1446390"/>
          </a:xfrm>
        </p:grpSpPr>
        <p:sp>
          <p:nvSpPr>
            <p:cNvPr id="5" name="Rectangle 4"/>
            <p:cNvSpPr/>
            <p:nvPr/>
          </p:nvSpPr>
          <p:spPr>
            <a:xfrm>
              <a:off x="1200150" y="5108080"/>
              <a:ext cx="3240000" cy="307300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>
                  <a:solidFill>
                    <a:schemeClr val="bg1"/>
                  </a:solidFill>
                </a:rPr>
                <a:t>Vigilanza Ispettiva</a:t>
              </a:r>
              <a:endParaRPr lang="it-IT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00150" y="5415380"/>
              <a:ext cx="3240000" cy="11390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647715" y="4676757"/>
            <a:ext cx="6786723" cy="1446391"/>
            <a:chOff x="4647715" y="5108079"/>
            <a:chExt cx="6786723" cy="1446391"/>
          </a:xfrm>
        </p:grpSpPr>
        <p:sp>
          <p:nvSpPr>
            <p:cNvPr id="27" name="Rectangle 26"/>
            <p:cNvSpPr/>
            <p:nvPr/>
          </p:nvSpPr>
          <p:spPr>
            <a:xfrm>
              <a:off x="4647715" y="5108079"/>
              <a:ext cx="6786723" cy="307300"/>
            </a:xfrm>
            <a:prstGeom prst="rect">
              <a:avLst/>
            </a:prstGeom>
            <a:solidFill>
              <a:srgbClr val="058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b="1" dirty="0" smtClean="0">
                  <a:solidFill>
                    <a:schemeClr val="bg1"/>
                  </a:solidFill>
                </a:rPr>
                <a:t>Vigilanza documentale</a:t>
              </a:r>
              <a:endParaRPr lang="it-IT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647715" y="5415380"/>
              <a:ext cx="6786723" cy="113909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1820873" y="5836310"/>
            <a:ext cx="2102107" cy="1447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Somme accertate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410706" y="5836310"/>
            <a:ext cx="2102107" cy="1447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Somme accertate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741522" y="5836310"/>
            <a:ext cx="2102107" cy="1447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Risparmio stimato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44223" y="5157171"/>
            <a:ext cx="2235071" cy="5681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295,5 Mln € </a:t>
            </a: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79295" y="5157171"/>
            <a:ext cx="2235071" cy="5681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894 Mln € </a:t>
            </a: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675039" y="5157171"/>
            <a:ext cx="2235071" cy="56817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</a:rPr>
              <a:t>285,5 Mln € </a:t>
            </a:r>
            <a:endParaRPr lang="it-IT" sz="3200" b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59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0C3921D8-5E47-481A-B08A-421D30977696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1565189" y="335280"/>
            <a:ext cx="9544771" cy="594360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Dimensione imprese per classi di </a:t>
            </a:r>
            <a:r>
              <a:rPr lang="it-IT" b="1" dirty="0" smtClean="0"/>
              <a:t>addetti 2016/2017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CE7FD6B-C5FE-4587-9361-32988572F017}" type="datetime1">
              <a:rPr lang="it-IT" smtClean="0"/>
              <a:t>15/05/2019</a:t>
            </a:fld>
            <a:endParaRPr lang="en-US"/>
          </a:p>
        </p:txBody>
      </p:sp>
      <p:pic>
        <p:nvPicPr>
          <p:cNvPr id="8" name="Immagine 7"/>
          <p:cNvPicPr/>
          <p:nvPr/>
        </p:nvPicPr>
        <p:blipFill>
          <a:blip r:embed="rId2"/>
          <a:stretch>
            <a:fillRect/>
          </a:stretch>
        </p:blipFill>
        <p:spPr>
          <a:xfrm>
            <a:off x="1200150" y="1227438"/>
            <a:ext cx="10797118" cy="5262262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1237218" y="1187041"/>
            <a:ext cx="10760049" cy="51074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1200150" y="6211330"/>
            <a:ext cx="10563481" cy="27837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5379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200150" y="2322071"/>
            <a:ext cx="72364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/>
              <a:t>L</a:t>
            </a:r>
            <a:r>
              <a:rPr lang="it-IT" sz="2000" dirty="0" smtClean="0"/>
              <a:t>’</a:t>
            </a:r>
            <a:r>
              <a:rPr lang="it-IT" sz="2000" b="1" dirty="0" smtClean="0"/>
              <a:t>INPS</a:t>
            </a:r>
            <a:r>
              <a:rPr lang="it-IT" sz="2000" dirty="0" smtClean="0"/>
              <a:t> ha sviluppato attività di </a:t>
            </a:r>
            <a:r>
              <a:rPr lang="it-IT" sz="2000" b="1" dirty="0" smtClean="0"/>
              <a:t>contrasto ai fenomeni di illegalità</a:t>
            </a:r>
            <a:r>
              <a:rPr lang="it-IT" sz="2000" dirty="0" smtClean="0"/>
              <a:t> in ambito previdenziale attraverso l’analisi delle fonti informative disponibili (</a:t>
            </a:r>
            <a:r>
              <a:rPr lang="it-IT" sz="2000" b="1" dirty="0" smtClean="0"/>
              <a:t>vigilanza documentale</a:t>
            </a:r>
            <a:r>
              <a:rPr lang="it-IT" sz="2000" dirty="0" smtClean="0"/>
              <a:t>) e il loro utilizzo sulla base di metodologie fondate sull’impiego di </a:t>
            </a:r>
            <a:r>
              <a:rPr lang="it-IT" sz="2000" b="1" dirty="0" smtClean="0"/>
              <a:t>tecniche di statistica predittiva</a:t>
            </a:r>
            <a:r>
              <a:rPr lang="it-IT" sz="2000" dirty="0" smtClean="0"/>
              <a:t>, nella prospettiva di rilevare l’insorgenza di fenomeni di irregolarità nella contribuzione obbligatoria prima che gli stessi producano effetti finanziari a danno dell’Istituto e, più in generale, del Sistema Paese. Al contempo, sono stati potenziati anche i </a:t>
            </a:r>
            <a:r>
              <a:rPr lang="it-IT" sz="2000" b="1" dirty="0" smtClean="0"/>
              <a:t>c.d. controlli ex post</a:t>
            </a:r>
            <a:r>
              <a:rPr lang="it-IT" sz="2000" dirty="0" smtClean="0"/>
              <a:t>, ovvero quella tipologia di verifica tradizionale tipicamente rivolta ad individuare ed accertare i fenomeni di irregolarità contributiva già posti in essere dai soggetti contribuenti</a:t>
            </a:r>
            <a:endParaRPr lang="it-IT" sz="2000" dirty="0"/>
          </a:p>
        </p:txBody>
      </p:sp>
      <p:sp>
        <p:nvSpPr>
          <p:cNvPr id="13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 smtClean="0"/>
              <a:t>Attività di vigilanza documentale </a:t>
            </a:r>
            <a:endParaRPr lang="it-IT" sz="3600" dirty="0"/>
          </a:p>
        </p:txBody>
      </p:sp>
      <p:sp>
        <p:nvSpPr>
          <p:cNvPr id="7" name="Rectangle 6"/>
          <p:cNvSpPr/>
          <p:nvPr/>
        </p:nvSpPr>
        <p:spPr>
          <a:xfrm>
            <a:off x="8911087" y="2300051"/>
            <a:ext cx="3019245" cy="169198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it-IT" b="1" dirty="0" smtClean="0"/>
              <a:t>Addetti coinvolti nell’attività di vigilanza documentale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911087" y="4129985"/>
            <a:ext cx="3019245" cy="1691980"/>
          </a:xfrm>
          <a:prstGeom prst="rect">
            <a:avLst/>
          </a:prstGeom>
          <a:solidFill>
            <a:srgbClr val="058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it-IT" b="1" dirty="0" smtClean="0">
                <a:solidFill>
                  <a:schemeClr val="bg1"/>
                </a:solidFill>
              </a:rPr>
              <a:t>Produttività media per addetto</a:t>
            </a:r>
            <a:endParaRPr lang="it-IT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618453" y="2450560"/>
            <a:ext cx="1664898" cy="721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b="1" dirty="0" smtClean="0">
                <a:solidFill>
                  <a:schemeClr val="bg1"/>
                </a:solidFill>
              </a:rPr>
              <a:t>289</a:t>
            </a:r>
            <a:endParaRPr lang="it-IT" sz="5400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514936" y="4256359"/>
            <a:ext cx="1871932" cy="721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5400" b="1" dirty="0" smtClean="0">
                <a:solidFill>
                  <a:schemeClr val="bg1"/>
                </a:solidFill>
              </a:rPr>
              <a:t>2 Mln</a:t>
            </a:r>
            <a:endParaRPr lang="it-IT" sz="5400" b="1" dirty="0">
              <a:solidFill>
                <a:schemeClr val="bg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9271604" y="4437244"/>
            <a:ext cx="252000" cy="360000"/>
            <a:chOff x="9507275" y="5204772"/>
            <a:chExt cx="222356" cy="266316"/>
          </a:xfrm>
        </p:grpSpPr>
        <p:cxnSp>
          <p:nvCxnSpPr>
            <p:cNvPr id="22" name="Straight Connector 21"/>
            <p:cNvCxnSpPr/>
            <p:nvPr/>
          </p:nvCxnSpPr>
          <p:spPr>
            <a:xfrm>
              <a:off x="9507275" y="5471088"/>
              <a:ext cx="222356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>
            <a:xfrm>
              <a:off x="9507275" y="5204772"/>
              <a:ext cx="222356" cy="222356"/>
              <a:chOff x="9507274" y="5185734"/>
              <a:chExt cx="222356" cy="222356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>
                <a:off x="9507274" y="5296912"/>
                <a:ext cx="222356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16200000">
                <a:off x="9507274" y="5296912"/>
                <a:ext cx="222356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60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BB36813-06B5-4D93-A33F-9D69A57A97E6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Attività di vigilanza documentale: </a:t>
            </a:r>
            <a:r>
              <a:rPr lang="it-IT" sz="3600" dirty="0" smtClean="0"/>
              <a:t>accertamenti </a:t>
            </a:r>
            <a:r>
              <a:rPr lang="it-IT" sz="3600" dirty="0"/>
              <a:t>di maggiori entrate</a:t>
            </a:r>
            <a:endParaRPr lang="en-US" sz="36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445208546"/>
              </p:ext>
            </p:extLst>
          </p:nvPr>
        </p:nvGraphicFramePr>
        <p:xfrm>
          <a:off x="1466491" y="2053087"/>
          <a:ext cx="9825485" cy="4085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2DF6084-0119-4875-82EB-C844C98631C8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80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533656"/>
              </p:ext>
            </p:extLst>
          </p:nvPr>
        </p:nvGraphicFramePr>
        <p:xfrm>
          <a:off x="1250065" y="1518038"/>
          <a:ext cx="10622124" cy="4689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0124"/>
                <a:gridCol w="1728000"/>
                <a:gridCol w="1728000"/>
                <a:gridCol w="1728000"/>
                <a:gridCol w="1728000"/>
              </a:tblGrid>
              <a:tr h="872566">
                <a:tc>
                  <a:txBody>
                    <a:bodyPr/>
                    <a:lstStyle/>
                    <a:p>
                      <a:pPr algn="ctr"/>
                      <a:r>
                        <a:rPr lang="it-IT" noProof="0" dirty="0" smtClean="0"/>
                        <a:t>Ambiti di intervento</a:t>
                      </a:r>
                      <a:endParaRPr lang="it-IT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noProof="0" dirty="0" smtClean="0"/>
                        <a:t>Fruizione indebita</a:t>
                      </a:r>
                    </a:p>
                    <a:p>
                      <a:pPr algn="ctr"/>
                      <a:r>
                        <a:rPr lang="it-IT" b="1" noProof="0" dirty="0" smtClean="0"/>
                        <a:t>accertata</a:t>
                      </a:r>
                      <a:endParaRPr lang="it-IT" b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noProof="0" dirty="0" smtClean="0"/>
                        <a:t>Risparmio di</a:t>
                      </a:r>
                    </a:p>
                    <a:p>
                      <a:pPr algn="ctr"/>
                      <a:r>
                        <a:rPr lang="it-IT" b="1" noProof="0" dirty="0" smtClean="0"/>
                        <a:t>spesa stimato</a:t>
                      </a:r>
                    </a:p>
                    <a:p>
                      <a:pPr algn="ctr"/>
                      <a:r>
                        <a:rPr lang="it-IT" b="1" noProof="0" dirty="0" smtClean="0"/>
                        <a:t>(</a:t>
                      </a:r>
                      <a:r>
                        <a:rPr lang="it-IT" b="1" noProof="0" dirty="0" err="1" smtClean="0"/>
                        <a:t>CRiD</a:t>
                      </a:r>
                      <a:r>
                        <a:rPr lang="it-IT" b="1" noProof="0" dirty="0" smtClean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noProof="0" dirty="0" smtClean="0"/>
                        <a:t>TOTALE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noProof="0" dirty="0" smtClean="0"/>
                        <a:t> Incidenza</a:t>
                      </a:r>
                    </a:p>
                    <a:p>
                      <a:pPr algn="ctr"/>
                      <a:r>
                        <a:rPr lang="it-IT" b="1" noProof="0" dirty="0" smtClean="0"/>
                        <a:t>su totale</a:t>
                      </a:r>
                    </a:p>
                  </a:txBody>
                  <a:tcPr anchor="ctr"/>
                </a:tc>
              </a:tr>
              <a:tr h="610796">
                <a:tc>
                  <a:txBody>
                    <a:bodyPr/>
                    <a:lstStyle/>
                    <a:p>
                      <a:pPr algn="l"/>
                      <a:r>
                        <a:rPr lang="it-IT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Incentivi all’occupazione e agevolazioni contributive</a:t>
                      </a:r>
                      <a:endParaRPr lang="it-IT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188,4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178,8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367,2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63,1%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</a:tr>
              <a:tr h="610796">
                <a:tc>
                  <a:txBody>
                    <a:bodyPr/>
                    <a:lstStyle/>
                    <a:p>
                      <a:pPr algn="l"/>
                      <a:r>
                        <a:rPr lang="it-IT" noProof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Conguaglio di prestazioni anticipate per conto dell’INPS</a:t>
                      </a:r>
                      <a:endParaRPr lang="it-IT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31,4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31,4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15,4%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</a:tr>
              <a:tr h="709675">
                <a:tc>
                  <a:txBody>
                    <a:bodyPr/>
                    <a:lstStyle/>
                    <a:p>
                      <a:pPr algn="l"/>
                      <a:r>
                        <a:rPr lang="it-IT" sz="1800" b="0" i="0" u="none" strike="noStrike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Riduzioni contributive settore agricoltura</a:t>
                      </a:r>
                      <a:endParaRPr lang="it-IT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12,6%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</a:tr>
              <a:tr h="709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i="0" u="none" strike="noStrike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Cassa Integrazione Guadagni. Contribuzione addizionale</a:t>
                      </a:r>
                      <a:endParaRPr lang="it-IT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73,2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73,2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0,4%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</a:tr>
              <a:tr h="709675">
                <a:tc>
                  <a:txBody>
                    <a:bodyPr/>
                    <a:lstStyle/>
                    <a:p>
                      <a:pPr algn="l"/>
                      <a:r>
                        <a:rPr lang="it-IT" sz="1800" b="0" i="0" u="none" strike="noStrike" kern="1200" baseline="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Rapporti di lavoro simulati</a:t>
                      </a:r>
                      <a:endParaRPr lang="it-IT" noProof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107,1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107,1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18,4%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/>
                </a:tc>
              </a:tr>
              <a:tr h="349026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it-IT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295,5</a:t>
                      </a:r>
                      <a:endParaRPr lang="it-IT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285,9</a:t>
                      </a:r>
                      <a:endParaRPr lang="it-IT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581,4</a:t>
                      </a:r>
                      <a:endParaRPr lang="it-IT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lang="it-IT" sz="1800" b="1" kern="1200" noProof="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968741" y="6283334"/>
            <a:ext cx="2879544" cy="2711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Dati espressi in milioni di €</a:t>
            </a:r>
            <a:endParaRPr lang="it-IT" dirty="0"/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/>
              <a:t>Attività di vigilanza documentale: a</a:t>
            </a:r>
            <a:r>
              <a:rPr lang="it-IT" sz="3600" dirty="0" smtClean="0"/>
              <a:t>ccertamenti da vigilanza documentale - 2017</a:t>
            </a:r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D74A3D2-23BA-4936-BC12-19A55C7852B1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6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>
            <a:extLst>
              <a:ext uri="{FF2B5EF4-FFF2-40B4-BE49-F238E27FC236}">
                <a16:creationId xmlns:a16="http://schemas.microsoft.com/office/drawing/2014/main" xmlns="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 smtClean="0"/>
              <a:t>Vigilanza ispettiva: il ruolo dell’Ispettorato Nazionale del Lavoro (INL)</a:t>
            </a:r>
            <a:endParaRPr lang="it-IT" sz="3600" dirty="0"/>
          </a:p>
        </p:txBody>
      </p:sp>
      <p:sp>
        <p:nvSpPr>
          <p:cNvPr id="8" name="Rectangle 7"/>
          <p:cNvSpPr/>
          <p:nvPr/>
        </p:nvSpPr>
        <p:spPr>
          <a:xfrm>
            <a:off x="1200150" y="1452610"/>
            <a:ext cx="10661650" cy="5118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Dal 01/1/2017 l’attività di vigilanza sui luoghi di lavoro è affidata a:</a:t>
            </a:r>
          </a:p>
          <a:p>
            <a:pPr algn="ctr"/>
            <a:endParaRPr lang="it-IT" sz="2400" dirty="0">
              <a:solidFill>
                <a:schemeClr val="tx1"/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tx1"/>
                </a:solidFill>
              </a:rPr>
              <a:t>Ispettorato Nazionale del Lavoro (INL)</a:t>
            </a:r>
          </a:p>
          <a:p>
            <a:pPr algn="ctr"/>
            <a:endParaRPr lang="it-IT" sz="2400" b="1" dirty="0">
              <a:solidFill>
                <a:schemeClr val="tx1"/>
              </a:solidFill>
            </a:endParaRPr>
          </a:p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Agenzia con personalità giuridica di diritto pubblico e autonomia organizzativa e contabile, sotto la vigilanza del Ministro del Lavoro e delle Politiche Sociali (MPLS)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254068" y="6542621"/>
            <a:ext cx="2743200" cy="365125"/>
          </a:xfrm>
        </p:spPr>
        <p:txBody>
          <a:bodyPr/>
          <a:lstStyle/>
          <a:p>
            <a:fld id="{964D406E-3E7E-4148-9A8B-5D59962245D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38600" y="6542621"/>
            <a:ext cx="4114800" cy="365125"/>
          </a:xfrm>
        </p:spPr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7A7FA90E-AA73-4049-917D-E0F824B20509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1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7823359"/>
              </p:ext>
            </p:extLst>
          </p:nvPr>
        </p:nvGraphicFramePr>
        <p:xfrm>
          <a:off x="1229519" y="1976813"/>
          <a:ext cx="10464481" cy="40399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6249"/>
                <a:gridCol w="1405332"/>
                <a:gridCol w="1371600"/>
                <a:gridCol w="1371600"/>
                <a:gridCol w="1447800"/>
                <a:gridCol w="2511900"/>
              </a:tblGrid>
              <a:tr h="1103656">
                <a:tc>
                  <a:txBody>
                    <a:bodyPr/>
                    <a:lstStyle/>
                    <a:p>
                      <a:pPr indent="28829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Organo di controllo</a:t>
                      </a:r>
                      <a:endParaRPr lang="it-IT" sz="1800" kern="150" noProof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noProof="0" dirty="0" smtClean="0">
                          <a:latin typeface="+mn-lt"/>
                        </a:rPr>
                        <a:t>Aziende ispezionate</a:t>
                      </a:r>
                      <a:endParaRPr lang="it-IT" sz="1800" kern="150" noProof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Aziende irregolari</a:t>
                      </a:r>
                      <a:endParaRPr lang="it-IT" sz="1800" kern="150" noProof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b="1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N. lavoratori irregolari</a:t>
                      </a:r>
                      <a:endParaRPr lang="it-IT" sz="1800" kern="150" noProof="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kern="150" dirty="0" smtClean="0">
                          <a:effectLst/>
                          <a:latin typeface="+mn-lt"/>
                        </a:rPr>
                        <a:t>N. lavoratori totalmente </a:t>
                      </a:r>
                    </a:p>
                    <a:p>
                      <a:pPr marL="0" indent="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it-IT" sz="1800" kern="150" dirty="0" smtClean="0">
                          <a:effectLst/>
                          <a:latin typeface="+mn-lt"/>
                        </a:rPr>
                        <a:t>“in nero”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50" dirty="0" smtClean="0">
                          <a:effectLst/>
                          <a:latin typeface="+mn-lt"/>
                        </a:rPr>
                        <a:t>Recupero contributi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50" dirty="0" smtClean="0">
                          <a:effectLst/>
                          <a:latin typeface="+mn-lt"/>
                        </a:rPr>
                        <a:t>e premi evasi</a:t>
                      </a:r>
                    </a:p>
                  </a:txBody>
                  <a:tcPr marL="44450" marR="44450" marT="0" marB="0" anchor="ctr"/>
                </a:tc>
              </a:tr>
              <a:tr h="7111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Ministero del lavoro e delle politiche sociali </a:t>
                      </a:r>
                      <a:endParaRPr lang="it-IT" sz="18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8DC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122.240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73.152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88.484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38.775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125.550.287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4703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i="0" kern="120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Istituto Nazionale</a:t>
                      </a:r>
                      <a:r>
                        <a:rPr lang="it-IT" sz="1800" b="1" i="0" kern="1200" baseline="0" noProof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Previdenza Sociale</a:t>
                      </a:r>
                      <a:endParaRPr lang="it-IT" sz="18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8DC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24.291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15.458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114.403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5.328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894.150.678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4703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Ispettorato Nazionale del Lavoro </a:t>
                      </a:r>
                      <a:endParaRPr lang="it-IT" sz="18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8DC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13.816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14.888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49.772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3.970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80.398.967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5420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INL TOTALE</a:t>
                      </a:r>
                      <a:endParaRPr lang="it-IT" sz="18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8DCC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160.347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103.498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252.659</a:t>
                      </a:r>
                      <a:endParaRPr lang="it-IT" sz="1800" b="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48.073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1.100.099.932</a:t>
                      </a:r>
                      <a:endParaRPr lang="en-US" sz="18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</a:tr>
              <a:tr h="58581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% aziende irregolari su aziende ispezionate</a:t>
                      </a:r>
                      <a:endParaRPr lang="it-IT" sz="1800" b="1" kern="1200" noProof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8DCCE7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0" kern="1200" noProof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65,%</a:t>
                      </a:r>
                    </a:p>
                  </a:txBody>
                  <a:tcPr marL="288000" marR="44450" marT="0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007DB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0" marB="0" anchor="ctr"/>
                </a:tc>
              </a:tr>
            </a:tbl>
          </a:graphicData>
        </a:graphic>
      </p:graphicFrame>
      <p:sp>
        <p:nvSpPr>
          <p:cNvPr id="7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  <a:tabLst>
                <a:tab pos="2333625" algn="l"/>
              </a:tabLst>
            </a:pPr>
            <a:r>
              <a:rPr lang="it-IT" sz="3600" dirty="0" smtClean="0"/>
              <a:t>Risultati della vigilanza ispettiva 2017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9BC34F86-7AFB-4E85-94DB-9D4EE137B4FE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3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C77597C-850B-9B40-81FF-B257AC3ACAD5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175"/>
        </p:spPr>
        <p:txBody>
          <a:bodyPr/>
          <a:lstStyle/>
          <a:p>
            <a:r>
              <a:rPr lang="it-IT" dirty="0" smtClean="0"/>
              <a:t>Grazie per l’attenzione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054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487489" y="1902691"/>
            <a:ext cx="9622471" cy="43436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Ogni cittadino inabile al lavoro e sprovvisto dei mezzi necessari per vivere ha diritto al mantenimento e all'assistenza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sociale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I lavoratori hanno diritto che siano preveduti ed assicurati mezzi adeguati alle loro esigenze di vita in caso di infortunio, malattia, invalidità e vecchiaia, disoccupazione involontaria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(2110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c.c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.)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Gli inabili ed i minorati hanno diritto all'educazione e all'avviamento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professionale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Ai compiti previsti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dall’art. 38 della Costituzione provvedono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organi ed istituti predisposti o integrati dallo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Stato</a:t>
            </a:r>
          </a:p>
        </p:txBody>
      </p:sp>
      <p:sp>
        <p:nvSpPr>
          <p:cNvPr id="7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Art. 38 Costituzione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90D5407-BA16-4536-BA3E-A45C19355A60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0" y="2303252"/>
            <a:ext cx="9585960" cy="378979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rapporto assicurativo –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previdenziale è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finalizzato a tutelare il lavoratore e i familiari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dai 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rischi di diminuzione o perdita di capacità lavorativa connessi ad eventi accidentali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(invalidità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) o naturali (vecchiaia e morte)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Sorge “</a:t>
            </a:r>
            <a:r>
              <a:rPr lang="it-IT" sz="2000" dirty="0" err="1">
                <a:ea typeface="Verdana" pitchFamily="34" charset="0"/>
                <a:cs typeface="Calibri" panose="020F0502020204030204" pitchFamily="34" charset="0"/>
              </a:rPr>
              <a:t>ope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 </a:t>
            </a:r>
            <a:r>
              <a:rPr lang="it-IT" sz="2000" dirty="0" err="1">
                <a:ea typeface="Verdana" pitchFamily="34" charset="0"/>
                <a:cs typeface="Calibri" panose="020F0502020204030204" pitchFamily="34" charset="0"/>
              </a:rPr>
              <a:t>legis</a:t>
            </a: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” alla costituzione del rapporto di lavoro subordinato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Si fonda su forme assicurative dovute in forza di legge (no autonomia parti)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>
                <a:ea typeface="Verdana" pitchFamily="34" charset="0"/>
                <a:cs typeface="Calibri" panose="020F0502020204030204" pitchFamily="34" charset="0"/>
              </a:rPr>
              <a:t>Caratterizzato dal principio dell’automatismo delle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prestazioni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sz="3600" dirty="0" smtClean="0"/>
              <a:t>Il rapporto assicurativo – previdenziale</a:t>
            </a:r>
            <a:endParaRPr lang="it-IT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6F3F2F12-1AEA-4FAE-9B88-62154124F6EE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7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87489" y="1790990"/>
            <a:ext cx="9217147" cy="1871738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datore di lavoro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Il 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lavoratore</a:t>
            </a: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L’</a:t>
            </a:r>
            <a:r>
              <a:rPr lang="it-IT" sz="2000" b="1" dirty="0" smtClean="0">
                <a:ea typeface="Verdana" pitchFamily="34" charset="0"/>
                <a:cs typeface="Calibri" panose="020F0502020204030204" pitchFamily="34" charset="0"/>
              </a:rPr>
              <a:t>Ente gestore della previdenza 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che riscuote la contribuzione ed eroga le prestazioni</a:t>
            </a:r>
            <a:endParaRPr lang="it-IT" sz="200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87489" y="1460569"/>
            <a:ext cx="9217147" cy="464780"/>
          </a:xfrm>
          <a:prstGeom prst="rect">
            <a:avLst/>
          </a:prstGeom>
          <a:solidFill>
            <a:srgbClr val="058CBD"/>
          </a:solidFill>
        </p:spPr>
        <p:txBody>
          <a:bodyPr wrap="square" tIns="0" anchor="ctr">
            <a:noAutofit/>
          </a:bodyPr>
          <a:lstStyle/>
          <a:p>
            <a:pPr algn="ctr">
              <a:lnSpc>
                <a:spcPct val="150000"/>
              </a:lnSpc>
              <a:buClr>
                <a:schemeClr val="tx2"/>
              </a:buClr>
              <a:buSzPct val="103000"/>
            </a:pPr>
            <a:r>
              <a:rPr lang="it-IT" sz="2400" dirty="0">
                <a:solidFill>
                  <a:schemeClr val="bg1"/>
                </a:solidFill>
                <a:ea typeface="Verdana" pitchFamily="34" charset="0"/>
                <a:cs typeface="Calibri" panose="020F0502020204030204" pitchFamily="34" charset="0"/>
              </a:rPr>
              <a:t>Soggetti che concorrono alla definizione del rapporto previdenziale</a:t>
            </a:r>
          </a:p>
        </p:txBody>
      </p:sp>
      <p:sp>
        <p:nvSpPr>
          <p:cNvPr id="9" name="Titolo 1">
            <a:extLst>
              <a:ext uri="{FF2B5EF4-FFF2-40B4-BE49-F238E27FC236}">
                <a16:creationId xmlns="" xmlns:a16="http://schemas.microsoft.com/office/drawing/2014/main" id="{8066AFC7-812E-F04F-BC99-BAEFB4560D7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13560" y="335280"/>
            <a:ext cx="9296400" cy="594360"/>
          </a:xfrm>
        </p:spPr>
        <p:txBody>
          <a:bodyPr anchor="t">
            <a:noAutofit/>
          </a:bodyPr>
          <a:lstStyle/>
          <a:p>
            <a:pPr>
              <a:lnSpc>
                <a:spcPct val="80000"/>
              </a:lnSpc>
            </a:pPr>
            <a:r>
              <a:rPr lang="it-IT" altLang="it-IT" sz="3600" dirty="0" smtClean="0"/>
              <a:t>Art. 2115 del Codice civile</a:t>
            </a:r>
            <a:endParaRPr lang="it-IT" sz="3600" dirty="0"/>
          </a:p>
        </p:txBody>
      </p:sp>
      <p:sp>
        <p:nvSpPr>
          <p:cNvPr id="10" name="Rectangle 5"/>
          <p:cNvSpPr/>
          <p:nvPr/>
        </p:nvSpPr>
        <p:spPr>
          <a:xfrm>
            <a:off x="1487489" y="3879321"/>
            <a:ext cx="9217147" cy="1824957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b="0" dirty="0" smtClean="0">
                <a:ea typeface="Verdana" pitchFamily="34" charset="0"/>
                <a:cs typeface="Calibri" panose="020F0502020204030204" pitchFamily="34" charset="0"/>
              </a:rPr>
              <a:t>Il datore di lavoro è responsabile del versamento del contributo</a:t>
            </a: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, anche per la parte a carico del prestatore di lavoro, salvo il diritto di rivalsa secondo le leggi speciali</a:t>
            </a:r>
            <a:endParaRPr lang="it-IT" sz="2000" b="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342900" indent="-34290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r>
              <a:rPr lang="it-IT" sz="2000" dirty="0" smtClean="0">
                <a:ea typeface="Verdana" pitchFamily="34" charset="0"/>
                <a:cs typeface="Calibri" panose="020F0502020204030204" pitchFamily="34" charset="0"/>
              </a:rPr>
              <a:t>È nullo qualsiasi patto diretto ad eludere gli obblighi relativi alla previdenza o all'assistenza</a:t>
            </a:r>
            <a:endParaRPr lang="it-IT" sz="2000" b="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b="0" dirty="0" smtClean="0">
              <a:ea typeface="Verdana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tx2"/>
              </a:buClr>
              <a:buSzPct val="103000"/>
              <a:buFont typeface="Arial" panose="020B0604020202020204" pitchFamily="34" charset="0"/>
              <a:buChar char="•"/>
            </a:pPr>
            <a:endParaRPr lang="it-IT" sz="2000" b="0" dirty="0"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4D406E-3E7E-4148-9A8B-5D59962245D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it-IT" smtClean="0"/>
              <a:t>Il finanziamento del sistema previdenziale e la lotta all'evasione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D2CA03E-A2E8-4819-A51F-42EFCF17E495}" type="datetime1">
              <a:rPr lang="it-IT" smtClean="0"/>
              <a:t>15/05/2019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0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zione standard">
  <a:themeElements>
    <a:clrScheme name="inps 1">
      <a:dk1>
        <a:srgbClr val="000000"/>
      </a:dk1>
      <a:lt1>
        <a:srgbClr val="FFFFFF"/>
      </a:lt1>
      <a:dk2>
        <a:srgbClr val="6D6D6D"/>
      </a:dk2>
      <a:lt2>
        <a:srgbClr val="E7E6E6"/>
      </a:lt2>
      <a:accent1>
        <a:srgbClr val="007DB3"/>
      </a:accent1>
      <a:accent2>
        <a:srgbClr val="41AAD7"/>
      </a:accent2>
      <a:accent3>
        <a:srgbClr val="E5CE23"/>
      </a:accent3>
      <a:accent4>
        <a:srgbClr val="65DDE0"/>
      </a:accent4>
      <a:accent5>
        <a:srgbClr val="FF6D26"/>
      </a:accent5>
      <a:accent6>
        <a:srgbClr val="9E0051"/>
      </a:accent6>
      <a:hlink>
        <a:srgbClr val="0090C0"/>
      </a:hlink>
      <a:folHlink>
        <a:srgbClr val="595959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zione standard.potx" id="{80DC5DC9-088E-44E2-ADC4-A5A3090FC596}" vid="{EB44DEA0-35E3-4153-946C-94B964E5663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3530</TotalTime>
  <Words>5485</Words>
  <Application>Microsoft Office PowerPoint</Application>
  <PresentationFormat>Widescreen</PresentationFormat>
  <Paragraphs>904</Paragraphs>
  <Slides>65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65</vt:i4>
      </vt:variant>
    </vt:vector>
  </HeadingPairs>
  <TitlesOfParts>
    <vt:vector size="72" baseType="lpstr">
      <vt:lpstr>Arial</vt:lpstr>
      <vt:lpstr>Calibri</vt:lpstr>
      <vt:lpstr>Calibri Light</vt:lpstr>
      <vt:lpstr>Times New Roman</vt:lpstr>
      <vt:lpstr>Verdana</vt:lpstr>
      <vt:lpstr>Wingdings</vt:lpstr>
      <vt:lpstr>Presentazione standard</vt:lpstr>
      <vt:lpstr>Il finanziamento del sistema previdenziale  e la lotta all’evasione</vt:lpstr>
      <vt:lpstr>Regime assicurativo – previdenziale</vt:lpstr>
      <vt:lpstr>Imprese del settore privato non agricolo e       posizioni lavorative</vt:lpstr>
      <vt:lpstr> Numero imprese, Numero medio annuo posizioni lavorative e  Somma contributi per Regione. Anno 2017  </vt:lpstr>
      <vt:lpstr>Numero Imprese/Popolazione residente Anno 2017</vt:lpstr>
      <vt:lpstr>Dimensione imprese per classi di addetti 2016/2017</vt:lpstr>
      <vt:lpstr>Art. 38 Costituzione</vt:lpstr>
      <vt:lpstr>Il rapporto assicurativo – previdenziale</vt:lpstr>
      <vt:lpstr>Art. 2115 del Codice civile</vt:lpstr>
      <vt:lpstr>Art. 2116 del Codice civile</vt:lpstr>
      <vt:lpstr>La tutela dei diritti previdenziali del lavoratore</vt:lpstr>
      <vt:lpstr>Il finanziamento del sistema previdenziale</vt:lpstr>
      <vt:lpstr>Imponibile previdenziale</vt:lpstr>
      <vt:lpstr>Principio del Lordo</vt:lpstr>
      <vt:lpstr>Principio di Competenza</vt:lpstr>
      <vt:lpstr>Retribuzione imponibile: componenti del reddito escluse totalmente</vt:lpstr>
      <vt:lpstr>Retribuzione imponibile: componenti del reddito escluse parzialmente </vt:lpstr>
      <vt:lpstr>Calcolo della contribuzione</vt:lpstr>
      <vt:lpstr>Contribuzione IVS (Invalidità, Vecchiaia e Superstiti)</vt:lpstr>
      <vt:lpstr>Minimali di retribuzione e contributo IVS</vt:lpstr>
      <vt:lpstr>Il massimale contributivo e pensionabile</vt:lpstr>
      <vt:lpstr>Altre contribuzioni previdenziali e assistenziali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Esempi di contribuzione Settore Commercio: aziende ≥ 50 dipendenti</vt:lpstr>
      <vt:lpstr>Casse pensionistiche dipendenti pubblici</vt:lpstr>
      <vt:lpstr>Casse pensionistiche per specifiche categorie di dipendenti pubblici</vt:lpstr>
      <vt:lpstr>Contribuzione IVS (Invalidità, Vecchiaia e Superstiti)</vt:lpstr>
      <vt:lpstr>Fondo per i trattamenti di previdenza (TFS/TFR) per dipendenti pubblici</vt:lpstr>
      <vt:lpstr>Contribuzione fondi per i trattamenti di previdenza (TFS/TFR)</vt:lpstr>
      <vt:lpstr>Altre contribuzioni</vt:lpstr>
      <vt:lpstr>Lavoratori autonomi</vt:lpstr>
      <vt:lpstr>Gestioni speciali artigiani e commercianti</vt:lpstr>
      <vt:lpstr>Lavoratori autonomi - Artigiani</vt:lpstr>
      <vt:lpstr>Lavoratori autonomi - Commercianti</vt:lpstr>
      <vt:lpstr>Determinazione dell’imponibile e dichiarazione dei redditi</vt:lpstr>
      <vt:lpstr>La contribuzione ed il versamento</vt:lpstr>
      <vt:lpstr>Aliquote e minimale 2018</vt:lpstr>
      <vt:lpstr>Massimale contributivo e pensionabile 2018</vt:lpstr>
      <vt:lpstr>Coltivatori diretti</vt:lpstr>
      <vt:lpstr>Imprenditore Agricolo Professionale</vt:lpstr>
      <vt:lpstr>Liberi professionisti</vt:lpstr>
      <vt:lpstr>Liberi professionisti</vt:lpstr>
      <vt:lpstr>Presentazione standard di PowerPoint</vt:lpstr>
      <vt:lpstr>Il reddito</vt:lpstr>
      <vt:lpstr>Lavoratori c.d. "parasubordinati"</vt:lpstr>
      <vt:lpstr>“Collaboratori”</vt:lpstr>
      <vt:lpstr>Adempimenti per committenti e associanti</vt:lpstr>
      <vt:lpstr>Aliquote 2018 per liberi professionisti</vt:lpstr>
      <vt:lpstr>Aliquote 2018 per collaboratori e figure assimilate</vt:lpstr>
      <vt:lpstr>Il versamento dei contributi</vt:lpstr>
      <vt:lpstr>Accredito dei contributi</vt:lpstr>
      <vt:lpstr>Estratto conto individuale: cos’è</vt:lpstr>
      <vt:lpstr>Estratto conto individuale: come funziona</vt:lpstr>
      <vt:lpstr>Estratto conto individuale: a chi è rivolto</vt:lpstr>
      <vt:lpstr>Contrasto all’ Evasione Previdenziale</vt:lpstr>
      <vt:lpstr>Attività di vigilanza documentale </vt:lpstr>
      <vt:lpstr>Attività di vigilanza documentale: accertamenti di maggiori entrate</vt:lpstr>
      <vt:lpstr>Attività di vigilanza documentale: accertamenti da vigilanza documentale - 2017</vt:lpstr>
      <vt:lpstr>Vigilanza ispettiva: il ruolo dell’Ispettorato Nazionale del Lavoro (INL)</vt:lpstr>
      <vt:lpstr>Risultati della vigilanza ispettiva 2017</vt:lpstr>
      <vt:lpstr>Grazie per l’attenzione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sic facet</dc:title>
  <dc:creator>cdelledonne</dc:creator>
  <cp:lastModifiedBy>Maffucci Lorenzo Carmine</cp:lastModifiedBy>
  <cp:revision>570</cp:revision>
  <cp:lastPrinted>2018-12-03T10:30:34Z</cp:lastPrinted>
  <dcterms:created xsi:type="dcterms:W3CDTF">2018-11-21T11:07:23Z</dcterms:created>
  <dcterms:modified xsi:type="dcterms:W3CDTF">2019-05-15T07:32:04Z</dcterms:modified>
  <cp:contentStatus>Finale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