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theme/theme4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685" r:id="rId2"/>
    <p:sldMasterId id="2147483687" r:id="rId3"/>
    <p:sldMasterId id="2147483692" r:id="rId4"/>
    <p:sldMasterId id="2147483703" r:id="rId5"/>
    <p:sldMasterId id="2147483715" r:id="rId6"/>
  </p:sldMasterIdLst>
  <p:notesMasterIdLst>
    <p:notesMasterId r:id="rId33"/>
  </p:notesMasterIdLst>
  <p:handoutMasterIdLst>
    <p:handoutMasterId r:id="rId34"/>
  </p:handoutMasterIdLst>
  <p:sldIdLst>
    <p:sldId id="519" r:id="rId7"/>
    <p:sldId id="492" r:id="rId8"/>
    <p:sldId id="493" r:id="rId9"/>
    <p:sldId id="494" r:id="rId10"/>
    <p:sldId id="495" r:id="rId11"/>
    <p:sldId id="516" r:id="rId12"/>
    <p:sldId id="496" r:id="rId13"/>
    <p:sldId id="497" r:id="rId14"/>
    <p:sldId id="498" r:id="rId15"/>
    <p:sldId id="491" r:id="rId16"/>
    <p:sldId id="499" r:id="rId17"/>
    <p:sldId id="425" r:id="rId18"/>
    <p:sldId id="500" r:id="rId19"/>
    <p:sldId id="501" r:id="rId20"/>
    <p:sldId id="502" r:id="rId21"/>
    <p:sldId id="503" r:id="rId22"/>
    <p:sldId id="518" r:id="rId23"/>
    <p:sldId id="504" r:id="rId24"/>
    <p:sldId id="505" r:id="rId25"/>
    <p:sldId id="506" r:id="rId26"/>
    <p:sldId id="515" r:id="rId27"/>
    <p:sldId id="513" r:id="rId28"/>
    <p:sldId id="514" r:id="rId29"/>
    <p:sldId id="517" r:id="rId30"/>
    <p:sldId id="507" r:id="rId31"/>
    <p:sldId id="471" r:id="rId3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F6613"/>
    <a:srgbClr val="FF9900"/>
    <a:srgbClr val="5B9BD5"/>
    <a:srgbClr val="000000"/>
    <a:srgbClr val="6666FF"/>
    <a:srgbClr val="00B050"/>
    <a:srgbClr val="FFFFFF"/>
    <a:srgbClr val="FFE285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2" autoAdjust="0"/>
    <p:restoredTop sz="75771" autoAdjust="0"/>
  </p:normalViewPr>
  <p:slideViewPr>
    <p:cSldViewPr snapToGrid="0">
      <p:cViewPr varScale="1">
        <p:scale>
          <a:sx n="88" d="100"/>
          <a:sy n="88" d="100"/>
        </p:scale>
        <p:origin x="78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9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074CC-9918-45B9-A768-4C6DF8CD584E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C32DD5-8715-4B44-A508-920447DD2261}">
      <dgm:prSet phldrT="[Tes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BILANCIO</a:t>
          </a:r>
        </a:p>
      </dgm:t>
    </dgm:pt>
    <dgm:pt modelId="{878586EC-6265-40D8-9B69-0BFFDDA7E4E4}" type="parTrans" cxnId="{DD87FCF4-1472-42D9-B771-7E8227C6A796}">
      <dgm:prSet/>
      <dgm:spPr/>
      <dgm:t>
        <a:bodyPr/>
        <a:lstStyle/>
        <a:p>
          <a:endParaRPr lang="it-IT"/>
        </a:p>
      </dgm:t>
    </dgm:pt>
    <dgm:pt modelId="{2A3D76F4-C564-4755-B374-FD5EC53BDB65}" type="sibTrans" cxnId="{DD87FCF4-1472-42D9-B771-7E8227C6A796}">
      <dgm:prSet/>
      <dgm:spPr/>
      <dgm:t>
        <a:bodyPr/>
        <a:lstStyle/>
        <a:p>
          <a:endParaRPr lang="it-IT"/>
        </a:p>
      </dgm:t>
    </dgm:pt>
    <dgm:pt modelId="{A17B583F-8B35-4DD8-BE01-9C9DF61740D6}">
      <dgm:prSet phldrT="[Testo]" custT="1"/>
      <dgm:spPr/>
      <dgm:t>
        <a:bodyPr/>
        <a:lstStyle/>
        <a:p>
          <a:pPr algn="ctr">
            <a:spcAft>
              <a:spcPts val="600"/>
            </a:spcAft>
          </a:pPr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815 miliardi di Euro</a:t>
          </a:r>
        </a:p>
        <a:p>
          <a:pPr algn="ctr">
            <a:spcAft>
              <a:spcPts val="0"/>
            </a:spcAft>
          </a:pPr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ENTRATE</a:t>
          </a:r>
          <a:r>
            <a:rPr lang="it-IT" sz="1800" dirty="0"/>
            <a:t>:</a:t>
          </a:r>
        </a:p>
        <a:p>
          <a:pPr algn="ctr">
            <a:spcAft>
              <a:spcPts val="600"/>
            </a:spcAft>
          </a:pPr>
          <a:r>
            <a:rPr lang="it-IT" sz="1800" dirty="0"/>
            <a:t> </a:t>
          </a:r>
          <a:r>
            <a:rPr lang="it-IT" sz="1800" dirty="0" smtClean="0"/>
            <a:t>408.863 </a:t>
          </a:r>
          <a:r>
            <a:rPr lang="it-IT" sz="1800" dirty="0"/>
            <a:t>milioni di Euro </a:t>
          </a:r>
        </a:p>
        <a:p>
          <a:pPr algn="l">
            <a:spcAft>
              <a:spcPts val="600"/>
            </a:spcAft>
          </a:pPr>
          <a:r>
            <a:rPr lang="it-IT" sz="1400" dirty="0"/>
            <a:t>(di cui  €. 220.537 milioni per incasso contributi)</a:t>
          </a:r>
        </a:p>
        <a:p>
          <a:pPr algn="ctr">
            <a:spcAft>
              <a:spcPts val="0"/>
            </a:spcAft>
          </a:pPr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USCITE</a:t>
          </a:r>
          <a:r>
            <a:rPr lang="it-IT" sz="1800" dirty="0"/>
            <a:t>:</a:t>
          </a:r>
        </a:p>
        <a:p>
          <a:pPr algn="ctr">
            <a:spcAft>
              <a:spcPct val="35000"/>
            </a:spcAft>
          </a:pPr>
          <a:r>
            <a:rPr lang="it-IT" sz="1800" dirty="0"/>
            <a:t>408.863 milioni di Euro </a:t>
          </a:r>
        </a:p>
        <a:p>
          <a:pPr algn="ctr">
            <a:spcAft>
              <a:spcPct val="35000"/>
            </a:spcAft>
          </a:pPr>
          <a:r>
            <a:rPr lang="it-IT" sz="1400" dirty="0"/>
            <a:t>(di cui €. 307.872 milioni per prestazioni)</a:t>
          </a:r>
        </a:p>
      </dgm:t>
    </dgm:pt>
    <dgm:pt modelId="{E1A2CBA4-9E13-4277-A5DE-EC3230368341}" type="parTrans" cxnId="{155F903E-C315-4704-9BBC-3914FDD7086C}">
      <dgm:prSet/>
      <dgm:spPr/>
      <dgm:t>
        <a:bodyPr/>
        <a:lstStyle/>
        <a:p>
          <a:endParaRPr lang="it-IT"/>
        </a:p>
      </dgm:t>
    </dgm:pt>
    <dgm:pt modelId="{436B7FB1-256D-45A4-8466-96A3C7438A86}" type="sibTrans" cxnId="{155F903E-C315-4704-9BBC-3914FDD7086C}">
      <dgm:prSet/>
      <dgm:spPr/>
      <dgm:t>
        <a:bodyPr/>
        <a:lstStyle/>
        <a:p>
          <a:endParaRPr lang="it-IT"/>
        </a:p>
      </dgm:t>
    </dgm:pt>
    <dgm:pt modelId="{5BBDECA4-1040-4946-B11A-DAF0551CEC41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PRESTAZIONI</a:t>
          </a:r>
        </a:p>
      </dgm:t>
    </dgm:pt>
    <dgm:pt modelId="{7EC8E5BF-BAE5-4F60-B4D8-B07124755893}" type="parTrans" cxnId="{37320325-873B-43DE-83A8-26EA6F290846}">
      <dgm:prSet/>
      <dgm:spPr/>
      <dgm:t>
        <a:bodyPr/>
        <a:lstStyle/>
        <a:p>
          <a:endParaRPr lang="it-IT"/>
        </a:p>
      </dgm:t>
    </dgm:pt>
    <dgm:pt modelId="{614C566C-B67B-47B2-BCDD-FC7491D384F3}" type="sibTrans" cxnId="{37320325-873B-43DE-83A8-26EA6F290846}">
      <dgm:prSet/>
      <dgm:spPr/>
      <dgm:t>
        <a:bodyPr/>
        <a:lstStyle/>
        <a:p>
          <a:endParaRPr lang="it-IT"/>
        </a:p>
      </dgm:t>
    </dgm:pt>
    <dgm:pt modelId="{778FEAAB-2FE4-4D04-A5DF-C3EB66A83F95}">
      <dgm:prSet phldrT="[Testo]" custT="1"/>
      <dgm:spPr/>
      <dgm:t>
        <a:bodyPr/>
        <a:lstStyle/>
        <a:p>
          <a:pPr>
            <a:spcAft>
              <a:spcPts val="600"/>
            </a:spcAft>
          </a:pPr>
          <a:endParaRPr lang="it-IT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600"/>
            </a:spcAft>
          </a:pPr>
          <a:r>
            <a: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15,6 milioni pensionati </a:t>
          </a:r>
        </a:p>
        <a:p>
          <a:pPr>
            <a:spcAft>
              <a:spcPts val="2400"/>
            </a:spcAft>
          </a:pPr>
          <a:r>
            <a:rPr lang="it-IT" sz="2000" i="1" dirty="0"/>
            <a:t>Pensionati INPS/tot. pensionati= </a:t>
          </a:r>
          <a:r>
            <a:rPr lang="it-IT" sz="2000" i="1" dirty="0" smtClean="0"/>
            <a:t>96,1%</a:t>
          </a:r>
          <a:endParaRPr lang="it-IT" sz="2000" i="1" dirty="0"/>
        </a:p>
        <a:p>
          <a:pPr>
            <a:spcAft>
              <a:spcPts val="1200"/>
            </a:spcAft>
          </a:pPr>
          <a:r>
            <a: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4,8 milioni di percettori</a:t>
          </a:r>
          <a:r>
            <a: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400" dirty="0"/>
            <a:t>di sostegno al </a:t>
          </a:r>
          <a:r>
            <a:rPr lang="it-IT" sz="2400" dirty="0" smtClean="0"/>
            <a:t>reddito </a:t>
          </a:r>
          <a:endParaRPr lang="it-IT" sz="2400" dirty="0"/>
        </a:p>
        <a:p>
          <a:pPr>
            <a:spcAft>
              <a:spcPct val="35000"/>
            </a:spcAft>
          </a:pPr>
          <a:endParaRPr lang="it-IT" sz="2000" dirty="0"/>
        </a:p>
      </dgm:t>
    </dgm:pt>
    <dgm:pt modelId="{147994E4-F73A-4734-9EA1-9D88141DCB06}" type="parTrans" cxnId="{343849D5-8DAD-48E0-93D2-525CA642B701}">
      <dgm:prSet/>
      <dgm:spPr/>
      <dgm:t>
        <a:bodyPr/>
        <a:lstStyle/>
        <a:p>
          <a:endParaRPr lang="it-IT"/>
        </a:p>
      </dgm:t>
    </dgm:pt>
    <dgm:pt modelId="{F3CB290E-B721-420C-8A62-5C63C0B72B36}" type="sibTrans" cxnId="{343849D5-8DAD-48E0-93D2-525CA642B701}">
      <dgm:prSet/>
      <dgm:spPr/>
      <dgm:t>
        <a:bodyPr/>
        <a:lstStyle/>
        <a:p>
          <a:endParaRPr lang="it-IT"/>
        </a:p>
      </dgm:t>
    </dgm:pt>
    <dgm:pt modelId="{77309BBF-07DA-4CD5-992C-4825C5366DBC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PAGAMENTI</a:t>
          </a:r>
        </a:p>
      </dgm:t>
    </dgm:pt>
    <dgm:pt modelId="{C9241531-1369-4981-AC84-EEB9C492ABE8}" type="parTrans" cxnId="{8AAF4C0C-AD1C-4BD2-B181-D36132BDF4FB}">
      <dgm:prSet/>
      <dgm:spPr/>
      <dgm:t>
        <a:bodyPr/>
        <a:lstStyle/>
        <a:p>
          <a:endParaRPr lang="it-IT"/>
        </a:p>
      </dgm:t>
    </dgm:pt>
    <dgm:pt modelId="{103883E0-FBF1-4CE4-80AA-FAE3A90093EB}" type="sibTrans" cxnId="{8AAF4C0C-AD1C-4BD2-B181-D36132BDF4FB}">
      <dgm:prSet/>
      <dgm:spPr/>
      <dgm:t>
        <a:bodyPr/>
        <a:lstStyle/>
        <a:p>
          <a:endParaRPr lang="it-IT"/>
        </a:p>
      </dgm:t>
    </dgm:pt>
    <dgm:pt modelId="{41B422E5-17BE-4E6C-995C-944AEC4255B0}">
      <dgm:prSet phldrT="[Testo]" custT="1"/>
      <dgm:spPr/>
      <dgm:t>
        <a:bodyPr/>
        <a:lstStyle/>
        <a:p>
          <a:pPr>
            <a:spcAft>
              <a:spcPts val="1200"/>
            </a:spcAft>
          </a:pPr>
          <a:r>
            <a: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250 miliardi di Euro</a:t>
          </a:r>
          <a:r>
            <a:rPr lang="it-IT" sz="2000" dirty="0"/>
            <a:t>: </a:t>
          </a:r>
          <a:r>
            <a:rPr lang="it-IT" sz="1800" dirty="0"/>
            <a:t>importo erogato per </a:t>
          </a:r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PENSIONI</a:t>
          </a:r>
        </a:p>
        <a:p>
          <a:pPr>
            <a:spcAft>
              <a:spcPts val="1200"/>
            </a:spcAft>
          </a:pPr>
          <a:r>
            <a: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miliardi di Euro</a:t>
          </a:r>
          <a:r>
            <a:rPr lang="it-IT" sz="2000" dirty="0"/>
            <a:t>: </a:t>
          </a:r>
          <a:r>
            <a:rPr lang="it-IT" sz="1800" dirty="0"/>
            <a:t>importo erogato per </a:t>
          </a:r>
          <a:r>
            <a:rPr lang="it-IT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PENSIONI ASSISTENZIALI</a:t>
          </a:r>
        </a:p>
        <a:p>
          <a:pPr>
            <a:spcAft>
              <a:spcPct val="35000"/>
            </a:spcAft>
          </a:pPr>
          <a:r>
            <a: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miliardi di Euro</a:t>
          </a:r>
          <a:r>
            <a:rPr lang="it-IT" sz="2000" dirty="0"/>
            <a:t>: </a:t>
          </a:r>
          <a:r>
            <a:rPr lang="it-IT" sz="1800" dirty="0"/>
            <a:t>importo erogato per </a:t>
          </a:r>
          <a:r>
            <a: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PRESTAZIONI TEMPORANEE  </a:t>
          </a:r>
        </a:p>
      </dgm:t>
    </dgm:pt>
    <dgm:pt modelId="{B0022D83-62A6-4190-81C1-35B190C96282}" type="parTrans" cxnId="{D443EBAD-7337-4666-805F-42CA7DDA102E}">
      <dgm:prSet/>
      <dgm:spPr/>
      <dgm:t>
        <a:bodyPr/>
        <a:lstStyle/>
        <a:p>
          <a:endParaRPr lang="it-IT"/>
        </a:p>
      </dgm:t>
    </dgm:pt>
    <dgm:pt modelId="{303F4E66-6032-4E39-AACF-CC5106B96D40}" type="sibTrans" cxnId="{D443EBAD-7337-4666-805F-42CA7DDA102E}">
      <dgm:prSet/>
      <dgm:spPr/>
      <dgm:t>
        <a:bodyPr/>
        <a:lstStyle/>
        <a:p>
          <a:endParaRPr lang="it-IT"/>
        </a:p>
      </dgm:t>
    </dgm:pt>
    <dgm:pt modelId="{E7986E35-8D94-4614-8187-1AC81432EA85}">
      <dgm:prSet custT="1"/>
      <dgm:spPr/>
      <dgm:t>
        <a:bodyPr/>
        <a:lstStyle/>
        <a:p>
          <a:pPr algn="ctr">
            <a:spcAft>
              <a:spcPts val="0"/>
            </a:spcAft>
          </a:pPr>
          <a:endParaRPr lang="it-IT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spcAft>
              <a:spcPts val="0"/>
            </a:spcAft>
          </a:pPr>
          <a:endParaRPr lang="it-IT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spcAft>
              <a:spcPts val="0"/>
            </a:spcAft>
          </a:pPr>
          <a:r>
            <a: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22,3 milioni lavoratori </a:t>
          </a:r>
        </a:p>
        <a:p>
          <a:pPr algn="l">
            <a:spcAft>
              <a:spcPts val="0"/>
            </a:spcAft>
          </a:pPr>
          <a:r>
            <a:rPr lang="it-IT" sz="1500" dirty="0">
              <a:effectLst/>
            </a:rPr>
            <a:t>di cui:</a:t>
          </a:r>
        </a:p>
        <a:p>
          <a:pPr algn="l">
            <a:spcAft>
              <a:spcPts val="0"/>
            </a:spcAft>
          </a:pPr>
          <a:r>
            <a:rPr lang="it-IT" sz="1500" dirty="0">
              <a:effectLst/>
            </a:rPr>
            <a:t>- 16.562.000 dipendenti privati</a:t>
          </a:r>
        </a:p>
        <a:p>
          <a:pPr algn="l">
            <a:spcAft>
              <a:spcPts val="0"/>
            </a:spcAft>
          </a:pPr>
          <a:r>
            <a:rPr lang="it-IT" sz="1500" dirty="0">
              <a:effectLst/>
            </a:rPr>
            <a:t>- 3.492.000 dipendenti pubblici</a:t>
          </a:r>
        </a:p>
        <a:p>
          <a:pPr algn="l">
            <a:spcAft>
              <a:spcPts val="600"/>
            </a:spcAft>
          </a:pPr>
          <a:r>
            <a:rPr lang="it-IT" sz="1500" dirty="0">
              <a:effectLst/>
            </a:rPr>
            <a:t>- 4.004.000 artigiani  e commercianti</a:t>
          </a:r>
        </a:p>
        <a:p>
          <a:pPr algn="ctr">
            <a:spcAft>
              <a:spcPts val="1800"/>
            </a:spcAft>
          </a:pPr>
          <a:r>
            <a:rPr lang="it-IT" sz="1800" i="1" dirty="0">
              <a:effectLst/>
            </a:rPr>
            <a:t>Assicurati INPS/Totale Occupati= 97,7%</a:t>
          </a:r>
        </a:p>
        <a:p>
          <a:pPr algn="l">
            <a:spcAft>
              <a:spcPts val="1800"/>
            </a:spcAft>
          </a:pPr>
          <a:r>
            <a:rPr lang="it-IT" sz="1500" dirty="0">
              <a:effectLst/>
            </a:rPr>
            <a:t>- </a:t>
          </a:r>
          <a:r>
            <a: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1,5 milioni </a:t>
          </a:r>
          <a:r>
            <a: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 Aziende iscritte</a:t>
          </a:r>
        </a:p>
        <a:p>
          <a:pPr algn="ctr">
            <a:spcAft>
              <a:spcPts val="0"/>
            </a:spcAft>
          </a:pP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ADA19-EDBA-4342-9B65-69AF693232A3}" type="parTrans" cxnId="{7D730533-4B01-4A88-BFBB-1824C58A0F9D}">
      <dgm:prSet/>
      <dgm:spPr/>
      <dgm:t>
        <a:bodyPr/>
        <a:lstStyle/>
        <a:p>
          <a:endParaRPr lang="it-IT"/>
        </a:p>
      </dgm:t>
    </dgm:pt>
    <dgm:pt modelId="{C02546B5-E6E9-4DA4-985D-4BD0D4E1ED84}" type="sibTrans" cxnId="{7D730533-4B01-4A88-BFBB-1824C58A0F9D}">
      <dgm:prSet/>
      <dgm:spPr/>
      <dgm:t>
        <a:bodyPr/>
        <a:lstStyle/>
        <a:p>
          <a:endParaRPr lang="it-IT"/>
        </a:p>
      </dgm:t>
    </dgm:pt>
    <dgm:pt modelId="{17A32583-5B80-4E09-BBF1-32792BA876F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ASSICURATI </a:t>
          </a:r>
        </a:p>
      </dgm:t>
    </dgm:pt>
    <dgm:pt modelId="{62A83591-475A-49D9-A5F0-332BFCB4891A}" type="parTrans" cxnId="{C0A30FD5-15EB-423D-9792-E1EE566AD2EE}">
      <dgm:prSet/>
      <dgm:spPr/>
      <dgm:t>
        <a:bodyPr/>
        <a:lstStyle/>
        <a:p>
          <a:endParaRPr lang="it-IT"/>
        </a:p>
      </dgm:t>
    </dgm:pt>
    <dgm:pt modelId="{308BA893-155E-4801-B5D3-7608BA96FBF2}" type="sibTrans" cxnId="{C0A30FD5-15EB-423D-9792-E1EE566AD2EE}">
      <dgm:prSet/>
      <dgm:spPr/>
      <dgm:t>
        <a:bodyPr/>
        <a:lstStyle/>
        <a:p>
          <a:endParaRPr lang="it-IT"/>
        </a:p>
      </dgm:t>
    </dgm:pt>
    <dgm:pt modelId="{34444268-2383-4BCA-AB83-9089F40C45B4}" type="pres">
      <dgm:prSet presAssocID="{A7D074CC-9918-45B9-A768-4C6DF8CD58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9AD381-9545-46B7-8E1C-3D6DE8FF4628}" type="pres">
      <dgm:prSet presAssocID="{FCC32DD5-8715-4B44-A508-920447DD2261}" presName="compNode" presStyleCnt="0"/>
      <dgm:spPr/>
    </dgm:pt>
    <dgm:pt modelId="{6CFF9C0A-006C-4149-9E3A-C7706EA85B16}" type="pres">
      <dgm:prSet presAssocID="{FCC32DD5-8715-4B44-A508-920447DD2261}" presName="aNode" presStyleLbl="bgShp" presStyleIdx="0" presStyleCnt="4"/>
      <dgm:spPr/>
      <dgm:t>
        <a:bodyPr/>
        <a:lstStyle/>
        <a:p>
          <a:endParaRPr lang="it-IT"/>
        </a:p>
      </dgm:t>
    </dgm:pt>
    <dgm:pt modelId="{C63DC78A-2D92-4389-BABA-1702D80C9AA6}" type="pres">
      <dgm:prSet presAssocID="{FCC32DD5-8715-4B44-A508-920447DD2261}" presName="textNode" presStyleLbl="bgShp" presStyleIdx="0" presStyleCnt="4"/>
      <dgm:spPr/>
      <dgm:t>
        <a:bodyPr/>
        <a:lstStyle/>
        <a:p>
          <a:endParaRPr lang="it-IT"/>
        </a:p>
      </dgm:t>
    </dgm:pt>
    <dgm:pt modelId="{2B1EB945-76FE-46BE-84FB-8E061B99F216}" type="pres">
      <dgm:prSet presAssocID="{FCC32DD5-8715-4B44-A508-920447DD2261}" presName="compChildNode" presStyleCnt="0"/>
      <dgm:spPr/>
    </dgm:pt>
    <dgm:pt modelId="{FD577975-80A0-41DB-943D-3BB9886EDB77}" type="pres">
      <dgm:prSet presAssocID="{FCC32DD5-8715-4B44-A508-920447DD2261}" presName="theInnerList" presStyleCnt="0"/>
      <dgm:spPr/>
    </dgm:pt>
    <dgm:pt modelId="{599AC026-9F79-4A2D-A54F-0F71AFCBD5CB}" type="pres">
      <dgm:prSet presAssocID="{A17B583F-8B35-4DD8-BE01-9C9DF61740D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0C10AB-5DAB-4898-84D1-0297FA51EDCB}" type="pres">
      <dgm:prSet presAssocID="{FCC32DD5-8715-4B44-A508-920447DD2261}" presName="aSpace" presStyleCnt="0"/>
      <dgm:spPr/>
    </dgm:pt>
    <dgm:pt modelId="{4CF88731-9211-462D-B4AC-1A020DD30572}" type="pres">
      <dgm:prSet presAssocID="{17A32583-5B80-4E09-BBF1-32792BA876FA}" presName="compNode" presStyleCnt="0"/>
      <dgm:spPr/>
    </dgm:pt>
    <dgm:pt modelId="{47851A40-2DCF-400F-AF2F-9A10E204DF54}" type="pres">
      <dgm:prSet presAssocID="{17A32583-5B80-4E09-BBF1-32792BA876FA}" presName="aNode" presStyleLbl="bgShp" presStyleIdx="1" presStyleCnt="4"/>
      <dgm:spPr/>
      <dgm:t>
        <a:bodyPr/>
        <a:lstStyle/>
        <a:p>
          <a:endParaRPr lang="it-IT"/>
        </a:p>
      </dgm:t>
    </dgm:pt>
    <dgm:pt modelId="{D6FF5EA1-6FC4-46D8-877C-BB6C3172F7FB}" type="pres">
      <dgm:prSet presAssocID="{17A32583-5B80-4E09-BBF1-32792BA876FA}" presName="textNode" presStyleLbl="bgShp" presStyleIdx="1" presStyleCnt="4"/>
      <dgm:spPr/>
      <dgm:t>
        <a:bodyPr/>
        <a:lstStyle/>
        <a:p>
          <a:endParaRPr lang="it-IT"/>
        </a:p>
      </dgm:t>
    </dgm:pt>
    <dgm:pt modelId="{C709A7D9-CE2D-4E8E-B8D9-C7AFACDC2DD0}" type="pres">
      <dgm:prSet presAssocID="{17A32583-5B80-4E09-BBF1-32792BA876FA}" presName="compChildNode" presStyleCnt="0"/>
      <dgm:spPr/>
    </dgm:pt>
    <dgm:pt modelId="{C40F5730-0459-44EC-9653-6190B98687F2}" type="pres">
      <dgm:prSet presAssocID="{17A32583-5B80-4E09-BBF1-32792BA876FA}" presName="theInnerList" presStyleCnt="0"/>
      <dgm:spPr/>
    </dgm:pt>
    <dgm:pt modelId="{7CE6DD5C-4041-4943-B4A0-29BEDFAEFCB4}" type="pres">
      <dgm:prSet presAssocID="{E7986E35-8D94-4614-8187-1AC81432EA85}" presName="childNode" presStyleLbl="node1" presStyleIdx="1" presStyleCnt="4" custScaleY="123233" custLinFactNeighborX="4436" custLinFactNeighborY="2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590E4C-8925-48AD-AAE1-2835CAFDC7FE}" type="pres">
      <dgm:prSet presAssocID="{17A32583-5B80-4E09-BBF1-32792BA876FA}" presName="aSpace" presStyleCnt="0"/>
      <dgm:spPr/>
    </dgm:pt>
    <dgm:pt modelId="{9BFD7E83-484D-4102-B306-AC51E276B4C4}" type="pres">
      <dgm:prSet presAssocID="{5BBDECA4-1040-4946-B11A-DAF0551CEC41}" presName="compNode" presStyleCnt="0"/>
      <dgm:spPr/>
    </dgm:pt>
    <dgm:pt modelId="{DFA3B893-DC0C-4F3F-988F-EDABB80C07FF}" type="pres">
      <dgm:prSet presAssocID="{5BBDECA4-1040-4946-B11A-DAF0551CEC41}" presName="aNode" presStyleLbl="bgShp" presStyleIdx="2" presStyleCnt="4" custLinFactNeighborX="542" custLinFactNeighborY="-502"/>
      <dgm:spPr/>
      <dgm:t>
        <a:bodyPr/>
        <a:lstStyle/>
        <a:p>
          <a:endParaRPr lang="it-IT"/>
        </a:p>
      </dgm:t>
    </dgm:pt>
    <dgm:pt modelId="{A5A1D5C2-A4E4-42A3-B758-0EDB5DDC92B2}" type="pres">
      <dgm:prSet presAssocID="{5BBDECA4-1040-4946-B11A-DAF0551CEC41}" presName="textNode" presStyleLbl="bgShp" presStyleIdx="2" presStyleCnt="4"/>
      <dgm:spPr/>
      <dgm:t>
        <a:bodyPr/>
        <a:lstStyle/>
        <a:p>
          <a:endParaRPr lang="it-IT"/>
        </a:p>
      </dgm:t>
    </dgm:pt>
    <dgm:pt modelId="{D1C32957-CAE9-4184-9929-ED59FB256D26}" type="pres">
      <dgm:prSet presAssocID="{5BBDECA4-1040-4946-B11A-DAF0551CEC41}" presName="compChildNode" presStyleCnt="0"/>
      <dgm:spPr/>
    </dgm:pt>
    <dgm:pt modelId="{E8CB4B5C-A24F-48EE-95A2-F4E462E72D56}" type="pres">
      <dgm:prSet presAssocID="{5BBDECA4-1040-4946-B11A-DAF0551CEC41}" presName="theInnerList" presStyleCnt="0"/>
      <dgm:spPr/>
    </dgm:pt>
    <dgm:pt modelId="{D59AF1F8-E0B5-4370-BEDA-9B08A6E2CD69}" type="pres">
      <dgm:prSet presAssocID="{778FEAAB-2FE4-4D04-A5DF-C3EB66A83F95}" presName="childNode" presStyleLbl="node1" presStyleIdx="2" presStyleCnt="4" custLinFactNeighborX="986" custLinFactNeighborY="-3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CCF0AF-D243-4B6C-A189-710DB079A8DF}" type="pres">
      <dgm:prSet presAssocID="{5BBDECA4-1040-4946-B11A-DAF0551CEC41}" presName="aSpace" presStyleCnt="0"/>
      <dgm:spPr/>
    </dgm:pt>
    <dgm:pt modelId="{5380D580-10C9-40D6-A392-F22EAEB62E70}" type="pres">
      <dgm:prSet presAssocID="{77309BBF-07DA-4CD5-992C-4825C5366DBC}" presName="compNode" presStyleCnt="0"/>
      <dgm:spPr/>
    </dgm:pt>
    <dgm:pt modelId="{B26C8409-603D-4215-A83A-20CB9F76FF47}" type="pres">
      <dgm:prSet presAssocID="{77309BBF-07DA-4CD5-992C-4825C5366DBC}" presName="aNode" presStyleLbl="bgShp" presStyleIdx="3" presStyleCnt="4"/>
      <dgm:spPr/>
      <dgm:t>
        <a:bodyPr/>
        <a:lstStyle/>
        <a:p>
          <a:endParaRPr lang="it-IT"/>
        </a:p>
      </dgm:t>
    </dgm:pt>
    <dgm:pt modelId="{F8ADA00D-C533-449C-AE39-BFCC35B4795D}" type="pres">
      <dgm:prSet presAssocID="{77309BBF-07DA-4CD5-992C-4825C5366DBC}" presName="textNode" presStyleLbl="bgShp" presStyleIdx="3" presStyleCnt="4"/>
      <dgm:spPr/>
      <dgm:t>
        <a:bodyPr/>
        <a:lstStyle/>
        <a:p>
          <a:endParaRPr lang="it-IT"/>
        </a:p>
      </dgm:t>
    </dgm:pt>
    <dgm:pt modelId="{A05E0AE7-4BBF-4FFC-AA98-8F6F60E7A186}" type="pres">
      <dgm:prSet presAssocID="{77309BBF-07DA-4CD5-992C-4825C5366DBC}" presName="compChildNode" presStyleCnt="0"/>
      <dgm:spPr/>
    </dgm:pt>
    <dgm:pt modelId="{A8406C5C-A48E-4F99-8186-8E7545B74FE8}" type="pres">
      <dgm:prSet presAssocID="{77309BBF-07DA-4CD5-992C-4825C5366DBC}" presName="theInnerList" presStyleCnt="0"/>
      <dgm:spPr/>
    </dgm:pt>
    <dgm:pt modelId="{55CACD09-F0CA-49D6-9DA6-CDC7D044914D}" type="pres">
      <dgm:prSet presAssocID="{41B422E5-17BE-4E6C-995C-944AEC4255B0}" presName="childNode" presStyleLbl="node1" presStyleIdx="3" presStyleCnt="4" custLinFactNeighborX="-969" custLinFactNeighborY="2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43849D5-8DAD-48E0-93D2-525CA642B701}" srcId="{5BBDECA4-1040-4946-B11A-DAF0551CEC41}" destId="{778FEAAB-2FE4-4D04-A5DF-C3EB66A83F95}" srcOrd="0" destOrd="0" parTransId="{147994E4-F73A-4734-9EA1-9D88141DCB06}" sibTransId="{F3CB290E-B721-420C-8A62-5C63C0B72B36}"/>
    <dgm:cxn modelId="{44F33437-7072-4BD3-8E5A-08CFFCDE25B7}" type="presOf" srcId="{FCC32DD5-8715-4B44-A508-920447DD2261}" destId="{6CFF9C0A-006C-4149-9E3A-C7706EA85B16}" srcOrd="0" destOrd="0" presId="urn:microsoft.com/office/officeart/2005/8/layout/lProcess2"/>
    <dgm:cxn modelId="{706DA16E-09C7-478E-9853-AD286D17C12A}" type="presOf" srcId="{778FEAAB-2FE4-4D04-A5DF-C3EB66A83F95}" destId="{D59AF1F8-E0B5-4370-BEDA-9B08A6E2CD69}" srcOrd="0" destOrd="0" presId="urn:microsoft.com/office/officeart/2005/8/layout/lProcess2"/>
    <dgm:cxn modelId="{CBA6C54C-DEAB-45D1-B9BF-CC37CD0F5C63}" type="presOf" srcId="{E7986E35-8D94-4614-8187-1AC81432EA85}" destId="{7CE6DD5C-4041-4943-B4A0-29BEDFAEFCB4}" srcOrd="0" destOrd="0" presId="urn:microsoft.com/office/officeart/2005/8/layout/lProcess2"/>
    <dgm:cxn modelId="{155F903E-C315-4704-9BBC-3914FDD7086C}" srcId="{FCC32DD5-8715-4B44-A508-920447DD2261}" destId="{A17B583F-8B35-4DD8-BE01-9C9DF61740D6}" srcOrd="0" destOrd="0" parTransId="{E1A2CBA4-9E13-4277-A5DE-EC3230368341}" sibTransId="{436B7FB1-256D-45A4-8466-96A3C7438A86}"/>
    <dgm:cxn modelId="{DD87FCF4-1472-42D9-B771-7E8227C6A796}" srcId="{A7D074CC-9918-45B9-A768-4C6DF8CD584E}" destId="{FCC32DD5-8715-4B44-A508-920447DD2261}" srcOrd="0" destOrd="0" parTransId="{878586EC-6265-40D8-9B69-0BFFDDA7E4E4}" sibTransId="{2A3D76F4-C564-4755-B374-FD5EC53BDB65}"/>
    <dgm:cxn modelId="{8AAF4C0C-AD1C-4BD2-B181-D36132BDF4FB}" srcId="{A7D074CC-9918-45B9-A768-4C6DF8CD584E}" destId="{77309BBF-07DA-4CD5-992C-4825C5366DBC}" srcOrd="3" destOrd="0" parTransId="{C9241531-1369-4981-AC84-EEB9C492ABE8}" sibTransId="{103883E0-FBF1-4CE4-80AA-FAE3A90093EB}"/>
    <dgm:cxn modelId="{37320325-873B-43DE-83A8-26EA6F290846}" srcId="{A7D074CC-9918-45B9-A768-4C6DF8CD584E}" destId="{5BBDECA4-1040-4946-B11A-DAF0551CEC41}" srcOrd="2" destOrd="0" parTransId="{7EC8E5BF-BAE5-4F60-B4D8-B07124755893}" sibTransId="{614C566C-B67B-47B2-BCDD-FC7491D384F3}"/>
    <dgm:cxn modelId="{45194DB6-2B36-4136-9A26-663B5A37C80C}" type="presOf" srcId="{77309BBF-07DA-4CD5-992C-4825C5366DBC}" destId="{F8ADA00D-C533-449C-AE39-BFCC35B4795D}" srcOrd="1" destOrd="0" presId="urn:microsoft.com/office/officeart/2005/8/layout/lProcess2"/>
    <dgm:cxn modelId="{679C1FDE-B93F-4E14-89F4-21A24E1B510C}" type="presOf" srcId="{17A32583-5B80-4E09-BBF1-32792BA876FA}" destId="{D6FF5EA1-6FC4-46D8-877C-BB6C3172F7FB}" srcOrd="1" destOrd="0" presId="urn:microsoft.com/office/officeart/2005/8/layout/lProcess2"/>
    <dgm:cxn modelId="{C6CA1267-FDBB-4DE1-ABF6-559D3AE7728D}" type="presOf" srcId="{41B422E5-17BE-4E6C-995C-944AEC4255B0}" destId="{55CACD09-F0CA-49D6-9DA6-CDC7D044914D}" srcOrd="0" destOrd="0" presId="urn:microsoft.com/office/officeart/2005/8/layout/lProcess2"/>
    <dgm:cxn modelId="{AD8F4FF4-9826-451F-9E5D-BFC1B76F1265}" type="presOf" srcId="{5BBDECA4-1040-4946-B11A-DAF0551CEC41}" destId="{DFA3B893-DC0C-4F3F-988F-EDABB80C07FF}" srcOrd="0" destOrd="0" presId="urn:microsoft.com/office/officeart/2005/8/layout/lProcess2"/>
    <dgm:cxn modelId="{C3D07E5C-2DEE-4659-90A6-39C8689D1AAC}" type="presOf" srcId="{17A32583-5B80-4E09-BBF1-32792BA876FA}" destId="{47851A40-2DCF-400F-AF2F-9A10E204DF54}" srcOrd="0" destOrd="0" presId="urn:microsoft.com/office/officeart/2005/8/layout/lProcess2"/>
    <dgm:cxn modelId="{7D730533-4B01-4A88-BFBB-1824C58A0F9D}" srcId="{17A32583-5B80-4E09-BBF1-32792BA876FA}" destId="{E7986E35-8D94-4614-8187-1AC81432EA85}" srcOrd="0" destOrd="0" parTransId="{93AADA19-EDBA-4342-9B65-69AF693232A3}" sibTransId="{C02546B5-E6E9-4DA4-985D-4BD0D4E1ED84}"/>
    <dgm:cxn modelId="{D15395E7-6CEC-4497-BA87-E0C48721963C}" type="presOf" srcId="{5BBDECA4-1040-4946-B11A-DAF0551CEC41}" destId="{A5A1D5C2-A4E4-42A3-B758-0EDB5DDC92B2}" srcOrd="1" destOrd="0" presId="urn:microsoft.com/office/officeart/2005/8/layout/lProcess2"/>
    <dgm:cxn modelId="{3F76E102-7314-4E5F-A66B-A0B0DBF07450}" type="presOf" srcId="{A7D074CC-9918-45B9-A768-4C6DF8CD584E}" destId="{34444268-2383-4BCA-AB83-9089F40C45B4}" srcOrd="0" destOrd="0" presId="urn:microsoft.com/office/officeart/2005/8/layout/lProcess2"/>
    <dgm:cxn modelId="{D443EBAD-7337-4666-805F-42CA7DDA102E}" srcId="{77309BBF-07DA-4CD5-992C-4825C5366DBC}" destId="{41B422E5-17BE-4E6C-995C-944AEC4255B0}" srcOrd="0" destOrd="0" parTransId="{B0022D83-62A6-4190-81C1-35B190C96282}" sibTransId="{303F4E66-6032-4E39-AACF-CC5106B96D40}"/>
    <dgm:cxn modelId="{D235FA2B-75CE-47F4-AECF-2044002356CA}" type="presOf" srcId="{A17B583F-8B35-4DD8-BE01-9C9DF61740D6}" destId="{599AC026-9F79-4A2D-A54F-0F71AFCBD5CB}" srcOrd="0" destOrd="0" presId="urn:microsoft.com/office/officeart/2005/8/layout/lProcess2"/>
    <dgm:cxn modelId="{AA8C6276-8C60-4365-B1CC-6E4D30CE4FB0}" type="presOf" srcId="{FCC32DD5-8715-4B44-A508-920447DD2261}" destId="{C63DC78A-2D92-4389-BABA-1702D80C9AA6}" srcOrd="1" destOrd="0" presId="urn:microsoft.com/office/officeart/2005/8/layout/lProcess2"/>
    <dgm:cxn modelId="{C0A30FD5-15EB-423D-9792-E1EE566AD2EE}" srcId="{A7D074CC-9918-45B9-A768-4C6DF8CD584E}" destId="{17A32583-5B80-4E09-BBF1-32792BA876FA}" srcOrd="1" destOrd="0" parTransId="{62A83591-475A-49D9-A5F0-332BFCB4891A}" sibTransId="{308BA893-155E-4801-B5D3-7608BA96FBF2}"/>
    <dgm:cxn modelId="{C4F5B5C8-F221-4464-9F0A-082E1ABB6EAB}" type="presOf" srcId="{77309BBF-07DA-4CD5-992C-4825C5366DBC}" destId="{B26C8409-603D-4215-A83A-20CB9F76FF47}" srcOrd="0" destOrd="0" presId="urn:microsoft.com/office/officeart/2005/8/layout/lProcess2"/>
    <dgm:cxn modelId="{29D6D66D-D7C8-4167-BC88-DBD1F5A13632}" type="presParOf" srcId="{34444268-2383-4BCA-AB83-9089F40C45B4}" destId="{799AD381-9545-46B7-8E1C-3D6DE8FF4628}" srcOrd="0" destOrd="0" presId="urn:microsoft.com/office/officeart/2005/8/layout/lProcess2"/>
    <dgm:cxn modelId="{55798000-A97D-4339-9A06-8A91F5DE54BA}" type="presParOf" srcId="{799AD381-9545-46B7-8E1C-3D6DE8FF4628}" destId="{6CFF9C0A-006C-4149-9E3A-C7706EA85B16}" srcOrd="0" destOrd="0" presId="urn:microsoft.com/office/officeart/2005/8/layout/lProcess2"/>
    <dgm:cxn modelId="{5E795922-B9DF-46F8-8C9A-B34DA471632C}" type="presParOf" srcId="{799AD381-9545-46B7-8E1C-3D6DE8FF4628}" destId="{C63DC78A-2D92-4389-BABA-1702D80C9AA6}" srcOrd="1" destOrd="0" presId="urn:microsoft.com/office/officeart/2005/8/layout/lProcess2"/>
    <dgm:cxn modelId="{988A5D69-59B8-49BC-BC0B-57C0EB3844E1}" type="presParOf" srcId="{799AD381-9545-46B7-8E1C-3D6DE8FF4628}" destId="{2B1EB945-76FE-46BE-84FB-8E061B99F216}" srcOrd="2" destOrd="0" presId="urn:microsoft.com/office/officeart/2005/8/layout/lProcess2"/>
    <dgm:cxn modelId="{7126C8AF-5FC0-4401-B71F-184B4A259A7A}" type="presParOf" srcId="{2B1EB945-76FE-46BE-84FB-8E061B99F216}" destId="{FD577975-80A0-41DB-943D-3BB9886EDB77}" srcOrd="0" destOrd="0" presId="urn:microsoft.com/office/officeart/2005/8/layout/lProcess2"/>
    <dgm:cxn modelId="{DE7E02E2-A806-445E-B617-BB1C94C41805}" type="presParOf" srcId="{FD577975-80A0-41DB-943D-3BB9886EDB77}" destId="{599AC026-9F79-4A2D-A54F-0F71AFCBD5CB}" srcOrd="0" destOrd="0" presId="urn:microsoft.com/office/officeart/2005/8/layout/lProcess2"/>
    <dgm:cxn modelId="{40B1BC2A-7A41-4BBF-A05E-7DCDDCCE789E}" type="presParOf" srcId="{34444268-2383-4BCA-AB83-9089F40C45B4}" destId="{530C10AB-5DAB-4898-84D1-0297FA51EDCB}" srcOrd="1" destOrd="0" presId="urn:microsoft.com/office/officeart/2005/8/layout/lProcess2"/>
    <dgm:cxn modelId="{2B3E8006-76F9-46AA-90E7-CC602C160594}" type="presParOf" srcId="{34444268-2383-4BCA-AB83-9089F40C45B4}" destId="{4CF88731-9211-462D-B4AC-1A020DD30572}" srcOrd="2" destOrd="0" presId="urn:microsoft.com/office/officeart/2005/8/layout/lProcess2"/>
    <dgm:cxn modelId="{D0B7E35D-2233-4D17-B504-DFC268D85F94}" type="presParOf" srcId="{4CF88731-9211-462D-B4AC-1A020DD30572}" destId="{47851A40-2DCF-400F-AF2F-9A10E204DF54}" srcOrd="0" destOrd="0" presId="urn:microsoft.com/office/officeart/2005/8/layout/lProcess2"/>
    <dgm:cxn modelId="{D931CD10-1631-483C-AE98-487BE587CB20}" type="presParOf" srcId="{4CF88731-9211-462D-B4AC-1A020DD30572}" destId="{D6FF5EA1-6FC4-46D8-877C-BB6C3172F7FB}" srcOrd="1" destOrd="0" presId="urn:microsoft.com/office/officeart/2005/8/layout/lProcess2"/>
    <dgm:cxn modelId="{244FD74E-C42C-41F5-B9B1-7DE8120B70F5}" type="presParOf" srcId="{4CF88731-9211-462D-B4AC-1A020DD30572}" destId="{C709A7D9-CE2D-4E8E-B8D9-C7AFACDC2DD0}" srcOrd="2" destOrd="0" presId="urn:microsoft.com/office/officeart/2005/8/layout/lProcess2"/>
    <dgm:cxn modelId="{5B32048E-89E4-40FC-8D96-8E0878979557}" type="presParOf" srcId="{C709A7D9-CE2D-4E8E-B8D9-C7AFACDC2DD0}" destId="{C40F5730-0459-44EC-9653-6190B98687F2}" srcOrd="0" destOrd="0" presId="urn:microsoft.com/office/officeart/2005/8/layout/lProcess2"/>
    <dgm:cxn modelId="{FCDD5A90-EC88-482A-A20C-400E2DCF5F4E}" type="presParOf" srcId="{C40F5730-0459-44EC-9653-6190B98687F2}" destId="{7CE6DD5C-4041-4943-B4A0-29BEDFAEFCB4}" srcOrd="0" destOrd="0" presId="urn:microsoft.com/office/officeart/2005/8/layout/lProcess2"/>
    <dgm:cxn modelId="{263BF867-7BFB-4F19-B762-89D9B830EF11}" type="presParOf" srcId="{34444268-2383-4BCA-AB83-9089F40C45B4}" destId="{29590E4C-8925-48AD-AAE1-2835CAFDC7FE}" srcOrd="3" destOrd="0" presId="urn:microsoft.com/office/officeart/2005/8/layout/lProcess2"/>
    <dgm:cxn modelId="{AB697415-7EB8-4266-B316-84FF32F54208}" type="presParOf" srcId="{34444268-2383-4BCA-AB83-9089F40C45B4}" destId="{9BFD7E83-484D-4102-B306-AC51E276B4C4}" srcOrd="4" destOrd="0" presId="urn:microsoft.com/office/officeart/2005/8/layout/lProcess2"/>
    <dgm:cxn modelId="{BFF44DF0-57F0-426F-8116-2FA0364E5579}" type="presParOf" srcId="{9BFD7E83-484D-4102-B306-AC51E276B4C4}" destId="{DFA3B893-DC0C-4F3F-988F-EDABB80C07FF}" srcOrd="0" destOrd="0" presId="urn:microsoft.com/office/officeart/2005/8/layout/lProcess2"/>
    <dgm:cxn modelId="{E5FEE7C7-5EB4-4BCB-B079-612E152F64CB}" type="presParOf" srcId="{9BFD7E83-484D-4102-B306-AC51E276B4C4}" destId="{A5A1D5C2-A4E4-42A3-B758-0EDB5DDC92B2}" srcOrd="1" destOrd="0" presId="urn:microsoft.com/office/officeart/2005/8/layout/lProcess2"/>
    <dgm:cxn modelId="{7E1449AC-811C-47CE-9B9B-2A8B8DF77CBD}" type="presParOf" srcId="{9BFD7E83-484D-4102-B306-AC51E276B4C4}" destId="{D1C32957-CAE9-4184-9929-ED59FB256D26}" srcOrd="2" destOrd="0" presId="urn:microsoft.com/office/officeart/2005/8/layout/lProcess2"/>
    <dgm:cxn modelId="{0832831E-B81D-4D4A-8E3C-BD42A4010684}" type="presParOf" srcId="{D1C32957-CAE9-4184-9929-ED59FB256D26}" destId="{E8CB4B5C-A24F-48EE-95A2-F4E462E72D56}" srcOrd="0" destOrd="0" presId="urn:microsoft.com/office/officeart/2005/8/layout/lProcess2"/>
    <dgm:cxn modelId="{5BE2C1F2-6444-4826-A568-A175E2DB96E0}" type="presParOf" srcId="{E8CB4B5C-A24F-48EE-95A2-F4E462E72D56}" destId="{D59AF1F8-E0B5-4370-BEDA-9B08A6E2CD69}" srcOrd="0" destOrd="0" presId="urn:microsoft.com/office/officeart/2005/8/layout/lProcess2"/>
    <dgm:cxn modelId="{8907BD29-8250-4B33-B6AC-0318ACCED5FB}" type="presParOf" srcId="{34444268-2383-4BCA-AB83-9089F40C45B4}" destId="{BBCCF0AF-D243-4B6C-A189-710DB079A8DF}" srcOrd="5" destOrd="0" presId="urn:microsoft.com/office/officeart/2005/8/layout/lProcess2"/>
    <dgm:cxn modelId="{9CF22B65-4378-4228-B636-653EFF4DDE57}" type="presParOf" srcId="{34444268-2383-4BCA-AB83-9089F40C45B4}" destId="{5380D580-10C9-40D6-A392-F22EAEB62E70}" srcOrd="6" destOrd="0" presId="urn:microsoft.com/office/officeart/2005/8/layout/lProcess2"/>
    <dgm:cxn modelId="{2940E4E7-81DE-4B58-9242-71210420D8E2}" type="presParOf" srcId="{5380D580-10C9-40D6-A392-F22EAEB62E70}" destId="{B26C8409-603D-4215-A83A-20CB9F76FF47}" srcOrd="0" destOrd="0" presId="urn:microsoft.com/office/officeart/2005/8/layout/lProcess2"/>
    <dgm:cxn modelId="{908BF714-1C3A-442D-8101-B0440E71C3E1}" type="presParOf" srcId="{5380D580-10C9-40D6-A392-F22EAEB62E70}" destId="{F8ADA00D-C533-449C-AE39-BFCC35B4795D}" srcOrd="1" destOrd="0" presId="urn:microsoft.com/office/officeart/2005/8/layout/lProcess2"/>
    <dgm:cxn modelId="{C67AB321-479C-4740-B263-761918BA3630}" type="presParOf" srcId="{5380D580-10C9-40D6-A392-F22EAEB62E70}" destId="{A05E0AE7-4BBF-4FFC-AA98-8F6F60E7A186}" srcOrd="2" destOrd="0" presId="urn:microsoft.com/office/officeart/2005/8/layout/lProcess2"/>
    <dgm:cxn modelId="{D0873F18-C6FD-4226-BD9C-C1C2678879DB}" type="presParOf" srcId="{A05E0AE7-4BBF-4FFC-AA98-8F6F60E7A186}" destId="{A8406C5C-A48E-4F99-8186-8E7545B74FE8}" srcOrd="0" destOrd="0" presId="urn:microsoft.com/office/officeart/2005/8/layout/lProcess2"/>
    <dgm:cxn modelId="{C6E289B3-BA97-4826-8CBA-44129DF5ACB5}" type="presParOf" srcId="{A8406C5C-A48E-4F99-8186-8E7545B74FE8}" destId="{55CACD09-F0CA-49D6-9DA6-CDC7D04491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9C0A-006C-4149-9E3A-C7706EA85B16}">
      <dsp:nvSpPr>
        <dsp:cNvPr id="0" name=""/>
        <dsp:cNvSpPr/>
      </dsp:nvSpPr>
      <dsp:spPr>
        <a:xfrm>
          <a:off x="2860" y="0"/>
          <a:ext cx="2807031" cy="65096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BILANCIO</a:t>
          </a:r>
        </a:p>
      </dsp:txBody>
      <dsp:txXfrm>
        <a:off x="2860" y="0"/>
        <a:ext cx="2807031" cy="1952897"/>
      </dsp:txXfrm>
    </dsp:sp>
    <dsp:sp modelId="{599AC026-9F79-4A2D-A54F-0F71AFCBD5CB}">
      <dsp:nvSpPr>
        <dsp:cNvPr id="0" name=""/>
        <dsp:cNvSpPr/>
      </dsp:nvSpPr>
      <dsp:spPr>
        <a:xfrm>
          <a:off x="283563" y="1952897"/>
          <a:ext cx="2245625" cy="4231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815 miliardi di Euro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ENTRATE</a:t>
          </a:r>
          <a:r>
            <a:rPr lang="it-IT" sz="1800" kern="1200" dirty="0"/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1800" kern="1200" dirty="0"/>
            <a:t> </a:t>
          </a:r>
          <a:r>
            <a:rPr lang="it-IT" sz="1800" kern="1200" dirty="0" smtClean="0"/>
            <a:t>408.863 </a:t>
          </a:r>
          <a:r>
            <a:rPr lang="it-IT" sz="1800" kern="1200" dirty="0"/>
            <a:t>milioni di Euro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1400" kern="1200" dirty="0"/>
            <a:t>(di cui  €. 220.537 milioni per incasso contributi)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USCITE</a:t>
          </a:r>
          <a:r>
            <a:rPr lang="it-IT" sz="1800" kern="1200" dirty="0"/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408.863 milioni di Euro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(di cui €. 307.872 milioni per prestazioni)</a:t>
          </a:r>
        </a:p>
      </dsp:txBody>
      <dsp:txXfrm>
        <a:off x="349335" y="2018669"/>
        <a:ext cx="2114081" cy="4099733"/>
      </dsp:txXfrm>
    </dsp:sp>
    <dsp:sp modelId="{47851A40-2DCF-400F-AF2F-9A10E204DF54}">
      <dsp:nvSpPr>
        <dsp:cNvPr id="0" name=""/>
        <dsp:cNvSpPr/>
      </dsp:nvSpPr>
      <dsp:spPr>
        <a:xfrm>
          <a:off x="3020419" y="0"/>
          <a:ext cx="2807031" cy="65096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ASSICURATI </a:t>
          </a:r>
        </a:p>
      </dsp:txBody>
      <dsp:txXfrm>
        <a:off x="3020419" y="0"/>
        <a:ext cx="2807031" cy="1952897"/>
      </dsp:txXfrm>
    </dsp:sp>
    <dsp:sp modelId="{7CE6DD5C-4041-4943-B4A0-29BEDFAEFCB4}">
      <dsp:nvSpPr>
        <dsp:cNvPr id="0" name=""/>
        <dsp:cNvSpPr/>
      </dsp:nvSpPr>
      <dsp:spPr>
        <a:xfrm>
          <a:off x="3400738" y="1963880"/>
          <a:ext cx="2245625" cy="4226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22,3 milioni lavoratori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>
              <a:effectLst/>
            </a:rPr>
            <a:t>di cui: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>
              <a:effectLst/>
            </a:rPr>
            <a:t>- 16.562.000 dipendenti privati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>
              <a:effectLst/>
            </a:rPr>
            <a:t>- 3.492.000 dipendenti pubblici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1500" kern="1200" dirty="0">
              <a:effectLst/>
            </a:rPr>
            <a:t>- 4.004.000 artigiani  e commercianti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1800" i="1" kern="1200" dirty="0">
              <a:effectLst/>
            </a:rPr>
            <a:t>Assicurati INPS/Totale Occupati= 97,7%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1500" kern="1200" dirty="0">
              <a:effectLst/>
            </a:rPr>
            <a:t>- </a:t>
          </a:r>
          <a:r>
            <a:rPr lang="it-IT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1,5 milioni </a:t>
          </a:r>
          <a:r>
            <a:rPr lang="it-IT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 Aziende iscritte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6510" y="2029652"/>
        <a:ext cx="2114081" cy="4094914"/>
      </dsp:txXfrm>
    </dsp:sp>
    <dsp:sp modelId="{DFA3B893-DC0C-4F3F-988F-EDABB80C07FF}">
      <dsp:nvSpPr>
        <dsp:cNvPr id="0" name=""/>
        <dsp:cNvSpPr/>
      </dsp:nvSpPr>
      <dsp:spPr>
        <a:xfrm>
          <a:off x="6053192" y="0"/>
          <a:ext cx="2807031" cy="650965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PRESTAZIONI</a:t>
          </a:r>
        </a:p>
      </dsp:txBody>
      <dsp:txXfrm>
        <a:off x="6053192" y="0"/>
        <a:ext cx="2807031" cy="1952897"/>
      </dsp:txXfrm>
    </dsp:sp>
    <dsp:sp modelId="{D59AF1F8-E0B5-4370-BEDA-9B08A6E2CD69}">
      <dsp:nvSpPr>
        <dsp:cNvPr id="0" name=""/>
        <dsp:cNvSpPr/>
      </dsp:nvSpPr>
      <dsp:spPr>
        <a:xfrm>
          <a:off x="6340823" y="1940118"/>
          <a:ext cx="2245625" cy="4231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it-IT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15,6 milioni pensionati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it-IT" sz="2000" i="1" kern="1200" dirty="0"/>
            <a:t>Pensionati INPS/tot. pensionati= </a:t>
          </a:r>
          <a:r>
            <a:rPr lang="it-IT" sz="2000" i="1" kern="1200" dirty="0" smtClean="0"/>
            <a:t>96,1%</a:t>
          </a:r>
          <a:endParaRPr lang="it-IT" sz="2000" i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it-IT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4,8 milioni di percettori</a:t>
          </a:r>
          <a:r>
            <a:rPr lang="it-IT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400" kern="1200" dirty="0"/>
            <a:t>di sostegno al </a:t>
          </a:r>
          <a:r>
            <a:rPr lang="it-IT" sz="2400" kern="1200" dirty="0" smtClean="0"/>
            <a:t>reddito </a:t>
          </a:r>
          <a:endParaRPr lang="it-IT" sz="24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6406595" y="2005890"/>
        <a:ext cx="2114081" cy="4099733"/>
      </dsp:txXfrm>
    </dsp:sp>
    <dsp:sp modelId="{B26C8409-603D-4215-A83A-20CB9F76FF47}">
      <dsp:nvSpPr>
        <dsp:cNvPr id="0" name=""/>
        <dsp:cNvSpPr/>
      </dsp:nvSpPr>
      <dsp:spPr>
        <a:xfrm>
          <a:off x="9055536" y="0"/>
          <a:ext cx="2807031" cy="65096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PAGAMENTI</a:t>
          </a:r>
        </a:p>
      </dsp:txBody>
      <dsp:txXfrm>
        <a:off x="9055536" y="0"/>
        <a:ext cx="2807031" cy="1952897"/>
      </dsp:txXfrm>
    </dsp:sp>
    <dsp:sp modelId="{55CACD09-F0CA-49D6-9DA6-CDC7D044914D}">
      <dsp:nvSpPr>
        <dsp:cNvPr id="0" name=""/>
        <dsp:cNvSpPr/>
      </dsp:nvSpPr>
      <dsp:spPr>
        <a:xfrm>
          <a:off x="9314479" y="1963771"/>
          <a:ext cx="2245625" cy="4231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it-I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250 miliardi di Euro</a:t>
          </a:r>
          <a:r>
            <a:rPr lang="it-IT" sz="2000" kern="1200" dirty="0"/>
            <a:t>: </a:t>
          </a:r>
          <a:r>
            <a:rPr lang="it-IT" sz="1800" kern="1200" dirty="0"/>
            <a:t>importo erogato per </a:t>
          </a: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PENSIONI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it-I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miliardi di Euro</a:t>
          </a:r>
          <a:r>
            <a:rPr lang="it-IT" sz="2000" kern="1200" dirty="0"/>
            <a:t>: </a:t>
          </a:r>
          <a:r>
            <a:rPr lang="it-IT" sz="1800" kern="1200" dirty="0"/>
            <a:t>importo erogato per </a:t>
          </a:r>
          <a:r>
            <a:rPr lang="it-IT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PENSIONI ASSISTENZIALI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miliardi di Euro</a:t>
          </a:r>
          <a:r>
            <a:rPr lang="it-IT" sz="2000" kern="1200" dirty="0"/>
            <a:t>: </a:t>
          </a:r>
          <a:r>
            <a:rPr lang="it-IT" sz="1800" kern="1200" dirty="0"/>
            <a:t>importo erogato per </a:t>
          </a:r>
          <a:r>
            <a:rPr lang="it-IT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PRESTAZIONI TEMPORANEE  </a:t>
          </a:r>
        </a:p>
      </dsp:txBody>
      <dsp:txXfrm>
        <a:off x="9380251" y="2029543"/>
        <a:ext cx="2114081" cy="4099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56736CE4-C60C-4EF9-A12F-495A2AF169E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30946C65-E658-4321-80D2-5E0820FFDB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887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3A3F3345-5C8C-4F0C-9C27-9CF3242F7734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E5F7703D-FD87-4E6E-B2BE-B5B669BADE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661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9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62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50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60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196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6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62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354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66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620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39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032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56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43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644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211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10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72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30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63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5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46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05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5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7703D-FD87-4E6E-B2BE-B5B669BADEB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67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EEC-9A6D-46DB-B70A-F3D3ACD8EA9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C7B6-5057-4185-A3F0-8F1113C37085}" type="datetime1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56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8CFE-42F4-465F-B0D2-E7EC40F9714D}" type="datetime1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78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FB0F-7584-4D91-9AF9-B489366F5941}" type="datetime1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29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6C99-5E36-4EF5-AA7C-0A614595EF2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B608-F5A5-46FA-93F1-E4E833C371C8}" type="datetime1">
              <a:rPr lang="it-IT" smtClean="0"/>
              <a:t>14/05/2019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4"/>
          <p:cNvSpPr txBox="1">
            <a:spLocks/>
          </p:cNvSpPr>
          <p:nvPr userDrawn="1"/>
        </p:nvSpPr>
        <p:spPr>
          <a:xfrm>
            <a:off x="418060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INPS Direzione</a:t>
            </a:r>
            <a:r>
              <a:rPr lang="it-IT" baseline="0" dirty="0">
                <a:solidFill>
                  <a:schemeClr val="bg2">
                    <a:lumMod val="25000"/>
                  </a:schemeClr>
                </a:solidFill>
              </a:rPr>
              <a:t> regionale Piemonte – Area Formazione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2"/>
          <a:stretch/>
        </p:blipFill>
        <p:spPr>
          <a:xfrm>
            <a:off x="1" y="0"/>
            <a:ext cx="1163782" cy="9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427-7224-49EB-9D53-2D678650DEC8}" type="datetime1">
              <a:rPr lang="it-IT" smtClean="0"/>
              <a:t>14/05/2019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4"/>
          <p:cNvSpPr txBox="1">
            <a:spLocks/>
          </p:cNvSpPr>
          <p:nvPr userDrawn="1"/>
        </p:nvSpPr>
        <p:spPr>
          <a:xfrm>
            <a:off x="418060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INPS Direzione</a:t>
            </a:r>
            <a:r>
              <a:rPr lang="it-IT" baseline="0" dirty="0">
                <a:solidFill>
                  <a:schemeClr val="bg2">
                    <a:lumMod val="25000"/>
                  </a:schemeClr>
                </a:solidFill>
              </a:rPr>
              <a:t> regionale Piemonte – Area Formazione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0225-0D50-4BEC-A506-EC2BF37D5042}" type="datetime1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4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D7B9-8627-4C2B-8C07-DCF2301BC3DC}" type="datetime1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2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509-5C33-49C6-83ED-8F0087EFE437}" type="datetime1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216-9806-43E5-A5E6-7A69ABBE01D2}" type="datetime1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6212-5D9A-4D45-BF0F-38FB8EA79674}" type="datetime1">
              <a:rPr lang="it-IT" smtClean="0"/>
              <a:t>14/05/2019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418060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INPS Direzione</a:t>
            </a:r>
            <a:r>
              <a:rPr lang="it-IT" baseline="0" dirty="0">
                <a:solidFill>
                  <a:schemeClr val="bg2">
                    <a:lumMod val="25000"/>
                  </a:schemeClr>
                </a:solidFill>
              </a:rPr>
              <a:t> regionale Piemonte – Area Formazione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8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3E5D-11B9-4A4C-802A-BE2A340677DB}" type="datetime1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0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832981" cy="100154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59000" y="1600201"/>
            <a:ext cx="942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25F0-E322-4CF2-AB3D-6459C4FC9EB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520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1" kern="12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fld id="{85624545-30DA-4161-82E8-2DEF86922D04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1583499" y="1086645"/>
            <a:ext cx="10011601" cy="2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7" b="11449"/>
          <a:stretch/>
        </p:blipFill>
        <p:spPr>
          <a:xfrm rot="20872143">
            <a:off x="10448989" y="319861"/>
            <a:ext cx="1036003" cy="870264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/>
          <p:cNvSpPr/>
          <p:nvPr/>
        </p:nvSpPr>
        <p:spPr>
          <a:xfrm rot="20875459">
            <a:off x="10464092" y="782234"/>
            <a:ext cx="119912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it-IT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DECRETO 95442</a:t>
            </a:r>
          </a:p>
        </p:txBody>
      </p:sp>
    </p:spTree>
    <p:extLst>
      <p:ext uri="{BB962C8B-B14F-4D97-AF65-F5344CB8AC3E}">
        <p14:creationId xmlns:p14="http://schemas.microsoft.com/office/powerpoint/2010/main" val="2674694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kern="1200">
          <a:solidFill>
            <a:srgbClr val="E689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832981" cy="100154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59000" y="1600201"/>
            <a:ext cx="942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245A-384B-4712-93D5-90E2992FBAB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520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1" kern="12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fld id="{85624545-30DA-4161-82E8-2DEF86922D04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1583499" y="1086645"/>
            <a:ext cx="10011601" cy="2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7" b="11449"/>
          <a:stretch/>
        </p:blipFill>
        <p:spPr>
          <a:xfrm rot="20872143">
            <a:off x="10448989" y="319861"/>
            <a:ext cx="1036003" cy="870264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/>
          <p:cNvSpPr/>
          <p:nvPr/>
        </p:nvSpPr>
        <p:spPr>
          <a:xfrm rot="20875459">
            <a:off x="10464092" y="782234"/>
            <a:ext cx="119912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it-IT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DECRETO 95442</a:t>
            </a:r>
          </a:p>
        </p:txBody>
      </p:sp>
    </p:spTree>
    <p:extLst>
      <p:ext uri="{BB962C8B-B14F-4D97-AF65-F5344CB8AC3E}">
        <p14:creationId xmlns:p14="http://schemas.microsoft.com/office/powerpoint/2010/main" val="4187948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kern="1200">
          <a:solidFill>
            <a:srgbClr val="E689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832981" cy="100154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59000" y="1600201"/>
            <a:ext cx="942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D2CA-D61F-4606-A4CB-E0D113CBC0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520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1" kern="12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fld id="{85624545-30DA-4161-82E8-2DEF86922D04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‹N›</a:t>
            </a:fld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1583499" y="1086645"/>
            <a:ext cx="10011601" cy="2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7" b="11449"/>
          <a:stretch/>
        </p:blipFill>
        <p:spPr>
          <a:xfrm rot="20872143">
            <a:off x="10448989" y="319861"/>
            <a:ext cx="1036003" cy="870264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/>
          <p:cNvSpPr/>
          <p:nvPr/>
        </p:nvSpPr>
        <p:spPr>
          <a:xfrm rot="20875459">
            <a:off x="10464092" y="782234"/>
            <a:ext cx="119912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it-IT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DECRETO 95442</a:t>
            </a:r>
          </a:p>
        </p:txBody>
      </p:sp>
    </p:spTree>
    <p:extLst>
      <p:ext uri="{BB962C8B-B14F-4D97-AF65-F5344CB8AC3E}">
        <p14:creationId xmlns:p14="http://schemas.microsoft.com/office/powerpoint/2010/main" val="256295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kern="1200">
          <a:solidFill>
            <a:srgbClr val="E689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7D5A-4AA5-42F4-BA74-CDC3DCAAD19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7339CA-B7C2-4149-B2C9-6C84A078AB04}" type="datetime1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8919-4D69-49F6-885F-FD4D360FED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1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07B5-6519-474D-9CC3-83977513AE1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Foglio_di_lavoro_di_Microsoft_Excel_97-20031.xls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://www.progetica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68564" y="707571"/>
            <a:ext cx="10515600" cy="40737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atin typeface="Albertus Extra Bold" panose="020E0802040304020204" pitchFamily="34" charset="0"/>
              </a:rPr>
              <a:t>INPS, L’ISTITUTO DI PREVIDENZA IERI ED OGGI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810078" y="5249319"/>
            <a:ext cx="10515600" cy="1500187"/>
          </a:xfrm>
        </p:spPr>
        <p:txBody>
          <a:bodyPr>
            <a:norm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ROBERTO NAPOLETANI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DIRETTORE PROVINCIALE INPS CREMONA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687D1-99D6-454D-9884-481FD24C9E53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70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393372" y="489857"/>
            <a:ext cx="1099457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solidFill>
                  <a:srgbClr val="5F5F5F"/>
                </a:solidFill>
                <a:latin typeface="Arial" panose="020B0604020202020204" pitchFamily="34" charset="0"/>
              </a:rPr>
              <a:t>La previdenza sociale nella Costituzione Italiana</a:t>
            </a:r>
            <a:endParaRPr lang="it-IT" sz="3200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sz="3200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b="1" i="1" dirty="0" smtClean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Articolo </a:t>
            </a:r>
            <a:r>
              <a:rPr lang="it-IT" b="1" i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</a:p>
          <a:p>
            <a:r>
              <a:rPr lang="it-IT" dirty="0">
                <a:solidFill>
                  <a:srgbClr val="CD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 </a:t>
            </a:r>
            <a:r>
              <a:rPr lang="it-IT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 cittadino inabile al lavoro e sprovvisto dei mezzi necessari per</a:t>
            </a:r>
          </a:p>
          <a:p>
            <a:r>
              <a:rPr lang="it-IT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vivere ha </a:t>
            </a:r>
            <a:r>
              <a:rPr lang="it-IT" u="sng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diritto al mantenimento e all'assistenza sociale</a:t>
            </a:r>
            <a:r>
              <a:rPr lang="it-IT" dirty="0" smtClean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dirty="0">
              <a:solidFill>
                <a:srgbClr val="5F5F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solidFill>
                  <a:srgbClr val="CD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 </a:t>
            </a:r>
            <a:r>
              <a:rPr lang="it-IT" b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lavoratori hanno diritto che siano preveduti ed assicurati mezzi</a:t>
            </a:r>
          </a:p>
          <a:p>
            <a:r>
              <a:rPr lang="it-IT" b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adeguati alle loro esigenze di vita </a:t>
            </a:r>
            <a:r>
              <a:rPr lang="it-IT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di infortunio, malattia,</a:t>
            </a:r>
          </a:p>
          <a:p>
            <a:r>
              <a:rPr lang="it-IT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invalidità e vecchiaia, disoccupazione involontaria</a:t>
            </a:r>
            <a:r>
              <a:rPr lang="it-IT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b="1" dirty="0">
              <a:solidFill>
                <a:srgbClr val="5F5F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solidFill>
                  <a:srgbClr val="CD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 </a:t>
            </a:r>
            <a:r>
              <a:rPr lang="it-IT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inabili ed i minorati hanno diritto all'educazione e all'avviamento</a:t>
            </a:r>
          </a:p>
          <a:p>
            <a:r>
              <a:rPr lang="it-IT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professionale</a:t>
            </a:r>
            <a:r>
              <a:rPr lang="it-IT" dirty="0" smtClean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dirty="0">
              <a:solidFill>
                <a:srgbClr val="5F5F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solidFill>
                  <a:srgbClr val="CD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 </a:t>
            </a:r>
            <a:r>
              <a:rPr lang="it-IT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compiti previsti in questo articolo provvedono organi ed istituti</a:t>
            </a:r>
          </a:p>
          <a:p>
            <a:r>
              <a:rPr lang="it-IT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predisposti o integrati dallo Stato</a:t>
            </a:r>
            <a:r>
              <a:rPr lang="it-IT" dirty="0" smtClean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dirty="0">
              <a:solidFill>
                <a:srgbClr val="5F5F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solidFill>
                  <a:srgbClr val="CD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 </a:t>
            </a:r>
            <a:r>
              <a:rPr lang="it-IT" b="1" dirty="0">
                <a:solidFill>
                  <a:srgbClr val="5F5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L'assistenza privata è libera.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charset="0"/>
              <a:buChar char="•"/>
            </a:pPr>
            <a:endParaRPr lang="it-IT" sz="2800" dirty="0" smtClean="0"/>
          </a:p>
          <a:p>
            <a:pPr marL="285750" indent="-285750">
              <a:buFont typeface="Arial" charset="0"/>
              <a:buChar char="•"/>
            </a:pPr>
            <a:endParaRPr lang="it-IT" sz="2800" dirty="0"/>
          </a:p>
          <a:p>
            <a:pPr marL="285750" indent="-285750">
              <a:buFont typeface="Arial" charset="0"/>
              <a:buChar char="•"/>
            </a:pPr>
            <a:endParaRPr lang="it-IT" sz="2800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2800" dirty="0" smtClean="0"/>
              <a:t>L’Inps </a:t>
            </a:r>
            <a:r>
              <a:rPr lang="it-IT" sz="2800" dirty="0"/>
              <a:t>è il principale Ente italiano di sicurezza sociale e con l’integrazione di Inpdap ed Enpals, è divenuto uno dei più grandi Enti previdenziali europei.</a:t>
            </a:r>
          </a:p>
          <a:p>
            <a:pPr marL="285750" indent="-285750"/>
            <a:endParaRPr lang="it-IT" sz="2800" dirty="0"/>
          </a:p>
          <a:p>
            <a:pPr marL="285750" indent="-285750">
              <a:buFont typeface="Arial" charset="0"/>
              <a:buChar char="•"/>
            </a:pPr>
            <a:r>
              <a:rPr lang="it-IT" sz="2800" dirty="0"/>
              <a:t>L’Inps eroga, a differenza degli altri Enti previdenziali europei, una molteplice serie di prestazioni a sostegno dell’occupazione e del reddito familiare: cassa  integrazione, indennità di disoccupazione/mobilità, indennità di malattia, di maternità, prestazioni socioassistenziali a favore dei nuclei familiari a basso reddito e altro ancora</a:t>
            </a:r>
            <a:endParaRPr lang="it-IT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6593" y="85430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9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796726356"/>
              </p:ext>
            </p:extLst>
          </p:nvPr>
        </p:nvGraphicFramePr>
        <p:xfrm>
          <a:off x="0" y="239486"/>
          <a:ext cx="11865429" cy="65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ttangolo 3"/>
          <p:cNvSpPr/>
          <p:nvPr/>
        </p:nvSpPr>
        <p:spPr>
          <a:xfrm>
            <a:off x="2960914" y="48985"/>
            <a:ext cx="8991600" cy="77288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PRESENTIAMO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 rot="5400000">
            <a:off x="10006919" y="3657601"/>
            <a:ext cx="4114800" cy="255361"/>
          </a:xfrm>
        </p:spPr>
        <p:txBody>
          <a:bodyPr/>
          <a:lstStyle/>
          <a:p>
            <a:r>
              <a:rPr lang="it-IT" sz="1400" b="1" dirty="0">
                <a:solidFill>
                  <a:srgbClr val="0070C0"/>
                </a:solidFill>
              </a:rPr>
              <a:t>dati 2016 da : Rapporto Annuale INPS  2017</a:t>
            </a:r>
          </a:p>
        </p:txBody>
      </p:sp>
    </p:spTree>
    <p:extLst>
      <p:ext uri="{BB962C8B-B14F-4D97-AF65-F5344CB8AC3E}">
        <p14:creationId xmlns:p14="http://schemas.microsoft.com/office/powerpoint/2010/main" val="344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/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784574"/>
              </p:ext>
            </p:extLst>
          </p:nvPr>
        </p:nvGraphicFramePr>
        <p:xfrm>
          <a:off x="2779713" y="1105580"/>
          <a:ext cx="8331200" cy="497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Grafico" r:id="rId5" imgW="8343742" imgH="4981561" progId="Excel.Chart.8">
                  <p:embed/>
                </p:oleObj>
              </mc:Choice>
              <mc:Fallback>
                <p:oleObj name="Grafico" r:id="rId5" imgW="8343742" imgH="498156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1105580"/>
                        <a:ext cx="8331200" cy="497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6593" y="85430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7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/>
          </a:p>
        </p:txBody>
      </p:sp>
      <p:graphicFrame>
        <p:nvGraphicFramePr>
          <p:cNvPr id="5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29498"/>
              </p:ext>
            </p:extLst>
          </p:nvPr>
        </p:nvGraphicFramePr>
        <p:xfrm>
          <a:off x="2503714" y="631372"/>
          <a:ext cx="9514114" cy="517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Grafico" r:id="rId5" imgW="7038800" imgH="4295919" progId="Excel.Chart.8">
                  <p:embed/>
                </p:oleObj>
              </mc:Choice>
              <mc:Fallback>
                <p:oleObj name="Grafico" r:id="rId5" imgW="7038800" imgH="42959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714" y="631372"/>
                        <a:ext cx="9514114" cy="5170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6593" y="85430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0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6593" y="85430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46507"/>
              </p:ext>
            </p:extLst>
          </p:nvPr>
        </p:nvGraphicFramePr>
        <p:xfrm>
          <a:off x="3298371" y="823686"/>
          <a:ext cx="83312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Grafico" r:id="rId6" imgW="8343866" imgH="4981500" progId="Excel.Chart.8">
                  <p:embed/>
                </p:oleObj>
              </mc:Choice>
              <mc:Fallback>
                <p:oleObj name="Grafico" r:id="rId6" imgW="8343866" imgH="49815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371" y="823686"/>
                        <a:ext cx="8331200" cy="497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377542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Il </a:t>
            </a:r>
            <a:r>
              <a:rPr lang="it-IT" sz="2800" dirty="0"/>
              <a:t>flusso finanziario complessivo annuo nel </a:t>
            </a:r>
            <a:r>
              <a:rPr lang="it-IT" sz="2800" dirty="0" smtClean="0"/>
              <a:t>2016 </a:t>
            </a:r>
            <a:r>
              <a:rPr lang="it-IT" sz="2800" dirty="0"/>
              <a:t>è pari a </a:t>
            </a:r>
            <a:r>
              <a:rPr lang="it-IT" sz="2800" dirty="0" smtClean="0"/>
              <a:t>815.5 </a:t>
            </a:r>
            <a:r>
              <a:rPr lang="it-IT" sz="2800" dirty="0"/>
              <a:t>miliardi di euro (somma tra entrate </a:t>
            </a:r>
            <a:r>
              <a:rPr lang="it-IT" sz="2800" dirty="0" smtClean="0"/>
              <a:t>e </a:t>
            </a:r>
            <a:r>
              <a:rPr lang="it-IT" sz="2800" dirty="0"/>
              <a:t>uscite pari a </a:t>
            </a:r>
            <a:r>
              <a:rPr lang="it-IT" sz="2800" dirty="0" smtClean="0"/>
              <a:t>circa 408 miliardi ciascuna).</a:t>
            </a:r>
            <a:endParaRPr lang="it-IT" sz="2800" dirty="0"/>
          </a:p>
          <a:p>
            <a:endParaRPr lang="it-IT" sz="2800" dirty="0"/>
          </a:p>
          <a:p>
            <a:r>
              <a:rPr lang="it-IT" sz="2800" u="sng" dirty="0"/>
              <a:t>Questo fa del bilancio dell’INPS un’entità economica seconda solamente al bilancio dello Stato Italiano.</a:t>
            </a:r>
          </a:p>
          <a:p>
            <a:endParaRPr lang="it-IT" sz="2800" u="sng" dirty="0"/>
          </a:p>
          <a:p>
            <a:r>
              <a:rPr lang="it-IT" sz="2800" dirty="0"/>
              <a:t>Il flusso delle entrate contributive e delle prestazioni erogate è gestito da circa </a:t>
            </a:r>
            <a:r>
              <a:rPr lang="it-IT" sz="2800" dirty="0" smtClean="0"/>
              <a:t>27000 dipendenti (nel 2012 erano 32000).</a:t>
            </a:r>
            <a:endParaRPr lang="it-IT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6593" y="85430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2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506187" y="254001"/>
            <a:ext cx="11511642" cy="646747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/>
              <a:t>Principali prestazioni INPS Previdenziali e assistenziali                                                          </a:t>
            </a:r>
          </a:p>
          <a:p>
            <a:pPr lvl="0"/>
            <a:r>
              <a:rPr lang="it-IT" sz="2800" dirty="0"/>
              <a:t>Pensione anticipata </a:t>
            </a:r>
          </a:p>
          <a:p>
            <a:pPr lvl="0"/>
            <a:r>
              <a:rPr lang="it-IT" sz="2800" dirty="0"/>
              <a:t>Pensione di vecchiaia</a:t>
            </a:r>
          </a:p>
          <a:p>
            <a:pPr lvl="0"/>
            <a:r>
              <a:rPr lang="it-IT" sz="2800" dirty="0"/>
              <a:t>Pensione invalidità e inabilità dell’assicurato INPS</a:t>
            </a:r>
          </a:p>
          <a:p>
            <a:pPr lvl="0"/>
            <a:r>
              <a:rPr lang="it-IT" sz="2800" dirty="0"/>
              <a:t>Pensione ai superstiti</a:t>
            </a:r>
          </a:p>
          <a:p>
            <a:pPr lvl="0"/>
            <a:r>
              <a:rPr lang="it-IT" sz="2800" dirty="0"/>
              <a:t>Malattia</a:t>
            </a:r>
          </a:p>
          <a:p>
            <a:pPr lvl="0"/>
            <a:r>
              <a:rPr lang="it-IT" sz="2800" dirty="0"/>
              <a:t>Assegno straordinario ai superstiti</a:t>
            </a:r>
          </a:p>
          <a:p>
            <a:pPr lvl="0"/>
            <a:r>
              <a:rPr lang="it-IT" sz="2800" dirty="0"/>
              <a:t>ANF</a:t>
            </a:r>
          </a:p>
          <a:p>
            <a:pPr lvl="0"/>
            <a:r>
              <a:rPr lang="it-IT" sz="2800" dirty="0"/>
              <a:t>CIG</a:t>
            </a:r>
          </a:p>
          <a:p>
            <a:pPr lvl="0"/>
            <a:r>
              <a:rPr lang="it-IT" sz="2800" dirty="0"/>
              <a:t>NASPI</a:t>
            </a:r>
          </a:p>
          <a:p>
            <a:pPr lvl="0"/>
            <a:r>
              <a:rPr lang="it-IT" sz="2800" dirty="0"/>
              <a:t>TFR fondo di tesoreria</a:t>
            </a:r>
          </a:p>
          <a:p>
            <a:pPr lvl="0"/>
            <a:r>
              <a:rPr lang="it-IT" sz="2800" dirty="0"/>
              <a:t>TFR fondo di garanzia e ultime mensilità</a:t>
            </a:r>
          </a:p>
          <a:p>
            <a:pPr lvl="0"/>
            <a:r>
              <a:rPr lang="it-IT" sz="2800" dirty="0"/>
              <a:t>Naspi</a:t>
            </a:r>
          </a:p>
          <a:p>
            <a:pPr lvl="0"/>
            <a:r>
              <a:rPr lang="it-IT" sz="2800" dirty="0"/>
              <a:t>Assegno sociale (pensione sociale)</a:t>
            </a:r>
          </a:p>
          <a:p>
            <a:pPr lvl="0"/>
            <a:r>
              <a:rPr lang="it-IT" sz="2800" dirty="0"/>
              <a:t>Invalidità civile</a:t>
            </a:r>
          </a:p>
          <a:p>
            <a:pPr lvl="0"/>
            <a:r>
              <a:rPr lang="it-IT" sz="2800" dirty="0"/>
              <a:t>Quattordicesima e integrazioni al minimo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5614" y="5392738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7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 smtClean="0"/>
          </a:p>
          <a:p>
            <a:r>
              <a:rPr lang="it-IT" dirty="0" smtClean="0">
                <a:solidFill>
                  <a:srgbClr val="6600FF"/>
                </a:solidFill>
              </a:rPr>
              <a:t>Sistema previdenziale 1</a:t>
            </a:r>
          </a:p>
          <a:p>
            <a:endParaRPr lang="it-IT" sz="2800" dirty="0" smtClean="0"/>
          </a:p>
          <a:p>
            <a:r>
              <a:rPr lang="it-IT" sz="2800" dirty="0" smtClean="0"/>
              <a:t>E</a:t>
            </a:r>
            <a:r>
              <a:rPr lang="it-IT" sz="2800" dirty="0"/>
              <a:t>’ interessante evidenziare come nel sistema INPS vi siano una trentina di gestioni previdenziali </a:t>
            </a:r>
            <a:r>
              <a:rPr lang="it-IT" sz="2800" dirty="0" smtClean="0"/>
              <a:t>(es. fondo lavoratori dipendenti, fondo art.com, fondo agricoli ecc.) che </a:t>
            </a:r>
            <a:r>
              <a:rPr lang="it-IT" sz="2800" dirty="0"/>
              <a:t>intervengono tra loro in modo </a:t>
            </a:r>
            <a:r>
              <a:rPr lang="it-IT" sz="2800" dirty="0">
                <a:solidFill>
                  <a:srgbClr val="FF0000"/>
                </a:solidFill>
              </a:rPr>
              <a:t>solidaristico</a:t>
            </a:r>
            <a:r>
              <a:rPr lang="it-IT" sz="2800" dirty="0" smtClean="0"/>
              <a:t>.</a:t>
            </a:r>
          </a:p>
          <a:p>
            <a:endParaRPr lang="it-IT" sz="2800" dirty="0"/>
          </a:p>
          <a:p>
            <a:r>
              <a:rPr lang="it-IT" sz="2800" dirty="0"/>
              <a:t>Ciò significa che se una gestione è in deficit, le prestazioni vengono comunque finanziate da altre gestioni che sono in attivo</a:t>
            </a:r>
            <a:r>
              <a:rPr lang="it-IT" sz="2800" dirty="0" smtClean="0"/>
              <a:t>.</a:t>
            </a:r>
          </a:p>
          <a:p>
            <a:endParaRPr lang="it-IT" sz="2800" dirty="0"/>
          </a:p>
          <a:p>
            <a:r>
              <a:rPr lang="it-IT" sz="2800" dirty="0"/>
              <a:t>Un esempio significativo è la gestione dei contributi agricoli che </a:t>
            </a:r>
            <a:r>
              <a:rPr lang="it-IT" sz="2800" u="sng" dirty="0">
                <a:solidFill>
                  <a:srgbClr val="FF0000"/>
                </a:solidFill>
              </a:rPr>
              <a:t>incassa</a:t>
            </a:r>
            <a:r>
              <a:rPr lang="it-IT" sz="2800" dirty="0"/>
              <a:t> mediamente per anno poco più di </a:t>
            </a:r>
            <a:r>
              <a:rPr lang="it-IT" sz="2800" dirty="0">
                <a:solidFill>
                  <a:srgbClr val="FF0000"/>
                </a:solidFill>
              </a:rPr>
              <a:t>un miliardo </a:t>
            </a:r>
            <a:r>
              <a:rPr lang="it-IT" sz="2800" dirty="0"/>
              <a:t>di euro ed </a:t>
            </a:r>
            <a:r>
              <a:rPr lang="it-IT" sz="2800" dirty="0">
                <a:solidFill>
                  <a:srgbClr val="FF0000"/>
                </a:solidFill>
              </a:rPr>
              <a:t>eroga</a:t>
            </a:r>
            <a:r>
              <a:rPr lang="it-IT" sz="2800" dirty="0"/>
              <a:t> prestazioni per circa </a:t>
            </a:r>
            <a:r>
              <a:rPr lang="it-IT" sz="2800" dirty="0" smtClean="0">
                <a:solidFill>
                  <a:srgbClr val="FF0000"/>
                </a:solidFill>
              </a:rPr>
              <a:t>5 </a:t>
            </a:r>
            <a:r>
              <a:rPr lang="it-IT" sz="2800" dirty="0">
                <a:solidFill>
                  <a:srgbClr val="FF0000"/>
                </a:solidFill>
              </a:rPr>
              <a:t>miliardi di euro</a:t>
            </a:r>
            <a:r>
              <a:rPr lang="it-IT" sz="28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0" y="63137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4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598715" y="87086"/>
            <a:ext cx="11419114" cy="6150428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 smtClean="0"/>
          </a:p>
          <a:p>
            <a:r>
              <a:rPr lang="it-IT" dirty="0" smtClean="0">
                <a:solidFill>
                  <a:srgbClr val="6600FF"/>
                </a:solidFill>
              </a:rPr>
              <a:t>Sistema previdenziale 2</a:t>
            </a:r>
          </a:p>
          <a:p>
            <a:r>
              <a:rPr lang="it-IT" sz="3200" dirty="0" smtClean="0">
                <a:solidFill>
                  <a:srgbClr val="C00000"/>
                </a:solidFill>
              </a:rPr>
              <a:t>I contributi come investimento e non come spesa</a:t>
            </a:r>
            <a:endParaRPr lang="it-IT" sz="2800" dirty="0" smtClean="0"/>
          </a:p>
          <a:p>
            <a:r>
              <a:rPr lang="it-IT" sz="2800" dirty="0"/>
              <a:t>Il rendimento finanziario attuale dei contributi INPS è sicuramente migliore di tanti altri investimenti.</a:t>
            </a:r>
          </a:p>
          <a:p>
            <a:r>
              <a:rPr lang="it-IT" sz="2800" dirty="0"/>
              <a:t>Ciò vale di più per i lavoratori dipendenti, ma anche per i lavoratori autonomi l’investimento è in attivo.</a:t>
            </a:r>
          </a:p>
          <a:p>
            <a:r>
              <a:rPr lang="it-IT" sz="2800" dirty="0" smtClean="0"/>
              <a:t>Prima del 2012 per </a:t>
            </a:r>
            <a:r>
              <a:rPr lang="it-IT" sz="2800" dirty="0"/>
              <a:t>ogni euro versato come contribuzione se ne </a:t>
            </a:r>
            <a:r>
              <a:rPr lang="it-IT" sz="2800" dirty="0" smtClean="0"/>
              <a:t>ottenevano </a:t>
            </a:r>
            <a:r>
              <a:rPr lang="it-IT" sz="2800" dirty="0"/>
              <a:t>da </a:t>
            </a:r>
            <a:r>
              <a:rPr lang="it-IT" sz="2800" dirty="0">
                <a:solidFill>
                  <a:srgbClr val="FF0000"/>
                </a:solidFill>
              </a:rPr>
              <a:t>1,2 a 4,7 </a:t>
            </a:r>
            <a:r>
              <a:rPr lang="it-IT" sz="2800" dirty="0"/>
              <a:t>sotto forma di pensione (</a:t>
            </a:r>
            <a:r>
              <a:rPr lang="it-IT" sz="2800" u="sng" dirty="0"/>
              <a:t>ipotizzando l’attuale durata della vita media</a:t>
            </a:r>
            <a:r>
              <a:rPr lang="it-IT" sz="2800" dirty="0"/>
              <a:t>). Se si trattasse di un investimento finanziario potremmo dire che l' Inps offre una performance reale, calcolata fino alla fine della prestazione previdenziale e al netto dell' inflazione, che </a:t>
            </a:r>
            <a:r>
              <a:rPr lang="it-IT" sz="2800" dirty="0">
                <a:solidFill>
                  <a:srgbClr val="FF0000"/>
                </a:solidFill>
              </a:rPr>
              <a:t>va dal 25% al 349</a:t>
            </a:r>
            <a:r>
              <a:rPr lang="it-IT" sz="2800" dirty="0" smtClean="0">
                <a:solidFill>
                  <a:srgbClr val="FF0000"/>
                </a:solidFill>
              </a:rPr>
              <a:t>%.</a:t>
            </a:r>
            <a:r>
              <a:rPr lang="it-IT" sz="2800" dirty="0" smtClean="0"/>
              <a:t>* Attualmente il rendimento è inferiore </a:t>
            </a:r>
            <a:r>
              <a:rPr lang="it-IT" sz="2800" dirty="0" smtClean="0"/>
              <a:t>poiché con la riforma del Governo Monti/Fornero sono stato ridotte le aliquote di rivalutazione dei contributi.</a:t>
            </a:r>
          </a:p>
          <a:p>
            <a:endParaRPr lang="it-IT" sz="1600" dirty="0"/>
          </a:p>
          <a:p>
            <a:r>
              <a:rPr lang="it-IT" sz="1600" dirty="0"/>
              <a:t>*(dati al 2010 da uno studio di PROGETICA, </a:t>
            </a:r>
            <a:r>
              <a:rPr lang="it-IT" sz="1600" dirty="0" smtClean="0">
                <a:hlinkClick r:id="rId4"/>
              </a:rPr>
              <a:t>www.progetica.it</a:t>
            </a:r>
            <a:r>
              <a:rPr lang="it-IT" sz="1600" dirty="0" smtClean="0"/>
              <a:t>  ANTE RIFORMA FORNERO SISTEMA CONTRIBUTIVO )</a:t>
            </a:r>
            <a:endParaRPr lang="it-IT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82250" y="63137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8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272143"/>
            <a:ext cx="10896601" cy="5921828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5F5F5F"/>
                </a:solidFill>
                <a:latin typeface="Arial" panose="020B0604020202020204" pitchFamily="34" charset="0"/>
              </a:rPr>
              <a:t>Le origini della Previdenza Sociale</a:t>
            </a:r>
          </a:p>
          <a:p>
            <a:endParaRPr lang="it-IT" sz="2400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Le trasformazioni economiche e sociali determinate dalla rivoluzione</a:t>
            </a:r>
          </a:p>
          <a:p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industriale posero il problema di come tutelare coloro che sempre più</a:t>
            </a:r>
          </a:p>
          <a:p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spesso si venivano a trovare in stato di 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bisogno.</a:t>
            </a:r>
          </a:p>
          <a:p>
            <a:endParaRPr lang="it-IT" sz="2400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Le cause erano evidentemente:</a:t>
            </a:r>
            <a:endParaRPr lang="it-IT" sz="2400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400" dirty="0">
                <a:solidFill>
                  <a:srgbClr val="CD3300"/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rgbClr val="5F5F5F"/>
                </a:solidFill>
                <a:latin typeface="Arial" panose="020B0604020202020204" pitchFamily="34" charset="0"/>
              </a:rPr>
              <a:t>→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inurbamento e bassi livelli salariali → 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impossibilità del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ricorso alla</a:t>
            </a:r>
          </a:p>
          <a:p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solidarietà familiare e 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l’insufficienza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della beneficienza pubblica</a:t>
            </a:r>
          </a:p>
          <a:p>
            <a:endParaRPr lang="it-IT" sz="2400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L’esigenza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di tutela si manifestò in primo luogo per coloro 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che si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venivano</a:t>
            </a:r>
          </a:p>
          <a:p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a trovare in stato di 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bisogno,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per coloro che non potevano più lavorare</a:t>
            </a:r>
          </a:p>
          <a:p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a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 causa degli infortuni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che ne menomavano la capacità lavorativa</a:t>
            </a:r>
          </a:p>
          <a:p>
            <a:endParaRPr lang="it-IT" sz="2400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accent5"/>
                </a:solidFill>
                <a:latin typeface="Wingdings-Regular"/>
              </a:rPr>
              <a:t>La </a:t>
            </a:r>
            <a:r>
              <a:rPr lang="it-IT" sz="2400" dirty="0" smtClean="0">
                <a:solidFill>
                  <a:schemeClr val="accent5"/>
                </a:solidFill>
                <a:latin typeface="Arial" panose="020B0604020202020204" pitchFamily="34" charset="0"/>
              </a:rPr>
              <a:t>tutela era solo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per i lavoratori e non per tutti i cittadini</a:t>
            </a:r>
          </a:p>
          <a:p>
            <a:endParaRPr lang="it-IT" sz="2400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r>
              <a:rPr lang="it-IT" sz="2400" dirty="0">
                <a:solidFill>
                  <a:schemeClr val="accent5"/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chemeClr val="accent5"/>
                </a:solidFill>
                <a:latin typeface="Arial" panose="020B0604020202020204" pitchFamily="34" charset="0"/>
              </a:rPr>
              <a:t>→ NASCONO LE SOCIETA’ DI MUTUO SOCCORSO</a:t>
            </a:r>
          </a:p>
        </p:txBody>
      </p:sp>
    </p:spTree>
    <p:extLst>
      <p:ext uri="{BB962C8B-B14F-4D97-AF65-F5344CB8AC3E}">
        <p14:creationId xmlns:p14="http://schemas.microsoft.com/office/powerpoint/2010/main" val="41928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1371" y="631372"/>
            <a:ext cx="11386457" cy="5724978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6600FF"/>
                </a:solidFill>
              </a:rPr>
              <a:t>Sostenibilità del sistema previdenziale</a:t>
            </a:r>
          </a:p>
          <a:p>
            <a:r>
              <a:rPr lang="it-IT" sz="2800" dirty="0"/>
              <a:t>Per garantire le tutele dell’art. 38 della Costituzione il sistema italiano ha scelto un sistema cd.</a:t>
            </a:r>
            <a:r>
              <a:rPr lang="it-IT" sz="2800" b="1" dirty="0"/>
              <a:t> </a:t>
            </a:r>
            <a:r>
              <a:rPr lang="it-IT" sz="2800" dirty="0"/>
              <a:t>a</a:t>
            </a:r>
            <a:r>
              <a:rPr lang="it-IT" sz="2800" b="1" dirty="0"/>
              <a:t> «</a:t>
            </a:r>
            <a:r>
              <a:rPr lang="it-IT" sz="2800" b="1" i="1" dirty="0"/>
              <a:t>ripartizione</a:t>
            </a:r>
            <a:r>
              <a:rPr lang="it-IT" sz="2800" b="1" dirty="0"/>
              <a:t>»</a:t>
            </a:r>
            <a:r>
              <a:rPr lang="it-IT" sz="2800" dirty="0"/>
              <a:t>  invece di un sistema a </a:t>
            </a:r>
            <a:r>
              <a:rPr lang="it-IT" sz="2800" b="1" dirty="0"/>
              <a:t>capitalizzazione</a:t>
            </a:r>
            <a:r>
              <a:rPr lang="it-IT" sz="2800" dirty="0"/>
              <a:t>.</a:t>
            </a:r>
            <a:r>
              <a:rPr lang="it-IT" sz="2800" b="1" dirty="0"/>
              <a:t> </a:t>
            </a:r>
            <a:endParaRPr lang="it-IT" sz="2800" dirty="0"/>
          </a:p>
          <a:p>
            <a:r>
              <a:rPr lang="it-IT" sz="2800" dirty="0"/>
              <a:t>Tale sistema prevede solo parzialmente un accumulo di risorse in quanto i contributi incassati oggi sono destinati alle prestazioni erogate nello stesso periodo.</a:t>
            </a:r>
          </a:p>
          <a:p>
            <a:r>
              <a:rPr lang="it-IT" sz="2800" dirty="0" smtClean="0"/>
              <a:t>Il </a:t>
            </a:r>
            <a:r>
              <a:rPr lang="it-IT" sz="2800" dirty="0"/>
              <a:t>sistema a ripartizione non subisce </a:t>
            </a:r>
            <a:r>
              <a:rPr lang="it-IT" sz="2800" dirty="0" smtClean="0"/>
              <a:t>i rischi di investimenti di </a:t>
            </a:r>
            <a:r>
              <a:rPr lang="it-IT" sz="2800" dirty="0"/>
              <a:t>altri sistemi previdenziali che prevedono la capitalizzazione dei contributi versati </a:t>
            </a:r>
            <a:r>
              <a:rPr lang="it-IT" sz="2800" dirty="0" smtClean="0"/>
              <a:t>per </a:t>
            </a:r>
            <a:r>
              <a:rPr lang="it-IT" sz="2800" dirty="0"/>
              <a:t>la previdenza degli stessi versanti, ma è </a:t>
            </a:r>
            <a:r>
              <a:rPr lang="it-IT" sz="2800" dirty="0">
                <a:solidFill>
                  <a:srgbClr val="C00000"/>
                </a:solidFill>
              </a:rPr>
              <a:t>soggetto al rischio demografico.</a:t>
            </a:r>
          </a:p>
          <a:p>
            <a:r>
              <a:rPr lang="it-IT" sz="2800" dirty="0" smtClean="0"/>
              <a:t>Infatti, nel </a:t>
            </a:r>
            <a:r>
              <a:rPr lang="it-IT" sz="2800" dirty="0"/>
              <a:t>caso di contrazione della popolazione, le risorse in surplus (se ve ne sono) vengono utilizzate per finanziare le prestazioni dovute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Altrimenti si deve provvedere ad innalzare l’età pensionabile o a ridurre l’importo delle prestazioni.</a:t>
            </a:r>
            <a:endParaRPr lang="it-IT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6050" y="149566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5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23256" y="611528"/>
            <a:ext cx="10722429" cy="5724978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/>
              <a:t>Italia 1950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9336" y="129722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762" y="0"/>
            <a:ext cx="7666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88570" y="631372"/>
            <a:ext cx="10722429" cy="50183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Italia </a:t>
            </a:r>
            <a:r>
              <a:rPr lang="it-IT" sz="2800" dirty="0"/>
              <a:t>1970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7911" y="149566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448" y="0"/>
            <a:ext cx="7666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0183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 smtClean="0"/>
          </a:p>
          <a:p>
            <a:endParaRPr lang="it-IT" dirty="0" smtClean="0">
              <a:solidFill>
                <a:srgbClr val="66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6050" y="149566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372"/>
            <a:ext cx="8871857" cy="5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146957"/>
            <a:ext cx="8692243" cy="671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0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1"/>
            <a:ext cx="10722429" cy="5954486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6600FF"/>
                </a:solidFill>
              </a:rPr>
              <a:t>Sostenibilità del sistema previdenziale ed evasione contributiva</a:t>
            </a:r>
          </a:p>
          <a:p>
            <a:endParaRPr lang="it-IT" sz="1000" dirty="0" smtClean="0">
              <a:solidFill>
                <a:srgbClr val="6600FF"/>
              </a:solidFill>
            </a:endParaRPr>
          </a:p>
          <a:p>
            <a:endParaRPr lang="it-IT" sz="1000" dirty="0">
              <a:solidFill>
                <a:srgbClr val="6600FF"/>
              </a:solidFill>
            </a:endParaRPr>
          </a:p>
          <a:p>
            <a:endParaRPr lang="it-IT" sz="1000" dirty="0" smtClean="0">
              <a:solidFill>
                <a:srgbClr val="6600FF"/>
              </a:solidFill>
            </a:endParaRPr>
          </a:p>
          <a:p>
            <a:r>
              <a:rPr lang="it-IT" sz="2800" dirty="0"/>
              <a:t>E’ di tutta evidenza che l’evasione contributiva (che in Italia, allo stato attuale, </a:t>
            </a:r>
            <a:r>
              <a:rPr lang="it-IT" sz="2800" dirty="0" smtClean="0"/>
              <a:t>può essere stimata tra i 30 e i </a:t>
            </a:r>
            <a:r>
              <a:rPr lang="it-IT" sz="2800" dirty="0"/>
              <a:t>40 miliardi di euro annui) causa al sistema dei danni gravissimi, con conseguenze sia sociali che individuali</a:t>
            </a:r>
            <a:r>
              <a:rPr lang="it-IT" sz="2800" dirty="0" smtClean="0"/>
              <a:t>.</a:t>
            </a:r>
          </a:p>
          <a:p>
            <a:endParaRPr lang="it-IT" sz="2800" dirty="0"/>
          </a:p>
          <a:p>
            <a:r>
              <a:rPr lang="it-IT" sz="2800" dirty="0"/>
              <a:t>L’ultima riforma pensionistica </a:t>
            </a:r>
            <a:r>
              <a:rPr lang="it-IT" sz="2800" dirty="0" smtClean="0"/>
              <a:t>che è servita ad avere circa </a:t>
            </a:r>
            <a:r>
              <a:rPr lang="it-IT" sz="2800" b="1" dirty="0">
                <a:solidFill>
                  <a:srgbClr val="FF0000"/>
                </a:solidFill>
              </a:rPr>
              <a:t>8</a:t>
            </a:r>
            <a:r>
              <a:rPr lang="it-IT" sz="2800" b="1" dirty="0" smtClean="0">
                <a:solidFill>
                  <a:srgbClr val="FF0000"/>
                </a:solidFill>
              </a:rPr>
              <a:t>0 miliardi di risparmi nel decennio  2012/2021</a:t>
            </a:r>
            <a:r>
              <a:rPr lang="it-IT" sz="2800" dirty="0" smtClean="0"/>
              <a:t>, è </a:t>
            </a:r>
            <a:r>
              <a:rPr lang="it-IT" sz="2800" dirty="0"/>
              <a:t>un esempio perfetto per dimostrare che, se non ci fosse l’evasione contributiva, il sistema sarebbe stato ancora sostenibile per diverso tempo, malgrado la crisi economica e quella demografica (il decremento delle nascite è fenomeno diffuso nei paesi industrializzati, ma sicuramente molto più marcato in Italia anche per via delle mancanze di tutele effettive delle donne che lavorano).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6050" y="149566"/>
            <a:ext cx="171177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2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68564" y="1930137"/>
            <a:ext cx="10515600" cy="285120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Grazie dell’attenzione.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Roberto Napoletani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810078" y="5249319"/>
            <a:ext cx="10515600" cy="1500187"/>
          </a:xfrm>
        </p:spPr>
        <p:txBody>
          <a:bodyPr/>
          <a:lstStyle/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687D1-99D6-454D-9884-481FD24C9E53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40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598714"/>
            <a:ext cx="10896601" cy="5486400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CD3300"/>
                </a:solidFill>
                <a:latin typeface="Wingdings-Regular"/>
              </a:rPr>
              <a:t> LE SOCIETA’ DI MUTUO SOCCORSO</a:t>
            </a:r>
          </a:p>
          <a:p>
            <a:endParaRPr lang="it-IT" sz="2400" dirty="0">
              <a:solidFill>
                <a:srgbClr val="CD3300"/>
              </a:solidFill>
              <a:latin typeface="Wingdings-Regular"/>
            </a:endParaRPr>
          </a:p>
          <a:p>
            <a:endParaRPr lang="it-IT" sz="2400" dirty="0">
              <a:solidFill>
                <a:srgbClr val="CD3300"/>
              </a:solidFill>
              <a:latin typeface="Wingdings-Regular"/>
            </a:endParaRPr>
          </a:p>
          <a:p>
            <a:r>
              <a:rPr lang="it-IT" sz="2800" dirty="0">
                <a:latin typeface="Wingdings-Regular"/>
              </a:rPr>
              <a:t> </a:t>
            </a:r>
            <a:r>
              <a:rPr lang="it-IT" sz="2800" dirty="0">
                <a:latin typeface="Arial" panose="020B0604020202020204" pitchFamily="34" charset="0"/>
              </a:rPr>
              <a:t>erano associazioni volontarie di lavoratori che realizzarono la</a:t>
            </a:r>
          </a:p>
          <a:p>
            <a:r>
              <a:rPr lang="it-IT" sz="2800" dirty="0">
                <a:latin typeface="Arial" panose="020B0604020202020204" pitchFamily="34" charset="0"/>
              </a:rPr>
              <a:t>solidarietà tra gli associati provvedendo, con i loro contributi, ad</a:t>
            </a:r>
          </a:p>
          <a:p>
            <a:r>
              <a:rPr lang="it-IT" sz="2800" dirty="0">
                <a:latin typeface="Arial" panose="020B0604020202020204" pitchFamily="34" charset="0"/>
              </a:rPr>
              <a:t>erogare prestazioni a quanti si fossero trovati in condizioni di </a:t>
            </a:r>
            <a:r>
              <a:rPr lang="it-IT" sz="2800" dirty="0" smtClean="0">
                <a:latin typeface="Arial" panose="020B0604020202020204" pitchFamily="34" charset="0"/>
              </a:rPr>
              <a:t>bisogno a </a:t>
            </a:r>
            <a:r>
              <a:rPr lang="it-IT" sz="2800" dirty="0">
                <a:latin typeface="Arial" panose="020B0604020202020204" pitchFamily="34" charset="0"/>
              </a:rPr>
              <a:t>causa di malattia o, a volte, di infortunio o di invalidità, nonché </a:t>
            </a:r>
            <a:r>
              <a:rPr lang="it-IT" sz="2800" dirty="0" smtClean="0">
                <a:latin typeface="Arial" panose="020B0604020202020204" pitchFamily="34" charset="0"/>
              </a:rPr>
              <a:t>una pensione </a:t>
            </a:r>
            <a:r>
              <a:rPr lang="it-IT" sz="2800" dirty="0">
                <a:latin typeface="Arial" panose="020B0604020202020204" pitchFamily="34" charset="0"/>
              </a:rPr>
              <a:t>agli associati che avessero raggiunto un’età che li </a:t>
            </a:r>
            <a:r>
              <a:rPr lang="it-IT" sz="2800" dirty="0" smtClean="0">
                <a:latin typeface="Arial" panose="020B0604020202020204" pitchFamily="34" charset="0"/>
              </a:rPr>
              <a:t>rendeva inabili </a:t>
            </a:r>
            <a:r>
              <a:rPr lang="it-IT" sz="2800" dirty="0">
                <a:latin typeface="Arial" panose="020B0604020202020204" pitchFamily="34" charset="0"/>
              </a:rPr>
              <a:t>ad un proficuo lavoro o un’erogazione una tantum ai </a:t>
            </a:r>
            <a:r>
              <a:rPr lang="it-IT" sz="2800" dirty="0" smtClean="0">
                <a:latin typeface="Arial" panose="020B0604020202020204" pitchFamily="34" charset="0"/>
              </a:rPr>
              <a:t>familiari degli </a:t>
            </a:r>
            <a:r>
              <a:rPr lang="it-IT" sz="2800" dirty="0">
                <a:latin typeface="Arial" panose="020B0604020202020204" pitchFamily="34" charset="0"/>
              </a:rPr>
              <a:t>associati </a:t>
            </a:r>
            <a:r>
              <a:rPr lang="it-IT" sz="2800" dirty="0" smtClean="0">
                <a:latin typeface="Arial" panose="020B0604020202020204" pitchFamily="34" charset="0"/>
              </a:rPr>
              <a:t>defunti.</a:t>
            </a:r>
            <a:endParaRPr lang="it-IT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598714"/>
            <a:ext cx="10896601" cy="5486400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CD3300"/>
                </a:solidFill>
                <a:latin typeface="Wingdings-Regular"/>
              </a:rPr>
              <a:t>CASSA NAZIONALE DI PREVIDENZA PER LA VECCHIAIA E L’INVALIDITA’ DEGLI OPERAI (Legge 350/1898)</a:t>
            </a:r>
          </a:p>
          <a:p>
            <a:endParaRPr lang="it-IT" sz="2000" dirty="0">
              <a:solidFill>
                <a:srgbClr val="CD3300"/>
              </a:solidFill>
              <a:latin typeface="Wingdings-Regular"/>
            </a:endParaRPr>
          </a:p>
          <a:p>
            <a:r>
              <a:rPr lang="it-IT" sz="2000" dirty="0">
                <a:solidFill>
                  <a:srgbClr val="CD3300"/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L’atteggiamento dello Stato che si era limitato a favorire la mutualità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volontaria cominciò a modificarsi solo quando l’attenzione dei politici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e dell’opinione pubblica fu richiamata dal grave problema degli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infortuni sul lavoro sempre più frequenti con l’intensificarsi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dell’industrializzazione → legge 80/1898 rese obbligatoria per i datori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di lavoro l’assicurazione contro gli </a:t>
            </a:r>
            <a:r>
              <a:rPr lang="it-IT" sz="2400" dirty="0" smtClean="0">
                <a:solidFill>
                  <a:srgbClr val="6600FF"/>
                </a:solidFill>
                <a:latin typeface="Arial" panose="020B0604020202020204" pitchFamily="34" charset="0"/>
              </a:rPr>
              <a:t>infortuni</a:t>
            </a:r>
          </a:p>
          <a:p>
            <a:endParaRPr lang="it-IT" sz="2400" dirty="0">
              <a:solidFill>
                <a:srgbClr val="6600FF"/>
              </a:solidFill>
              <a:latin typeface="Arial" panose="020B0604020202020204" pitchFamily="34" charset="0"/>
            </a:endParaRPr>
          </a:p>
          <a:p>
            <a:r>
              <a:rPr lang="it-IT" sz="2400" dirty="0">
                <a:solidFill>
                  <a:srgbClr val="6600FF"/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→ contemporaneamente venne istituita la Cassa nazionale di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previdenza per la vecchiaia e l’invalidità degli operai con la quale lo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Stato pose le premesse per la creazione di un sistema generale di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protezione e tutela obbligatoria dei lavoratori in materia</a:t>
            </a:r>
          </a:p>
          <a:p>
            <a:r>
              <a:rPr lang="it-IT" sz="2400" dirty="0">
                <a:solidFill>
                  <a:srgbClr val="6600FF"/>
                </a:solidFill>
                <a:latin typeface="Arial" panose="020B0604020202020204" pitchFamily="34" charset="0"/>
              </a:rPr>
              <a:t>previdenziale.</a:t>
            </a:r>
            <a:endParaRPr lang="it-IT" sz="2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04799" y="609600"/>
            <a:ext cx="10896601" cy="5410200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La previdenza sociale nel periodo corporativo</a:t>
            </a:r>
          </a:p>
          <a:p>
            <a:endParaRPr lang="it-IT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Si accentua il carattere pubblicistico della tutela previdenziale</a:t>
            </a:r>
          </a:p>
          <a:p>
            <a:endParaRPr lang="it-IT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Essa diviene obbligatoria ed opera ex </a:t>
            </a:r>
            <a:r>
              <a:rPr lang="it-IT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lege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prescindendo da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eventuali inadempimenti contributivi del datore di lavoro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(cd.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automaticità della prestazione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) e la realizzazione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della tutela previdenziale viene man mano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affidata esclusivamente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ad enti pubblici appositamente istituiti.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→ la tutela si basa tuttavia ancora sul meccanismo dell’assicurazione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 la tutela resta comunque essenzialmente limitata ai lavoratori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subordinati.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→ vi è una sostanziale indifferenza del legislatore rispetto al livello ed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all’effettività delle prestazioni economiche erogate che sono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determinate in funzione esclusiva dei contributi versati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Wingdings-Regular"/>
              </a:rPr>
              <a:t>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→ il fine pubblico perseguito è il mantenimento dell’ordine pubblico</a:t>
            </a:r>
          </a:p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ma non certo la liberazione dal bisogno di chi vive del proprio lavoro</a:t>
            </a:r>
            <a:r>
              <a:rPr lang="it-IT" sz="2400" dirty="0">
                <a:solidFill>
                  <a:srgbClr val="5F5F5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5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621" y="457200"/>
            <a:ext cx="3931920" cy="16002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Un manifesto dell’epoca</a:t>
            </a:r>
            <a:endParaRPr lang="it-IT" sz="4400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>
            <a:fillRect/>
          </a:stretch>
        </p:blipFill>
        <p:spPr>
          <a:xfrm>
            <a:off x="4386943" y="-1"/>
            <a:ext cx="7576457" cy="67214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6621" y="2057400"/>
            <a:ext cx="3931920" cy="3810000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400" dirty="0" smtClean="0"/>
              <a:t>L’assicurazione è obbligatoria.</a:t>
            </a:r>
            <a:endParaRPr lang="it-IT" sz="2400" dirty="0"/>
          </a:p>
          <a:p>
            <a:r>
              <a:rPr lang="it-IT" sz="2400" dirty="0" smtClean="0"/>
              <a:t>Notare che il contributo veniva stabilito </a:t>
            </a:r>
            <a:r>
              <a:rPr lang="it-IT" sz="2400" dirty="0" smtClean="0"/>
              <a:t>anno per anno.</a:t>
            </a:r>
            <a:endParaRPr lang="it-IT" sz="2400" dirty="0" smtClean="0"/>
          </a:p>
          <a:p>
            <a:r>
              <a:rPr lang="it-IT" sz="2400" dirty="0" smtClean="0"/>
              <a:t>Nel caso specifico si parla di annata agraria.</a:t>
            </a:r>
          </a:p>
          <a:p>
            <a:r>
              <a:rPr lang="it-IT" sz="2400" dirty="0" smtClean="0"/>
              <a:t>Si assicura solo l’invalidità e la vecchiaia</a:t>
            </a:r>
            <a:r>
              <a:rPr lang="it-IT" sz="2400" dirty="0" smtClean="0"/>
              <a:t>.</a:t>
            </a:r>
            <a:endParaRPr lang="it-IT" sz="24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8919-4D69-49F6-885F-FD4D360FED4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81001" y="772886"/>
            <a:ext cx="11811000" cy="5312227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accent5"/>
                </a:solidFill>
              </a:rPr>
              <a:t>I PRINCIPI DELLA NUOVA CONCEZIONE DELLA PREVIDENZA SOCIALE: IL WELFARE STATE.</a:t>
            </a:r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GARANTIRE a </a:t>
            </a:r>
            <a:r>
              <a:rPr lang="it-IT" sz="2800" dirty="0"/>
              <a:t>tutti i cittadini </a:t>
            </a:r>
            <a:r>
              <a:rPr lang="it-IT" sz="2800" dirty="0" smtClean="0"/>
              <a:t>la </a:t>
            </a:r>
            <a:r>
              <a:rPr lang="it-IT" sz="2800" dirty="0"/>
              <a:t>libertà dal bisogno </a:t>
            </a:r>
            <a:r>
              <a:rPr lang="it-IT" sz="2800" dirty="0" smtClean="0"/>
              <a:t>e, quindi, il benessere sociale e l’effettivo godimento </a:t>
            </a:r>
            <a:r>
              <a:rPr lang="it-IT" sz="2800" dirty="0"/>
              <a:t>dei diritti civili e politici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Lo Stato e non il singolo deve </a:t>
            </a:r>
            <a:r>
              <a:rPr lang="it-IT" sz="2800" dirty="0"/>
              <a:t>perseguire il </a:t>
            </a:r>
            <a:r>
              <a:rPr lang="it-IT" sz="2800" dirty="0" smtClean="0"/>
              <a:t>fine della libertà dal bisogno mediante</a:t>
            </a:r>
            <a:r>
              <a:rPr lang="it-IT" sz="2800" dirty="0"/>
              <a:t> </a:t>
            </a:r>
            <a:r>
              <a:rPr lang="it-IT" sz="2800" dirty="0" smtClean="0"/>
              <a:t>la </a:t>
            </a:r>
            <a:r>
              <a:rPr lang="it-IT" sz="2800" dirty="0"/>
              <a:t>solidarietà generale tra tutti i </a:t>
            </a:r>
            <a:r>
              <a:rPr lang="it-IT" sz="2800" dirty="0" smtClean="0"/>
              <a:t>cittadini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smtClean="0"/>
              <a:t>Lo Stato, tramite appositi Istituti, provvede alla realizzazione della tutela previdenziale e sociale.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626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295399" y="1166843"/>
            <a:ext cx="105918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3200" b="1" i="1" dirty="0" smtClean="0">
                <a:solidFill>
                  <a:srgbClr val="5F5F5F"/>
                </a:solidFill>
                <a:latin typeface="Arial" panose="020B0604020202020204" pitchFamily="34" charset="0"/>
              </a:rPr>
              <a:t>La previdenza sociale nella Costituzione Italiana</a:t>
            </a:r>
            <a:endParaRPr lang="it-IT" sz="3200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000" b="1" i="1" dirty="0" smtClean="0">
                <a:solidFill>
                  <a:srgbClr val="5F5F5F"/>
                </a:solidFill>
                <a:latin typeface="Arial" panose="020B0604020202020204" pitchFamily="34" charset="0"/>
              </a:rPr>
              <a:t>L’ART. 2</a:t>
            </a:r>
            <a:endParaRPr lang="it-IT" sz="2000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800" dirty="0"/>
              <a:t>La Repubblica riconosce e garantisce i diritti inviolabili dell'uomo, sia</a:t>
            </a:r>
          </a:p>
          <a:p>
            <a:r>
              <a:rPr lang="it-IT" sz="2800" dirty="0"/>
              <a:t>come singolo, sia nelle formazioni sociali ove si svolge la sua</a:t>
            </a:r>
          </a:p>
          <a:p>
            <a:r>
              <a:rPr lang="it-IT" sz="2800" dirty="0"/>
              <a:t>personalità, </a:t>
            </a:r>
            <a:r>
              <a:rPr lang="it-IT" sz="2800" dirty="0" smtClean="0"/>
              <a:t>e </a:t>
            </a:r>
            <a:r>
              <a:rPr lang="it-IT" sz="2800" u="sng" dirty="0" smtClean="0">
                <a:solidFill>
                  <a:srgbClr val="FF0000"/>
                </a:solidFill>
              </a:rPr>
              <a:t>richiede l’adempimento dei doveri inderogabili di solidarietà politica, economica e sociale.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D515-2563-4593-BAC7-996A884876B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295399" y="631372"/>
            <a:ext cx="10722429" cy="5170714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295399" y="1166843"/>
            <a:ext cx="105918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solidFill>
                  <a:srgbClr val="5F5F5F"/>
                </a:solidFill>
                <a:latin typeface="Arial" panose="020B0604020202020204" pitchFamily="34" charset="0"/>
              </a:rPr>
              <a:t>La previdenza sociale nella Costituzione Italiana</a:t>
            </a:r>
            <a:endParaRPr lang="it-IT" sz="3200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000" b="1" i="1" dirty="0" smtClean="0">
                <a:solidFill>
                  <a:srgbClr val="5F5F5F"/>
                </a:solidFill>
                <a:latin typeface="Arial" panose="020B0604020202020204" pitchFamily="34" charset="0"/>
              </a:rPr>
              <a:t>L’ART. 3</a:t>
            </a:r>
            <a:endParaRPr lang="it-IT" sz="2000" b="1" i="1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endParaRPr lang="it-IT" b="1" i="1" dirty="0" smtClean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r>
              <a:rPr lang="it-IT" sz="2800" dirty="0"/>
              <a:t>Tutti i cittadini hanno pari dignità sociale e sono eguali davanti alla</a:t>
            </a:r>
          </a:p>
          <a:p>
            <a:r>
              <a:rPr lang="it-IT" sz="2800" dirty="0"/>
              <a:t>legge, senza distinzione di sesso, di razza, di lingua, di religione, di</a:t>
            </a:r>
          </a:p>
          <a:p>
            <a:r>
              <a:rPr lang="it-IT" sz="2800" dirty="0"/>
              <a:t>opinioni politiche, di condizioni personali e sociali.</a:t>
            </a:r>
          </a:p>
          <a:p>
            <a:r>
              <a:rPr lang="it-IT" sz="2800" dirty="0" smtClean="0"/>
              <a:t> </a:t>
            </a:r>
            <a:r>
              <a:rPr lang="it-IT" sz="2800" b="1" dirty="0"/>
              <a:t>È compito della Repubblica rimuovere gli ostacoli di ordine</a:t>
            </a:r>
          </a:p>
          <a:p>
            <a:r>
              <a:rPr lang="it-IT" sz="2800" b="1" dirty="0"/>
              <a:t>economico e sociale, che, limitando di fatto la libertà e la</a:t>
            </a:r>
          </a:p>
          <a:p>
            <a:r>
              <a:rPr lang="it-IT" sz="2800" b="1" dirty="0"/>
              <a:t>uguaglianza dei cittadini, impediscono il pieno sviluppo della</a:t>
            </a:r>
          </a:p>
          <a:p>
            <a:r>
              <a:rPr lang="it-IT" sz="2800" b="1" dirty="0"/>
              <a:t>persona umana e l'effettiva partecipazione di tutti i lavoratori</a:t>
            </a:r>
          </a:p>
          <a:p>
            <a:r>
              <a:rPr lang="it-IT" sz="2800" b="1" dirty="0"/>
              <a:t>all'organizzazione politica, economica e sociale del Paese.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316991" y="4136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12669</TotalTime>
  <Words>1693</Words>
  <Application>Microsoft Office PowerPoint</Application>
  <PresentationFormat>Widescreen</PresentationFormat>
  <Paragraphs>250</Paragraphs>
  <Slides>26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42" baseType="lpstr">
      <vt:lpstr>Albertus Extra Bold</vt:lpstr>
      <vt:lpstr>Arial</vt:lpstr>
      <vt:lpstr>Arial Black</vt:lpstr>
      <vt:lpstr>Calibri</vt:lpstr>
      <vt:lpstr>Calibri Light</vt:lpstr>
      <vt:lpstr>Verdana</vt:lpstr>
      <vt:lpstr>Wingdings</vt:lpstr>
      <vt:lpstr>Wingdings 2</vt:lpstr>
      <vt:lpstr>Wingdings-Regular</vt:lpstr>
      <vt:lpstr>Personalizza struttura</vt:lpstr>
      <vt:lpstr>1_Personalizza struttura</vt:lpstr>
      <vt:lpstr>2_Personalizza struttura</vt:lpstr>
      <vt:lpstr>3_Tema di Office</vt:lpstr>
      <vt:lpstr>HDOfficeLightV0</vt:lpstr>
      <vt:lpstr>5_Tema di Office</vt:lpstr>
      <vt:lpstr>Grafico</vt:lpstr>
      <vt:lpstr>       INPS, L’ISTITUTO DI PREVIDENZA IERI ED OGGI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manifesto dell’epoca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dell’attenzione.  Roberto Napoletani  </vt:lpstr>
    </vt:vector>
  </TitlesOfParts>
  <Company>I.N.P.S.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 CASSA INTEGRAZIONE ORDINARIA</dc:title>
  <dc:creator>Francesco Cianci</dc:creator>
  <cp:lastModifiedBy>NAPOLETANI ROBERTO</cp:lastModifiedBy>
  <cp:revision>791</cp:revision>
  <cp:lastPrinted>2016-12-05T10:29:56Z</cp:lastPrinted>
  <dcterms:created xsi:type="dcterms:W3CDTF">2016-04-23T14:35:15Z</dcterms:created>
  <dcterms:modified xsi:type="dcterms:W3CDTF">2019-05-14T10:33:56Z</dcterms:modified>
</cp:coreProperties>
</file>