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997" r:id="rId2"/>
  </p:sldMasterIdLst>
  <p:notesMasterIdLst>
    <p:notesMasterId r:id="rId41"/>
  </p:notesMasterIdLst>
  <p:sldIdLst>
    <p:sldId id="268" r:id="rId3"/>
    <p:sldId id="346" r:id="rId4"/>
    <p:sldId id="347" r:id="rId5"/>
    <p:sldId id="348" r:id="rId6"/>
    <p:sldId id="349" r:id="rId7"/>
    <p:sldId id="350" r:id="rId8"/>
    <p:sldId id="352" r:id="rId9"/>
    <p:sldId id="353" r:id="rId10"/>
    <p:sldId id="355" r:id="rId11"/>
    <p:sldId id="356" r:id="rId12"/>
    <p:sldId id="357" r:id="rId13"/>
    <p:sldId id="358" r:id="rId14"/>
    <p:sldId id="354" r:id="rId15"/>
    <p:sldId id="359" r:id="rId16"/>
    <p:sldId id="257" r:id="rId17"/>
    <p:sldId id="270" r:id="rId18"/>
    <p:sldId id="271" r:id="rId19"/>
    <p:sldId id="272" r:id="rId20"/>
    <p:sldId id="273" r:id="rId21"/>
    <p:sldId id="274" r:id="rId22"/>
    <p:sldId id="275" r:id="rId23"/>
    <p:sldId id="332" r:id="rId24"/>
    <p:sldId id="333" r:id="rId25"/>
    <p:sldId id="282" r:id="rId26"/>
    <p:sldId id="335" r:id="rId27"/>
    <p:sldId id="321" r:id="rId28"/>
    <p:sldId id="344" r:id="rId29"/>
    <p:sldId id="360" r:id="rId30"/>
    <p:sldId id="361" r:id="rId31"/>
    <p:sldId id="362" r:id="rId32"/>
    <p:sldId id="363" r:id="rId33"/>
    <p:sldId id="364" r:id="rId34"/>
    <p:sldId id="365" r:id="rId35"/>
    <p:sldId id="366" r:id="rId36"/>
    <p:sldId id="367" r:id="rId37"/>
    <p:sldId id="368" r:id="rId38"/>
    <p:sldId id="369" r:id="rId39"/>
    <p:sldId id="336" r:id="rId40"/>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60" autoAdjust="0"/>
    <p:restoredTop sz="86418"/>
  </p:normalViewPr>
  <p:slideViewPr>
    <p:cSldViewPr snapToGrid="0" snapToObjects="1">
      <p:cViewPr varScale="1">
        <p:scale>
          <a:sx n="115" d="100"/>
          <a:sy n="115" d="100"/>
        </p:scale>
        <p:origin x="246"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774A8097-E4AE-E848-BD22-CD4C79B3074E}" type="datetimeFigureOut">
              <a:rPr lang="it-IT" smtClean="0"/>
              <a:t>15/05/2019</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r>
              <a:rPr lang="it-IT"/>
              <a:t>Modifica gli stili del testo dello schema
Secondo livello
Terzo livello
Quarto livello
Quinto livello</a:t>
            </a:r>
          </a:p>
        </p:txBody>
      </p:sp>
      <p:sp>
        <p:nvSpPr>
          <p:cNvPr id="6" name="Segnaposto piè di pa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CFD31F7-E80C-C346-855A-EC8454F5FB1A}" type="slidenum">
              <a:rPr lang="it-IT" smtClean="0"/>
              <a:t>‹N›</a:t>
            </a:fld>
            <a:endParaRPr lang="it-IT"/>
          </a:p>
        </p:txBody>
      </p:sp>
    </p:spTree>
    <p:extLst>
      <p:ext uri="{BB962C8B-B14F-4D97-AF65-F5344CB8AC3E}">
        <p14:creationId xmlns:p14="http://schemas.microsoft.com/office/powerpoint/2010/main" val="38408020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CFD31F7-E80C-C346-855A-EC8454F5FB1A}" type="slidenum">
              <a:rPr lang="it-IT" smtClean="0"/>
              <a:t>1</a:t>
            </a:fld>
            <a:endParaRPr lang="it-IT"/>
          </a:p>
        </p:txBody>
      </p:sp>
    </p:spTree>
    <p:extLst>
      <p:ext uri="{BB962C8B-B14F-4D97-AF65-F5344CB8AC3E}">
        <p14:creationId xmlns:p14="http://schemas.microsoft.com/office/powerpoint/2010/main" val="4242670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CFD31F7-E80C-C346-855A-EC8454F5FB1A}" type="slidenum">
              <a:rPr lang="it-IT" smtClean="0"/>
              <a:t>15</a:t>
            </a:fld>
            <a:endParaRPr lang="it-IT"/>
          </a:p>
        </p:txBody>
      </p:sp>
    </p:spTree>
    <p:extLst>
      <p:ext uri="{BB962C8B-B14F-4D97-AF65-F5344CB8AC3E}">
        <p14:creationId xmlns:p14="http://schemas.microsoft.com/office/powerpoint/2010/main" val="21960159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CFD31F7-E80C-C346-855A-EC8454F5FB1A}" type="slidenum">
              <a:rPr lang="it-IT" smtClean="0"/>
              <a:t>20</a:t>
            </a:fld>
            <a:endParaRPr lang="it-IT"/>
          </a:p>
        </p:txBody>
      </p:sp>
    </p:spTree>
    <p:extLst>
      <p:ext uri="{BB962C8B-B14F-4D97-AF65-F5344CB8AC3E}">
        <p14:creationId xmlns:p14="http://schemas.microsoft.com/office/powerpoint/2010/main" val="323927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Titolo su due righe</a:t>
            </a:r>
          </a:p>
        </p:txBody>
      </p:sp>
      <p:sp>
        <p:nvSpPr>
          <p:cNvPr id="4" name="Segnaposto numero diapositiva 3"/>
          <p:cNvSpPr>
            <a:spLocks noGrp="1"/>
          </p:cNvSpPr>
          <p:nvPr>
            <p:ph type="sldNum" sz="quarter" idx="10"/>
          </p:nvPr>
        </p:nvSpPr>
        <p:spPr/>
        <p:txBody>
          <a:bodyPr/>
          <a:lstStyle/>
          <a:p>
            <a:fld id="{7CFD31F7-E80C-C346-855A-EC8454F5FB1A}" type="slidenum">
              <a:rPr lang="it-IT" smtClean="0"/>
              <a:t>25</a:t>
            </a:fld>
            <a:endParaRPr lang="it-IT"/>
          </a:p>
        </p:txBody>
      </p:sp>
    </p:spTree>
    <p:extLst>
      <p:ext uri="{BB962C8B-B14F-4D97-AF65-F5344CB8AC3E}">
        <p14:creationId xmlns:p14="http://schemas.microsoft.com/office/powerpoint/2010/main" val="35773511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7CFD31F7-E80C-C346-855A-EC8454F5FB1A}" type="slidenum">
              <a:rPr lang="it-IT" smtClean="0">
                <a:solidFill>
                  <a:prstClr val="black"/>
                </a:solidFill>
              </a:rPr>
              <a:pPr/>
              <a:t>38</a:t>
            </a:fld>
            <a:endParaRPr lang="it-IT">
              <a:solidFill>
                <a:prstClr val="black"/>
              </a:solidFill>
            </a:endParaRPr>
          </a:p>
        </p:txBody>
      </p:sp>
    </p:spTree>
    <p:extLst>
      <p:ext uri="{BB962C8B-B14F-4D97-AF65-F5344CB8AC3E}">
        <p14:creationId xmlns:p14="http://schemas.microsoft.com/office/powerpoint/2010/main" val="410711844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pic>
        <p:nvPicPr>
          <p:cNvPr id="8" name="Immagine 7">
            <a:extLst>
              <a:ext uri="{FF2B5EF4-FFF2-40B4-BE49-F238E27FC236}">
                <a16:creationId xmlns:a16="http://schemas.microsoft.com/office/drawing/2014/main" id="{8B8A9B52-CEBB-E545-BBC5-BB375AD8E0CF}"/>
              </a:ext>
            </a:extLst>
          </p:cNvPr>
          <p:cNvPicPr>
            <a:picLocks noChangeAspect="1"/>
          </p:cNvPicPr>
          <p:nvPr userDrawn="1"/>
        </p:nvPicPr>
        <p:blipFill>
          <a:blip r:embed="rId2"/>
          <a:stretch>
            <a:fillRect/>
          </a:stretch>
        </p:blipFill>
        <p:spPr>
          <a:xfrm>
            <a:off x="-1793" y="-12358"/>
            <a:ext cx="12181434" cy="6863953"/>
          </a:xfrm>
          <a:prstGeom prst="rect">
            <a:avLst/>
          </a:prstGeom>
        </p:spPr>
      </p:pic>
      <p:pic>
        <p:nvPicPr>
          <p:cNvPr id="14" name="Immagine 13">
            <a:extLst>
              <a:ext uri="{FF2B5EF4-FFF2-40B4-BE49-F238E27FC236}">
                <a16:creationId xmlns:a16="http://schemas.microsoft.com/office/drawing/2014/main" id="{3DBF2853-6A54-A243-8084-B4AF02C9A499}"/>
              </a:ext>
            </a:extLst>
          </p:cNvPr>
          <p:cNvPicPr>
            <a:picLocks noChangeAspect="1"/>
          </p:cNvPicPr>
          <p:nvPr userDrawn="1"/>
        </p:nvPicPr>
        <p:blipFill>
          <a:blip r:embed="rId3"/>
          <a:stretch>
            <a:fillRect/>
          </a:stretch>
        </p:blipFill>
        <p:spPr>
          <a:xfrm>
            <a:off x="195796" y="207963"/>
            <a:ext cx="881743" cy="1255077"/>
          </a:xfrm>
          <a:prstGeom prst="rect">
            <a:avLst/>
          </a:prstGeom>
        </p:spPr>
      </p:pic>
      <p:sp>
        <p:nvSpPr>
          <p:cNvPr id="18" name="Segnaposto testo 2">
            <a:extLst>
              <a:ext uri="{FF2B5EF4-FFF2-40B4-BE49-F238E27FC236}">
                <a16:creationId xmlns:a16="http://schemas.microsoft.com/office/drawing/2014/main" id="{72E1A49D-7EF6-1646-96F7-C4E09F3A4444}"/>
              </a:ext>
            </a:extLst>
          </p:cNvPr>
          <p:cNvSpPr>
            <a:spLocks noGrp="1"/>
          </p:cNvSpPr>
          <p:nvPr>
            <p:ph type="body" idx="13"/>
          </p:nvPr>
        </p:nvSpPr>
        <p:spPr>
          <a:xfrm>
            <a:off x="838200" y="2223128"/>
            <a:ext cx="10515600" cy="4101472"/>
          </a:xfrm>
        </p:spPr>
        <p:txBody>
          <a:bodyPr/>
          <a:lstStyle>
            <a:lvl1pPr marL="0" indent="0">
              <a:lnSpc>
                <a:spcPct val="100000"/>
              </a:lnSpc>
              <a:spcBef>
                <a:spcPts val="0"/>
              </a:spcBef>
              <a:buNone/>
              <a:defRPr sz="16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21" name="Segnaposto data 4">
            <a:extLst>
              <a:ext uri="{FF2B5EF4-FFF2-40B4-BE49-F238E27FC236}">
                <a16:creationId xmlns:a16="http://schemas.microsoft.com/office/drawing/2014/main" id="{18538D43-53A1-1E44-9015-8A1A31AE534A}"/>
              </a:ext>
            </a:extLst>
          </p:cNvPr>
          <p:cNvSpPr>
            <a:spLocks noGrp="1"/>
          </p:cNvSpPr>
          <p:nvPr>
            <p:ph type="dt" sz="half" idx="10"/>
          </p:nvPr>
        </p:nvSpPr>
        <p:spPr>
          <a:xfrm>
            <a:off x="838200" y="6554470"/>
            <a:ext cx="2743200" cy="365125"/>
          </a:xfrm>
        </p:spPr>
        <p:txBody>
          <a:bodyPr/>
          <a:lstStyle>
            <a:lvl1pPr>
              <a:defRPr>
                <a:solidFill>
                  <a:schemeClr val="bg1"/>
                </a:solidFill>
              </a:defRPr>
            </a:lvl1pPr>
          </a:lstStyle>
          <a:p>
            <a:fld id="{9ABAE2D1-BD67-4E3F-A852-3A18CF9D603C}" type="datetime1">
              <a:rPr lang="it-IT" smtClean="0"/>
              <a:t>15/05/2019</a:t>
            </a:fld>
            <a:endParaRPr lang="it-IT" dirty="0"/>
          </a:p>
        </p:txBody>
      </p:sp>
      <p:sp>
        <p:nvSpPr>
          <p:cNvPr id="22" name="Segnaposto piè di pagina 5">
            <a:extLst>
              <a:ext uri="{FF2B5EF4-FFF2-40B4-BE49-F238E27FC236}">
                <a16:creationId xmlns:a16="http://schemas.microsoft.com/office/drawing/2014/main" id="{28116675-2C0E-A741-8A8F-947B9A8035B8}"/>
              </a:ext>
            </a:extLst>
          </p:cNvPr>
          <p:cNvSpPr>
            <a:spLocks noGrp="1"/>
          </p:cNvSpPr>
          <p:nvPr>
            <p:ph type="ftr" sz="quarter" idx="11"/>
          </p:nvPr>
        </p:nvSpPr>
        <p:spPr>
          <a:xfrm>
            <a:off x="4038600" y="6554470"/>
            <a:ext cx="4114800" cy="365125"/>
          </a:xfrm>
        </p:spPr>
        <p:txBody>
          <a:bodyPr/>
          <a:lstStyle>
            <a:lvl1pPr>
              <a:defRPr>
                <a:solidFill>
                  <a:schemeClr val="bg1"/>
                </a:solidFill>
              </a:defRPr>
            </a:lvl1pPr>
          </a:lstStyle>
          <a:p>
            <a:r>
              <a:rPr lang="it-IT"/>
              <a:t>Milano 12 e 14 Febbraio 2019</a:t>
            </a:r>
          </a:p>
        </p:txBody>
      </p:sp>
      <p:sp>
        <p:nvSpPr>
          <p:cNvPr id="23" name="Segnaposto numero diapositiva 6">
            <a:extLst>
              <a:ext uri="{FF2B5EF4-FFF2-40B4-BE49-F238E27FC236}">
                <a16:creationId xmlns:a16="http://schemas.microsoft.com/office/drawing/2014/main" id="{E9262B6D-0D2F-7747-86AB-97DC8503987B}"/>
              </a:ext>
            </a:extLst>
          </p:cNvPr>
          <p:cNvSpPr>
            <a:spLocks noGrp="1"/>
          </p:cNvSpPr>
          <p:nvPr>
            <p:ph type="sldNum" sz="quarter" idx="12"/>
          </p:nvPr>
        </p:nvSpPr>
        <p:spPr>
          <a:xfrm>
            <a:off x="8610600" y="6554470"/>
            <a:ext cx="2743200" cy="365125"/>
          </a:xfrm>
        </p:spPr>
        <p:txBody>
          <a:bodyPr/>
          <a:lstStyle>
            <a:lvl1pPr>
              <a:defRPr>
                <a:solidFill>
                  <a:schemeClr val="bg1"/>
                </a:solidFill>
              </a:defRPr>
            </a:lvl1pPr>
          </a:lstStyle>
          <a:p>
            <a:fld id="{10AFF00E-9DC3-7240-8851-04147A744FC9}" type="slidenum">
              <a:rPr lang="it-IT" smtClean="0"/>
              <a:pPr/>
              <a:t>‹N›</a:t>
            </a:fld>
            <a:endParaRPr lang="it-IT" dirty="0"/>
          </a:p>
        </p:txBody>
      </p:sp>
      <p:sp>
        <p:nvSpPr>
          <p:cNvPr id="24" name="Titolo 1">
            <a:extLst>
              <a:ext uri="{FF2B5EF4-FFF2-40B4-BE49-F238E27FC236}">
                <a16:creationId xmlns:a16="http://schemas.microsoft.com/office/drawing/2014/main" id="{6DF42277-6153-9A45-8B85-066A6742BFAD}"/>
              </a:ext>
            </a:extLst>
          </p:cNvPr>
          <p:cNvSpPr>
            <a:spLocks noGrp="1"/>
          </p:cNvSpPr>
          <p:nvPr>
            <p:ph type="ctrTitle" idx="4294967295"/>
          </p:nvPr>
        </p:nvSpPr>
        <p:spPr>
          <a:xfrm>
            <a:off x="1813560" y="335280"/>
            <a:ext cx="9296400" cy="594360"/>
          </a:xfrm>
        </p:spPr>
        <p:txBody>
          <a:bodyPr>
            <a:normAutofit fontScale="90000"/>
          </a:bodyPr>
          <a:lstStyle/>
          <a:p>
            <a:r>
              <a:rPr lang="it-IT"/>
              <a:t>Fare clic per modificare lo stile del titolo</a:t>
            </a:r>
            <a:endParaRPr lang="it-IT" dirty="0"/>
          </a:p>
        </p:txBody>
      </p:sp>
    </p:spTree>
    <p:extLst>
      <p:ext uri="{BB962C8B-B14F-4D97-AF65-F5344CB8AC3E}">
        <p14:creationId xmlns:p14="http://schemas.microsoft.com/office/powerpoint/2010/main" val="1158723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magine con didascalia">
    <p:spTree>
      <p:nvGrpSpPr>
        <p:cNvPr id="1" name=""/>
        <p:cNvGrpSpPr/>
        <p:nvPr/>
      </p:nvGrpSpPr>
      <p:grpSpPr>
        <a:xfrm>
          <a:off x="0" y="0"/>
          <a:ext cx="0" cy="0"/>
          <a:chOff x="0" y="0"/>
          <a:chExt cx="0" cy="0"/>
        </a:xfrm>
      </p:grpSpPr>
      <p:pic>
        <p:nvPicPr>
          <p:cNvPr id="8" name="Immagine 7">
            <a:extLst>
              <a:ext uri="{FF2B5EF4-FFF2-40B4-BE49-F238E27FC236}">
                <a16:creationId xmlns:a16="http://schemas.microsoft.com/office/drawing/2014/main" id="{7A8DDB23-601F-5F41-85FF-2695647E9E02}"/>
              </a:ext>
            </a:extLst>
          </p:cNvPr>
          <p:cNvPicPr>
            <a:picLocks noChangeAspect="1"/>
          </p:cNvPicPr>
          <p:nvPr userDrawn="1"/>
        </p:nvPicPr>
        <p:blipFill>
          <a:blip r:embed="rId2"/>
          <a:stretch>
            <a:fillRect/>
          </a:stretch>
        </p:blipFill>
        <p:spPr>
          <a:xfrm>
            <a:off x="-1793" y="-12358"/>
            <a:ext cx="12181435" cy="6863953"/>
          </a:xfrm>
          <a:prstGeom prst="rect">
            <a:avLst/>
          </a:prstGeom>
        </p:spPr>
      </p:pic>
      <p:pic>
        <p:nvPicPr>
          <p:cNvPr id="9" name="Immagine 8">
            <a:extLst>
              <a:ext uri="{FF2B5EF4-FFF2-40B4-BE49-F238E27FC236}">
                <a16:creationId xmlns:a16="http://schemas.microsoft.com/office/drawing/2014/main" id="{ED204A8C-8881-474C-B242-3F4F61D80C69}"/>
              </a:ext>
            </a:extLst>
          </p:cNvPr>
          <p:cNvPicPr>
            <a:picLocks noChangeAspect="1"/>
          </p:cNvPicPr>
          <p:nvPr userDrawn="1"/>
        </p:nvPicPr>
        <p:blipFill>
          <a:blip r:embed="rId3"/>
          <a:stretch>
            <a:fillRect/>
          </a:stretch>
        </p:blipFill>
        <p:spPr>
          <a:xfrm>
            <a:off x="195796" y="207963"/>
            <a:ext cx="881743" cy="1255077"/>
          </a:xfrm>
          <a:prstGeom prst="rect">
            <a:avLst/>
          </a:prstGeom>
        </p:spPr>
      </p:pic>
      <p:sp>
        <p:nvSpPr>
          <p:cNvPr id="3" name="Segnaposto immagine 2">
            <a:extLst>
              <a:ext uri="{FF2B5EF4-FFF2-40B4-BE49-F238E27FC236}">
                <a16:creationId xmlns:a16="http://schemas.microsoft.com/office/drawing/2014/main" id="{CE2423AC-2FBD-5143-8016-EB35F2E4CDE9}"/>
              </a:ext>
            </a:extLst>
          </p:cNvPr>
          <p:cNvSpPr>
            <a:spLocks noGrp="1"/>
          </p:cNvSpPr>
          <p:nvPr>
            <p:ph type="pic" idx="1"/>
          </p:nvPr>
        </p:nvSpPr>
        <p:spPr>
          <a:xfrm>
            <a:off x="5183188" y="2057400"/>
            <a:ext cx="6172200" cy="38036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p>
        </p:txBody>
      </p:sp>
      <p:sp>
        <p:nvSpPr>
          <p:cNvPr id="4" name="Segnaposto testo 3">
            <a:extLst>
              <a:ext uri="{FF2B5EF4-FFF2-40B4-BE49-F238E27FC236}">
                <a16:creationId xmlns:a16="http://schemas.microsoft.com/office/drawing/2014/main" id="{8DB371B7-A43D-D341-90FD-ADAD71A8C0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a:extLst>
              <a:ext uri="{FF2B5EF4-FFF2-40B4-BE49-F238E27FC236}">
                <a16:creationId xmlns:a16="http://schemas.microsoft.com/office/drawing/2014/main" id="{750948CB-9199-9446-8E00-DF9CD6AA83E6}"/>
              </a:ext>
            </a:extLst>
          </p:cNvPr>
          <p:cNvSpPr>
            <a:spLocks noGrp="1"/>
          </p:cNvSpPr>
          <p:nvPr>
            <p:ph type="dt" sz="half" idx="10"/>
          </p:nvPr>
        </p:nvSpPr>
        <p:spPr>
          <a:xfrm>
            <a:off x="838200" y="6554470"/>
            <a:ext cx="2743200" cy="365125"/>
          </a:xfrm>
        </p:spPr>
        <p:txBody>
          <a:bodyPr/>
          <a:lstStyle>
            <a:lvl1pPr>
              <a:defRPr>
                <a:solidFill>
                  <a:schemeClr val="bg1"/>
                </a:solidFill>
              </a:defRPr>
            </a:lvl1pPr>
          </a:lstStyle>
          <a:p>
            <a:fld id="{CCA2E712-9B3F-4C1F-8C0F-206524148B84}" type="datetime1">
              <a:rPr lang="it-IT" smtClean="0"/>
              <a:t>15/05/2019</a:t>
            </a:fld>
            <a:endParaRPr lang="it-IT" dirty="0"/>
          </a:p>
        </p:txBody>
      </p:sp>
      <p:sp>
        <p:nvSpPr>
          <p:cNvPr id="6" name="Segnaposto piè di pagina 5">
            <a:extLst>
              <a:ext uri="{FF2B5EF4-FFF2-40B4-BE49-F238E27FC236}">
                <a16:creationId xmlns:a16="http://schemas.microsoft.com/office/drawing/2014/main" id="{D9D915CC-2D26-C24F-9B73-8D2A1C446EDD}"/>
              </a:ext>
            </a:extLst>
          </p:cNvPr>
          <p:cNvSpPr>
            <a:spLocks noGrp="1"/>
          </p:cNvSpPr>
          <p:nvPr>
            <p:ph type="ftr" sz="quarter" idx="11"/>
          </p:nvPr>
        </p:nvSpPr>
        <p:spPr>
          <a:xfrm>
            <a:off x="4038600" y="6554470"/>
            <a:ext cx="4114800" cy="365125"/>
          </a:xfrm>
        </p:spPr>
        <p:txBody>
          <a:bodyPr/>
          <a:lstStyle>
            <a:lvl1pPr>
              <a:defRPr>
                <a:solidFill>
                  <a:schemeClr val="bg1"/>
                </a:solidFill>
              </a:defRPr>
            </a:lvl1pPr>
          </a:lstStyle>
          <a:p>
            <a:r>
              <a:rPr lang="it-IT"/>
              <a:t>Milano 12 e 14 Febbraio 2019</a:t>
            </a:r>
          </a:p>
        </p:txBody>
      </p:sp>
      <p:sp>
        <p:nvSpPr>
          <p:cNvPr id="7" name="Segnaposto numero diapositiva 6">
            <a:extLst>
              <a:ext uri="{FF2B5EF4-FFF2-40B4-BE49-F238E27FC236}">
                <a16:creationId xmlns:a16="http://schemas.microsoft.com/office/drawing/2014/main" id="{B1AF07B7-370F-AD4F-882B-6EE500B92B75}"/>
              </a:ext>
            </a:extLst>
          </p:cNvPr>
          <p:cNvSpPr>
            <a:spLocks noGrp="1"/>
          </p:cNvSpPr>
          <p:nvPr>
            <p:ph type="sldNum" sz="quarter" idx="12"/>
          </p:nvPr>
        </p:nvSpPr>
        <p:spPr>
          <a:xfrm>
            <a:off x="8610600" y="6554470"/>
            <a:ext cx="2743200" cy="365125"/>
          </a:xfrm>
        </p:spPr>
        <p:txBody>
          <a:bodyPr/>
          <a:lstStyle>
            <a:lvl1pPr>
              <a:defRPr>
                <a:solidFill>
                  <a:schemeClr val="bg1"/>
                </a:solidFill>
              </a:defRPr>
            </a:lvl1pPr>
          </a:lstStyle>
          <a:p>
            <a:fld id="{10AFF00E-9DC3-7240-8851-04147A744FC9}" type="slidenum">
              <a:rPr lang="it-IT" smtClean="0"/>
              <a:pPr/>
              <a:t>‹N›</a:t>
            </a:fld>
            <a:endParaRPr lang="it-IT" dirty="0"/>
          </a:p>
        </p:txBody>
      </p:sp>
      <p:sp>
        <p:nvSpPr>
          <p:cNvPr id="12" name="Titolo 1">
            <a:extLst>
              <a:ext uri="{FF2B5EF4-FFF2-40B4-BE49-F238E27FC236}">
                <a16:creationId xmlns:a16="http://schemas.microsoft.com/office/drawing/2014/main" id="{0D278940-B9DB-0941-A225-9422E2ACC7B2}"/>
              </a:ext>
            </a:extLst>
          </p:cNvPr>
          <p:cNvSpPr>
            <a:spLocks noGrp="1"/>
          </p:cNvSpPr>
          <p:nvPr>
            <p:ph type="ctrTitle" idx="4294967295"/>
          </p:nvPr>
        </p:nvSpPr>
        <p:spPr>
          <a:xfrm>
            <a:off x="1813560" y="335280"/>
            <a:ext cx="9296400" cy="594360"/>
          </a:xfrm>
        </p:spPr>
        <p:txBody>
          <a:bodyPr>
            <a:normAutofit fontScale="90000"/>
          </a:bodyPr>
          <a:lstStyle/>
          <a:p>
            <a:r>
              <a:rPr lang="it-IT"/>
              <a:t>Fare clic per modificare lo stile del titolo</a:t>
            </a:r>
            <a:endParaRPr lang="it-IT" dirty="0"/>
          </a:p>
        </p:txBody>
      </p:sp>
    </p:spTree>
    <p:extLst>
      <p:ext uri="{BB962C8B-B14F-4D97-AF65-F5344CB8AC3E}">
        <p14:creationId xmlns:p14="http://schemas.microsoft.com/office/powerpoint/2010/main" val="1982081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7813107-E37E-F441-9DCE-4BBF21DC9201}"/>
              </a:ext>
            </a:extLst>
          </p:cNvPr>
          <p:cNvSpPr>
            <a:spLocks noGrp="1"/>
          </p:cNvSpPr>
          <p:nvPr>
            <p:ph type="title"/>
          </p:nvPr>
        </p:nvSpPr>
        <p:spPr/>
        <p:txBody>
          <a:bodyPr/>
          <a:lstStyle/>
          <a:p>
            <a:r>
              <a:rPr lang="it-IT"/>
              <a:t>Fare clic per modificare lo stile del titolo</a:t>
            </a:r>
          </a:p>
        </p:txBody>
      </p:sp>
      <p:sp>
        <p:nvSpPr>
          <p:cNvPr id="3" name="Segnaposto testo verticale 2">
            <a:extLst>
              <a:ext uri="{FF2B5EF4-FFF2-40B4-BE49-F238E27FC236}">
                <a16:creationId xmlns:a16="http://schemas.microsoft.com/office/drawing/2014/main" id="{EAA26D94-3F0D-F544-8646-6079DC50205E}"/>
              </a:ext>
            </a:extLst>
          </p:cNvPr>
          <p:cNvSpPr>
            <a:spLocks noGrp="1"/>
          </p:cNvSpPr>
          <p:nvPr>
            <p:ph type="body" orient="vert" idx="1"/>
          </p:nvPr>
        </p:nvSpPr>
        <p:spPr/>
        <p:txBody>
          <a:bodyPr vert="eaVert"/>
          <a:lstStyle/>
          <a:p>
            <a:pPr lvl="0"/>
            <a:r>
              <a:rPr lang="it-IT"/>
              <a:t>Fare clic per modificare stili del testo dello schema</a:t>
            </a:r>
          </a:p>
        </p:txBody>
      </p:sp>
      <p:sp>
        <p:nvSpPr>
          <p:cNvPr id="4" name="Segnaposto data 3">
            <a:extLst>
              <a:ext uri="{FF2B5EF4-FFF2-40B4-BE49-F238E27FC236}">
                <a16:creationId xmlns:a16="http://schemas.microsoft.com/office/drawing/2014/main" id="{1D56D9EC-8B3F-684E-A3FE-1D984703C71F}"/>
              </a:ext>
            </a:extLst>
          </p:cNvPr>
          <p:cNvSpPr>
            <a:spLocks noGrp="1"/>
          </p:cNvSpPr>
          <p:nvPr>
            <p:ph type="dt" sz="half" idx="10"/>
          </p:nvPr>
        </p:nvSpPr>
        <p:spPr/>
        <p:txBody>
          <a:bodyPr/>
          <a:lstStyle/>
          <a:p>
            <a:fld id="{F026FEE1-9412-4BF0-B3BB-D049B23CB1AC}" type="datetime1">
              <a:rPr lang="it-IT" smtClean="0"/>
              <a:t>15/05/2019</a:t>
            </a:fld>
            <a:endParaRPr lang="it-IT"/>
          </a:p>
        </p:txBody>
      </p:sp>
      <p:sp>
        <p:nvSpPr>
          <p:cNvPr id="5" name="Segnaposto piè di pagina 4">
            <a:extLst>
              <a:ext uri="{FF2B5EF4-FFF2-40B4-BE49-F238E27FC236}">
                <a16:creationId xmlns:a16="http://schemas.microsoft.com/office/drawing/2014/main" id="{5CF803E2-10FE-7046-A7A1-A602979C5FDF}"/>
              </a:ext>
            </a:extLst>
          </p:cNvPr>
          <p:cNvSpPr>
            <a:spLocks noGrp="1"/>
          </p:cNvSpPr>
          <p:nvPr>
            <p:ph type="ftr" sz="quarter" idx="11"/>
          </p:nvPr>
        </p:nvSpPr>
        <p:spPr/>
        <p:txBody>
          <a:bodyPr/>
          <a:lstStyle/>
          <a:p>
            <a:r>
              <a:rPr lang="it-IT"/>
              <a:t>Milano 12 e 14 Febbraio 2019</a:t>
            </a:r>
          </a:p>
        </p:txBody>
      </p:sp>
      <p:sp>
        <p:nvSpPr>
          <p:cNvPr id="6" name="Segnaposto numero diapositiva 5">
            <a:extLst>
              <a:ext uri="{FF2B5EF4-FFF2-40B4-BE49-F238E27FC236}">
                <a16:creationId xmlns:a16="http://schemas.microsoft.com/office/drawing/2014/main" id="{7A5867A5-7952-B748-B2F1-223107EEC66C}"/>
              </a:ext>
            </a:extLst>
          </p:cNvPr>
          <p:cNvSpPr>
            <a:spLocks noGrp="1"/>
          </p:cNvSpPr>
          <p:nvPr>
            <p:ph type="sldNum" sz="quarter" idx="12"/>
          </p:nvPr>
        </p:nvSpPr>
        <p:spPr/>
        <p:txBody>
          <a:bodyPr/>
          <a:lstStyle/>
          <a:p>
            <a:fld id="{10AFF00E-9DC3-7240-8851-04147A744FC9}" type="slidenum">
              <a:rPr lang="it-IT" smtClean="0"/>
              <a:t>‹N›</a:t>
            </a:fld>
            <a:endParaRPr lang="it-IT"/>
          </a:p>
        </p:txBody>
      </p:sp>
    </p:spTree>
    <p:extLst>
      <p:ext uri="{BB962C8B-B14F-4D97-AF65-F5344CB8AC3E}">
        <p14:creationId xmlns:p14="http://schemas.microsoft.com/office/powerpoint/2010/main" val="24927304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BAC3C5F5-BCB1-B946-9CD1-956282B17A53}"/>
              </a:ext>
            </a:extLst>
          </p:cNvPr>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a:extLst>
              <a:ext uri="{FF2B5EF4-FFF2-40B4-BE49-F238E27FC236}">
                <a16:creationId xmlns:a16="http://schemas.microsoft.com/office/drawing/2014/main" id="{D4BDE77B-C7AC-4945-A6BF-03DD9801D586}"/>
              </a:ext>
            </a:extLst>
          </p:cNvPr>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p:txBody>
      </p:sp>
      <p:sp>
        <p:nvSpPr>
          <p:cNvPr id="4" name="Segnaposto data 3">
            <a:extLst>
              <a:ext uri="{FF2B5EF4-FFF2-40B4-BE49-F238E27FC236}">
                <a16:creationId xmlns:a16="http://schemas.microsoft.com/office/drawing/2014/main" id="{829B907D-036F-6D43-9433-4901BE71A44A}"/>
              </a:ext>
            </a:extLst>
          </p:cNvPr>
          <p:cNvSpPr>
            <a:spLocks noGrp="1"/>
          </p:cNvSpPr>
          <p:nvPr>
            <p:ph type="dt" sz="half" idx="10"/>
          </p:nvPr>
        </p:nvSpPr>
        <p:spPr/>
        <p:txBody>
          <a:bodyPr/>
          <a:lstStyle/>
          <a:p>
            <a:fld id="{28C84725-C15C-4E06-AB86-3A49BD6AB74E}" type="datetime1">
              <a:rPr lang="it-IT" smtClean="0"/>
              <a:t>15/05/2019</a:t>
            </a:fld>
            <a:endParaRPr lang="it-IT"/>
          </a:p>
        </p:txBody>
      </p:sp>
      <p:sp>
        <p:nvSpPr>
          <p:cNvPr id="5" name="Segnaposto piè di pagina 4">
            <a:extLst>
              <a:ext uri="{FF2B5EF4-FFF2-40B4-BE49-F238E27FC236}">
                <a16:creationId xmlns:a16="http://schemas.microsoft.com/office/drawing/2014/main" id="{27EAB9FE-7390-C14A-8638-4E9430455C07}"/>
              </a:ext>
            </a:extLst>
          </p:cNvPr>
          <p:cNvSpPr>
            <a:spLocks noGrp="1"/>
          </p:cNvSpPr>
          <p:nvPr>
            <p:ph type="ftr" sz="quarter" idx="11"/>
          </p:nvPr>
        </p:nvSpPr>
        <p:spPr/>
        <p:txBody>
          <a:bodyPr/>
          <a:lstStyle/>
          <a:p>
            <a:r>
              <a:rPr lang="it-IT"/>
              <a:t>Milano 12 e 14 Febbraio 2019</a:t>
            </a:r>
          </a:p>
        </p:txBody>
      </p:sp>
      <p:sp>
        <p:nvSpPr>
          <p:cNvPr id="6" name="Segnaposto numero diapositiva 5">
            <a:extLst>
              <a:ext uri="{FF2B5EF4-FFF2-40B4-BE49-F238E27FC236}">
                <a16:creationId xmlns:a16="http://schemas.microsoft.com/office/drawing/2014/main" id="{6ECA8512-DB80-F549-B199-330A5C970075}"/>
              </a:ext>
            </a:extLst>
          </p:cNvPr>
          <p:cNvSpPr>
            <a:spLocks noGrp="1"/>
          </p:cNvSpPr>
          <p:nvPr>
            <p:ph type="sldNum" sz="quarter" idx="12"/>
          </p:nvPr>
        </p:nvSpPr>
        <p:spPr/>
        <p:txBody>
          <a:bodyPr/>
          <a:lstStyle/>
          <a:p>
            <a:fld id="{10AFF00E-9DC3-7240-8851-04147A744FC9}" type="slidenum">
              <a:rPr lang="it-IT" smtClean="0"/>
              <a:t>‹N›</a:t>
            </a:fld>
            <a:endParaRPr lang="it-IT"/>
          </a:p>
        </p:txBody>
      </p:sp>
    </p:spTree>
    <p:extLst>
      <p:ext uri="{BB962C8B-B14F-4D97-AF65-F5344CB8AC3E}">
        <p14:creationId xmlns:p14="http://schemas.microsoft.com/office/powerpoint/2010/main" val="42753900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AE395761-8818-4127-BAFD-EA4FFD5CA067}" type="datetime1">
              <a:rPr lang="it-IT" smtClean="0">
                <a:solidFill>
                  <a:prstClr val="black">
                    <a:tint val="75000"/>
                  </a:prstClr>
                </a:solidFill>
              </a:rPr>
              <a:t>15/05/2019</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r>
              <a:rPr lang="it-IT">
                <a:solidFill>
                  <a:prstClr val="black">
                    <a:tint val="75000"/>
                  </a:prstClr>
                </a:solidFill>
              </a:rPr>
              <a:t>Milano 12 e 14 Febbraio 2019</a:t>
            </a:r>
          </a:p>
        </p:txBody>
      </p:sp>
      <p:sp>
        <p:nvSpPr>
          <p:cNvPr id="6" name="Segnaposto numero diapositiva 5"/>
          <p:cNvSpPr>
            <a:spLocks noGrp="1"/>
          </p:cNvSpPr>
          <p:nvPr>
            <p:ph type="sldNum" sz="quarter" idx="12"/>
          </p:nvPr>
        </p:nvSpPr>
        <p:spPr/>
        <p:txBody>
          <a:bodyPr/>
          <a:lstStyle/>
          <a:p>
            <a:fld id="{ABA7D11A-9FC0-4EB6-9933-4726E1B165E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75191738"/>
      </p:ext>
    </p:extLst>
  </p:cSld>
  <p:clrMapOvr>
    <a:masterClrMapping/>
  </p:clrMapOvr>
  <p:transitio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A16F6BAF-9CE1-492A-91FB-190FE60601BE}" type="datetime1">
              <a:rPr lang="it-IT" smtClean="0">
                <a:solidFill>
                  <a:prstClr val="black">
                    <a:tint val="75000"/>
                  </a:prstClr>
                </a:solidFill>
              </a:rPr>
              <a:t>15/05/2019</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r>
              <a:rPr lang="it-IT">
                <a:solidFill>
                  <a:prstClr val="black">
                    <a:tint val="75000"/>
                  </a:prstClr>
                </a:solidFill>
              </a:rPr>
              <a:t>Milano 12 e 14 Febbraio 2019</a:t>
            </a:r>
          </a:p>
        </p:txBody>
      </p:sp>
      <p:sp>
        <p:nvSpPr>
          <p:cNvPr id="6" name="Segnaposto numero diapositiva 5"/>
          <p:cNvSpPr>
            <a:spLocks noGrp="1"/>
          </p:cNvSpPr>
          <p:nvPr>
            <p:ph type="sldNum" sz="quarter" idx="12"/>
          </p:nvPr>
        </p:nvSpPr>
        <p:spPr/>
        <p:txBody>
          <a:bodyPr/>
          <a:lstStyle/>
          <a:p>
            <a:fld id="{ABA7D11A-9FC0-4EB6-9933-4726E1B165E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251789145"/>
      </p:ext>
    </p:extLst>
  </p:cSld>
  <p:clrMapOvr>
    <a:masterClrMapping/>
  </p:clrMapOvr>
  <p:transition spd="slow">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EDC4CE9E-0AEA-447D-85C0-382AD134AB76}" type="datetime1">
              <a:rPr lang="it-IT" smtClean="0">
                <a:solidFill>
                  <a:prstClr val="black">
                    <a:tint val="75000"/>
                  </a:prstClr>
                </a:solidFill>
              </a:rPr>
              <a:t>15/05/2019</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r>
              <a:rPr lang="it-IT">
                <a:solidFill>
                  <a:prstClr val="black">
                    <a:tint val="75000"/>
                  </a:prstClr>
                </a:solidFill>
              </a:rPr>
              <a:t>Milano 12 e 14 Febbraio 2019</a:t>
            </a:r>
          </a:p>
        </p:txBody>
      </p:sp>
      <p:sp>
        <p:nvSpPr>
          <p:cNvPr id="6" name="Segnaposto numero diapositiva 5"/>
          <p:cNvSpPr>
            <a:spLocks noGrp="1"/>
          </p:cNvSpPr>
          <p:nvPr>
            <p:ph type="sldNum" sz="quarter" idx="12"/>
          </p:nvPr>
        </p:nvSpPr>
        <p:spPr/>
        <p:txBody>
          <a:bodyPr/>
          <a:lstStyle/>
          <a:p>
            <a:fld id="{ABA7D11A-9FC0-4EB6-9933-4726E1B165E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036097570"/>
      </p:ext>
    </p:extLst>
  </p:cSld>
  <p:clrMapOvr>
    <a:masterClrMapping/>
  </p:clrMapOvr>
  <p:transition spd="slow">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E959A19B-A12C-4837-818A-066513CEA005}" type="datetime1">
              <a:rPr lang="it-IT" smtClean="0">
                <a:solidFill>
                  <a:prstClr val="black">
                    <a:tint val="75000"/>
                  </a:prstClr>
                </a:solidFill>
              </a:rPr>
              <a:t>15/05/2019</a:t>
            </a:fld>
            <a:endParaRPr lang="it-IT">
              <a:solidFill>
                <a:prstClr val="black">
                  <a:tint val="75000"/>
                </a:prstClr>
              </a:solidFill>
            </a:endParaRPr>
          </a:p>
        </p:txBody>
      </p:sp>
      <p:sp>
        <p:nvSpPr>
          <p:cNvPr id="6" name="Segnaposto piè di pagina 5"/>
          <p:cNvSpPr>
            <a:spLocks noGrp="1"/>
          </p:cNvSpPr>
          <p:nvPr>
            <p:ph type="ftr" sz="quarter" idx="11"/>
          </p:nvPr>
        </p:nvSpPr>
        <p:spPr/>
        <p:txBody>
          <a:bodyPr/>
          <a:lstStyle/>
          <a:p>
            <a:r>
              <a:rPr lang="it-IT">
                <a:solidFill>
                  <a:prstClr val="black">
                    <a:tint val="75000"/>
                  </a:prstClr>
                </a:solidFill>
              </a:rPr>
              <a:t>Milano 12 e 14 Febbraio 2019</a:t>
            </a:r>
          </a:p>
        </p:txBody>
      </p:sp>
      <p:sp>
        <p:nvSpPr>
          <p:cNvPr id="7" name="Segnaposto numero diapositiva 6"/>
          <p:cNvSpPr>
            <a:spLocks noGrp="1"/>
          </p:cNvSpPr>
          <p:nvPr>
            <p:ph type="sldNum" sz="quarter" idx="12"/>
          </p:nvPr>
        </p:nvSpPr>
        <p:spPr/>
        <p:txBody>
          <a:bodyPr/>
          <a:lstStyle/>
          <a:p>
            <a:fld id="{ABA7D11A-9FC0-4EB6-9933-4726E1B165E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656296484"/>
      </p:ext>
    </p:extLst>
  </p:cSld>
  <p:clrMapOvr>
    <a:masterClrMapping/>
  </p:clrMapOvr>
  <p:transition spd="slow">
    <p:push dir="u"/>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4680B2DD-3CD8-440A-858D-944F0AFD8E50}" type="datetime1">
              <a:rPr lang="it-IT" smtClean="0">
                <a:solidFill>
                  <a:prstClr val="black">
                    <a:tint val="75000"/>
                  </a:prstClr>
                </a:solidFill>
              </a:rPr>
              <a:t>15/05/2019</a:t>
            </a:fld>
            <a:endParaRPr lang="it-IT">
              <a:solidFill>
                <a:prstClr val="black">
                  <a:tint val="75000"/>
                </a:prstClr>
              </a:solidFill>
            </a:endParaRPr>
          </a:p>
        </p:txBody>
      </p:sp>
      <p:sp>
        <p:nvSpPr>
          <p:cNvPr id="8" name="Segnaposto piè di pagina 7"/>
          <p:cNvSpPr>
            <a:spLocks noGrp="1"/>
          </p:cNvSpPr>
          <p:nvPr>
            <p:ph type="ftr" sz="quarter" idx="11"/>
          </p:nvPr>
        </p:nvSpPr>
        <p:spPr/>
        <p:txBody>
          <a:bodyPr/>
          <a:lstStyle/>
          <a:p>
            <a:r>
              <a:rPr lang="it-IT">
                <a:solidFill>
                  <a:prstClr val="black">
                    <a:tint val="75000"/>
                  </a:prstClr>
                </a:solidFill>
              </a:rPr>
              <a:t>Milano 12 e 14 Febbraio 2019</a:t>
            </a:r>
          </a:p>
        </p:txBody>
      </p:sp>
      <p:sp>
        <p:nvSpPr>
          <p:cNvPr id="9" name="Segnaposto numero diapositiva 8"/>
          <p:cNvSpPr>
            <a:spLocks noGrp="1"/>
          </p:cNvSpPr>
          <p:nvPr>
            <p:ph type="sldNum" sz="quarter" idx="12"/>
          </p:nvPr>
        </p:nvSpPr>
        <p:spPr/>
        <p:txBody>
          <a:bodyPr/>
          <a:lstStyle/>
          <a:p>
            <a:fld id="{ABA7D11A-9FC0-4EB6-9933-4726E1B165E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662047308"/>
      </p:ext>
    </p:extLst>
  </p:cSld>
  <p:clrMapOvr>
    <a:masterClrMapping/>
  </p:clrMapOvr>
  <p:transition spd="slow">
    <p:push dir="u"/>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0E840500-5637-4C05-B3C2-B1C4928AD5A8}" type="datetime1">
              <a:rPr lang="it-IT" smtClean="0">
                <a:solidFill>
                  <a:prstClr val="black">
                    <a:tint val="75000"/>
                  </a:prstClr>
                </a:solidFill>
              </a:rPr>
              <a:t>15/05/2019</a:t>
            </a:fld>
            <a:endParaRPr lang="it-IT">
              <a:solidFill>
                <a:prstClr val="black">
                  <a:tint val="75000"/>
                </a:prstClr>
              </a:solidFill>
            </a:endParaRPr>
          </a:p>
        </p:txBody>
      </p:sp>
      <p:sp>
        <p:nvSpPr>
          <p:cNvPr id="4" name="Segnaposto piè di pagina 3"/>
          <p:cNvSpPr>
            <a:spLocks noGrp="1"/>
          </p:cNvSpPr>
          <p:nvPr>
            <p:ph type="ftr" sz="quarter" idx="11"/>
          </p:nvPr>
        </p:nvSpPr>
        <p:spPr/>
        <p:txBody>
          <a:bodyPr/>
          <a:lstStyle/>
          <a:p>
            <a:r>
              <a:rPr lang="it-IT">
                <a:solidFill>
                  <a:prstClr val="black">
                    <a:tint val="75000"/>
                  </a:prstClr>
                </a:solidFill>
              </a:rPr>
              <a:t>Milano 12 e 14 Febbraio 2019</a:t>
            </a:r>
          </a:p>
        </p:txBody>
      </p:sp>
      <p:sp>
        <p:nvSpPr>
          <p:cNvPr id="5" name="Segnaposto numero diapositiva 4"/>
          <p:cNvSpPr>
            <a:spLocks noGrp="1"/>
          </p:cNvSpPr>
          <p:nvPr>
            <p:ph type="sldNum" sz="quarter" idx="12"/>
          </p:nvPr>
        </p:nvSpPr>
        <p:spPr/>
        <p:txBody>
          <a:bodyPr/>
          <a:lstStyle/>
          <a:p>
            <a:fld id="{ABA7D11A-9FC0-4EB6-9933-4726E1B165E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2836084184"/>
      </p:ext>
    </p:extLst>
  </p:cSld>
  <p:clrMapOvr>
    <a:masterClrMapping/>
  </p:clrMapOvr>
  <p:transition spd="slow">
    <p:push dir="u"/>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BE082DFC-9EB0-4261-8559-63885C57921F}" type="datetime1">
              <a:rPr lang="it-IT" smtClean="0">
                <a:solidFill>
                  <a:prstClr val="black">
                    <a:tint val="75000"/>
                  </a:prstClr>
                </a:solidFill>
              </a:rPr>
              <a:t>15/05/2019</a:t>
            </a:fld>
            <a:endParaRPr lang="it-IT">
              <a:solidFill>
                <a:prstClr val="black">
                  <a:tint val="75000"/>
                </a:prstClr>
              </a:solidFill>
            </a:endParaRPr>
          </a:p>
        </p:txBody>
      </p:sp>
      <p:sp>
        <p:nvSpPr>
          <p:cNvPr id="3" name="Segnaposto piè di pagina 2"/>
          <p:cNvSpPr>
            <a:spLocks noGrp="1"/>
          </p:cNvSpPr>
          <p:nvPr>
            <p:ph type="ftr" sz="quarter" idx="11"/>
          </p:nvPr>
        </p:nvSpPr>
        <p:spPr/>
        <p:txBody>
          <a:bodyPr/>
          <a:lstStyle/>
          <a:p>
            <a:r>
              <a:rPr lang="it-IT">
                <a:solidFill>
                  <a:prstClr val="black">
                    <a:tint val="75000"/>
                  </a:prstClr>
                </a:solidFill>
              </a:rPr>
              <a:t>Milano 12 e 14 Febbraio 2019</a:t>
            </a:r>
          </a:p>
        </p:txBody>
      </p:sp>
      <p:sp>
        <p:nvSpPr>
          <p:cNvPr id="4" name="Segnaposto numero diapositiva 3"/>
          <p:cNvSpPr>
            <a:spLocks noGrp="1"/>
          </p:cNvSpPr>
          <p:nvPr>
            <p:ph type="sldNum" sz="quarter" idx="12"/>
          </p:nvPr>
        </p:nvSpPr>
        <p:spPr/>
        <p:txBody>
          <a:bodyPr/>
          <a:lstStyle/>
          <a:p>
            <a:fld id="{ABA7D11A-9FC0-4EB6-9933-4726E1B165E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2073541883"/>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pic>
        <p:nvPicPr>
          <p:cNvPr id="6" name="Immagine 5">
            <a:extLst>
              <a:ext uri="{FF2B5EF4-FFF2-40B4-BE49-F238E27FC236}">
                <a16:creationId xmlns:a16="http://schemas.microsoft.com/office/drawing/2014/main" id="{8F90BF87-B715-D24B-9832-44BD69510943}"/>
              </a:ext>
            </a:extLst>
          </p:cNvPr>
          <p:cNvPicPr>
            <a:picLocks noChangeAspect="1"/>
          </p:cNvPicPr>
          <p:nvPr userDrawn="1"/>
        </p:nvPicPr>
        <p:blipFill>
          <a:blip r:embed="rId2"/>
          <a:stretch>
            <a:fillRect/>
          </a:stretch>
        </p:blipFill>
        <p:spPr>
          <a:xfrm>
            <a:off x="-1793" y="-12358"/>
            <a:ext cx="12181435" cy="6863953"/>
          </a:xfrm>
          <a:prstGeom prst="rect">
            <a:avLst/>
          </a:prstGeom>
        </p:spPr>
      </p:pic>
      <p:pic>
        <p:nvPicPr>
          <p:cNvPr id="7" name="Immagine 6">
            <a:extLst>
              <a:ext uri="{FF2B5EF4-FFF2-40B4-BE49-F238E27FC236}">
                <a16:creationId xmlns:a16="http://schemas.microsoft.com/office/drawing/2014/main" id="{4D7B7942-FB14-BC46-A96D-4526CE5D19DA}"/>
              </a:ext>
            </a:extLst>
          </p:cNvPr>
          <p:cNvPicPr>
            <a:picLocks noChangeAspect="1"/>
          </p:cNvPicPr>
          <p:nvPr userDrawn="1"/>
        </p:nvPicPr>
        <p:blipFill>
          <a:blip r:embed="rId3"/>
          <a:stretch>
            <a:fillRect/>
          </a:stretch>
        </p:blipFill>
        <p:spPr>
          <a:xfrm>
            <a:off x="195796" y="207963"/>
            <a:ext cx="881743" cy="1255077"/>
          </a:xfrm>
          <a:prstGeom prst="rect">
            <a:avLst/>
          </a:prstGeom>
        </p:spPr>
      </p:pic>
      <p:sp>
        <p:nvSpPr>
          <p:cNvPr id="9" name="Segnaposto data 4">
            <a:extLst>
              <a:ext uri="{FF2B5EF4-FFF2-40B4-BE49-F238E27FC236}">
                <a16:creationId xmlns:a16="http://schemas.microsoft.com/office/drawing/2014/main" id="{1D463063-3CCD-514C-8EE3-8FFD0DA0DA91}"/>
              </a:ext>
            </a:extLst>
          </p:cNvPr>
          <p:cNvSpPr>
            <a:spLocks noGrp="1"/>
          </p:cNvSpPr>
          <p:nvPr>
            <p:ph type="dt" sz="half" idx="10"/>
          </p:nvPr>
        </p:nvSpPr>
        <p:spPr>
          <a:xfrm>
            <a:off x="838200" y="6554470"/>
            <a:ext cx="2743200" cy="365125"/>
          </a:xfrm>
        </p:spPr>
        <p:txBody>
          <a:bodyPr/>
          <a:lstStyle>
            <a:lvl1pPr>
              <a:defRPr>
                <a:solidFill>
                  <a:schemeClr val="bg1"/>
                </a:solidFill>
              </a:defRPr>
            </a:lvl1pPr>
          </a:lstStyle>
          <a:p>
            <a:fld id="{242B9534-AF51-4E59-BEF7-4F422BBBA8BE}" type="datetime1">
              <a:rPr lang="it-IT" smtClean="0"/>
              <a:t>15/05/2019</a:t>
            </a:fld>
            <a:endParaRPr lang="it-IT" dirty="0"/>
          </a:p>
        </p:txBody>
      </p:sp>
      <p:sp>
        <p:nvSpPr>
          <p:cNvPr id="10" name="Segnaposto piè di pagina 5">
            <a:extLst>
              <a:ext uri="{FF2B5EF4-FFF2-40B4-BE49-F238E27FC236}">
                <a16:creationId xmlns:a16="http://schemas.microsoft.com/office/drawing/2014/main" id="{38B10A8C-5972-B549-A84F-E437B1DE3769}"/>
              </a:ext>
            </a:extLst>
          </p:cNvPr>
          <p:cNvSpPr>
            <a:spLocks noGrp="1"/>
          </p:cNvSpPr>
          <p:nvPr>
            <p:ph type="ftr" sz="quarter" idx="11"/>
          </p:nvPr>
        </p:nvSpPr>
        <p:spPr>
          <a:xfrm>
            <a:off x="4038600" y="6554470"/>
            <a:ext cx="4114800" cy="365125"/>
          </a:xfrm>
        </p:spPr>
        <p:txBody>
          <a:bodyPr/>
          <a:lstStyle>
            <a:lvl1pPr>
              <a:defRPr>
                <a:solidFill>
                  <a:schemeClr val="bg1"/>
                </a:solidFill>
              </a:defRPr>
            </a:lvl1pPr>
          </a:lstStyle>
          <a:p>
            <a:r>
              <a:rPr lang="it-IT"/>
              <a:t>Milano 12 e 14 Febbraio 2019</a:t>
            </a:r>
          </a:p>
        </p:txBody>
      </p:sp>
      <p:sp>
        <p:nvSpPr>
          <p:cNvPr id="11" name="Segnaposto numero diapositiva 6">
            <a:extLst>
              <a:ext uri="{FF2B5EF4-FFF2-40B4-BE49-F238E27FC236}">
                <a16:creationId xmlns:a16="http://schemas.microsoft.com/office/drawing/2014/main" id="{74112D47-E7C0-A749-B46F-1C09AB6ED3E9}"/>
              </a:ext>
            </a:extLst>
          </p:cNvPr>
          <p:cNvSpPr>
            <a:spLocks noGrp="1"/>
          </p:cNvSpPr>
          <p:nvPr>
            <p:ph type="sldNum" sz="quarter" idx="12"/>
          </p:nvPr>
        </p:nvSpPr>
        <p:spPr>
          <a:xfrm>
            <a:off x="8610600" y="6554470"/>
            <a:ext cx="2743200" cy="365125"/>
          </a:xfrm>
        </p:spPr>
        <p:txBody>
          <a:bodyPr/>
          <a:lstStyle>
            <a:lvl1pPr>
              <a:defRPr>
                <a:solidFill>
                  <a:schemeClr val="bg1"/>
                </a:solidFill>
              </a:defRPr>
            </a:lvl1pPr>
          </a:lstStyle>
          <a:p>
            <a:fld id="{10AFF00E-9DC3-7240-8851-04147A744FC9}" type="slidenum">
              <a:rPr lang="it-IT" smtClean="0"/>
              <a:pPr/>
              <a:t>‹N›</a:t>
            </a:fld>
            <a:endParaRPr lang="it-IT" dirty="0"/>
          </a:p>
        </p:txBody>
      </p:sp>
      <p:sp>
        <p:nvSpPr>
          <p:cNvPr id="12" name="Titolo 1">
            <a:extLst>
              <a:ext uri="{FF2B5EF4-FFF2-40B4-BE49-F238E27FC236}">
                <a16:creationId xmlns:a16="http://schemas.microsoft.com/office/drawing/2014/main" id="{5A3968D5-EE06-8141-84EB-44EDECCE818C}"/>
              </a:ext>
            </a:extLst>
          </p:cNvPr>
          <p:cNvSpPr>
            <a:spLocks noGrp="1"/>
          </p:cNvSpPr>
          <p:nvPr>
            <p:ph type="ctrTitle" idx="4294967295"/>
          </p:nvPr>
        </p:nvSpPr>
        <p:spPr>
          <a:xfrm>
            <a:off x="1813560" y="335280"/>
            <a:ext cx="9296400" cy="594360"/>
          </a:xfrm>
        </p:spPr>
        <p:txBody>
          <a:bodyPr>
            <a:normAutofit fontScale="90000"/>
          </a:bodyPr>
          <a:lstStyle/>
          <a:p>
            <a:r>
              <a:rPr lang="it-IT"/>
              <a:t>Fare clic per modificare lo stile del titolo</a:t>
            </a:r>
            <a:endParaRPr lang="it-IT" dirty="0"/>
          </a:p>
        </p:txBody>
      </p:sp>
    </p:spTree>
    <p:extLst>
      <p:ext uri="{BB962C8B-B14F-4D97-AF65-F5344CB8AC3E}">
        <p14:creationId xmlns:p14="http://schemas.microsoft.com/office/powerpoint/2010/main" val="18910118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9D2D23F2-C51F-4001-B5D3-972E4DEBCDA7}" type="datetime1">
              <a:rPr lang="it-IT" smtClean="0">
                <a:solidFill>
                  <a:prstClr val="black">
                    <a:tint val="75000"/>
                  </a:prstClr>
                </a:solidFill>
              </a:rPr>
              <a:t>15/05/2019</a:t>
            </a:fld>
            <a:endParaRPr lang="it-IT">
              <a:solidFill>
                <a:prstClr val="black">
                  <a:tint val="75000"/>
                </a:prstClr>
              </a:solidFill>
            </a:endParaRPr>
          </a:p>
        </p:txBody>
      </p:sp>
      <p:sp>
        <p:nvSpPr>
          <p:cNvPr id="6" name="Segnaposto piè di pagina 5"/>
          <p:cNvSpPr>
            <a:spLocks noGrp="1"/>
          </p:cNvSpPr>
          <p:nvPr>
            <p:ph type="ftr" sz="quarter" idx="11"/>
          </p:nvPr>
        </p:nvSpPr>
        <p:spPr/>
        <p:txBody>
          <a:bodyPr/>
          <a:lstStyle/>
          <a:p>
            <a:r>
              <a:rPr lang="it-IT">
                <a:solidFill>
                  <a:prstClr val="black">
                    <a:tint val="75000"/>
                  </a:prstClr>
                </a:solidFill>
              </a:rPr>
              <a:t>Milano 12 e 14 Febbraio 2019</a:t>
            </a:r>
          </a:p>
        </p:txBody>
      </p:sp>
      <p:sp>
        <p:nvSpPr>
          <p:cNvPr id="7" name="Segnaposto numero diapositiva 6"/>
          <p:cNvSpPr>
            <a:spLocks noGrp="1"/>
          </p:cNvSpPr>
          <p:nvPr>
            <p:ph type="sldNum" sz="quarter" idx="12"/>
          </p:nvPr>
        </p:nvSpPr>
        <p:spPr/>
        <p:txBody>
          <a:bodyPr/>
          <a:lstStyle/>
          <a:p>
            <a:fld id="{ABA7D11A-9FC0-4EB6-9933-4726E1B165E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824401411"/>
      </p:ext>
    </p:extLst>
  </p:cSld>
  <p:clrMapOvr>
    <a:masterClrMapping/>
  </p:clrMapOvr>
  <p:transition spd="slow">
    <p:push dir="u"/>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C632992B-50E5-4056-8DB5-AAFA6BEC13EC}" type="datetime1">
              <a:rPr lang="it-IT" smtClean="0">
                <a:solidFill>
                  <a:prstClr val="black">
                    <a:tint val="75000"/>
                  </a:prstClr>
                </a:solidFill>
              </a:rPr>
              <a:t>15/05/2019</a:t>
            </a:fld>
            <a:endParaRPr lang="it-IT">
              <a:solidFill>
                <a:prstClr val="black">
                  <a:tint val="75000"/>
                </a:prstClr>
              </a:solidFill>
            </a:endParaRPr>
          </a:p>
        </p:txBody>
      </p:sp>
      <p:sp>
        <p:nvSpPr>
          <p:cNvPr id="6" name="Segnaposto piè di pagina 5"/>
          <p:cNvSpPr>
            <a:spLocks noGrp="1"/>
          </p:cNvSpPr>
          <p:nvPr>
            <p:ph type="ftr" sz="quarter" idx="11"/>
          </p:nvPr>
        </p:nvSpPr>
        <p:spPr/>
        <p:txBody>
          <a:bodyPr/>
          <a:lstStyle/>
          <a:p>
            <a:r>
              <a:rPr lang="it-IT">
                <a:solidFill>
                  <a:prstClr val="black">
                    <a:tint val="75000"/>
                  </a:prstClr>
                </a:solidFill>
              </a:rPr>
              <a:t>Milano 12 e 14 Febbraio 2019</a:t>
            </a:r>
          </a:p>
        </p:txBody>
      </p:sp>
      <p:sp>
        <p:nvSpPr>
          <p:cNvPr id="7" name="Segnaposto numero diapositiva 6"/>
          <p:cNvSpPr>
            <a:spLocks noGrp="1"/>
          </p:cNvSpPr>
          <p:nvPr>
            <p:ph type="sldNum" sz="quarter" idx="12"/>
          </p:nvPr>
        </p:nvSpPr>
        <p:spPr/>
        <p:txBody>
          <a:bodyPr/>
          <a:lstStyle/>
          <a:p>
            <a:fld id="{ABA7D11A-9FC0-4EB6-9933-4726E1B165E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2208212166"/>
      </p:ext>
    </p:extLst>
  </p:cSld>
  <p:clrMapOvr>
    <a:masterClrMapping/>
  </p:clrMapOvr>
  <p:transition spd="slow">
    <p:push dir="u"/>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C780D621-8CD0-4475-937E-BC2CB0331986}" type="datetime1">
              <a:rPr lang="it-IT" smtClean="0">
                <a:solidFill>
                  <a:prstClr val="black">
                    <a:tint val="75000"/>
                  </a:prstClr>
                </a:solidFill>
              </a:rPr>
              <a:t>15/05/2019</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r>
              <a:rPr lang="it-IT">
                <a:solidFill>
                  <a:prstClr val="black">
                    <a:tint val="75000"/>
                  </a:prstClr>
                </a:solidFill>
              </a:rPr>
              <a:t>Milano 12 e 14 Febbraio 2019</a:t>
            </a:r>
          </a:p>
        </p:txBody>
      </p:sp>
      <p:sp>
        <p:nvSpPr>
          <p:cNvPr id="6" name="Segnaposto numero diapositiva 5"/>
          <p:cNvSpPr>
            <a:spLocks noGrp="1"/>
          </p:cNvSpPr>
          <p:nvPr>
            <p:ph type="sldNum" sz="quarter" idx="12"/>
          </p:nvPr>
        </p:nvSpPr>
        <p:spPr/>
        <p:txBody>
          <a:bodyPr/>
          <a:lstStyle/>
          <a:p>
            <a:fld id="{ABA7D11A-9FC0-4EB6-9933-4726E1B165E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145112697"/>
      </p:ext>
    </p:extLst>
  </p:cSld>
  <p:clrMapOvr>
    <a:masterClrMapping/>
  </p:clrMapOvr>
  <p:transition spd="slow">
    <p:push dir="u"/>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3B5B249-8A9B-4936-8A5E-CAA7903C537E}" type="datetime1">
              <a:rPr lang="it-IT" smtClean="0">
                <a:solidFill>
                  <a:prstClr val="black">
                    <a:tint val="75000"/>
                  </a:prstClr>
                </a:solidFill>
              </a:rPr>
              <a:t>15/05/2019</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r>
              <a:rPr lang="it-IT">
                <a:solidFill>
                  <a:prstClr val="black">
                    <a:tint val="75000"/>
                  </a:prstClr>
                </a:solidFill>
              </a:rPr>
              <a:t>Milano 12 e 14 Febbraio 2019</a:t>
            </a:r>
          </a:p>
        </p:txBody>
      </p:sp>
      <p:sp>
        <p:nvSpPr>
          <p:cNvPr id="6" name="Segnaposto numero diapositiva 5"/>
          <p:cNvSpPr>
            <a:spLocks noGrp="1"/>
          </p:cNvSpPr>
          <p:nvPr>
            <p:ph type="sldNum" sz="quarter" idx="12"/>
          </p:nvPr>
        </p:nvSpPr>
        <p:spPr/>
        <p:txBody>
          <a:bodyPr/>
          <a:lstStyle/>
          <a:p>
            <a:fld id="{ABA7D11A-9FC0-4EB6-9933-4726E1B165E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1827765913"/>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pic>
        <p:nvPicPr>
          <p:cNvPr id="7" name="Immagine 6">
            <a:extLst>
              <a:ext uri="{FF2B5EF4-FFF2-40B4-BE49-F238E27FC236}">
                <a16:creationId xmlns:a16="http://schemas.microsoft.com/office/drawing/2014/main" id="{90CD04E2-2BCB-B04B-8AE5-3BEDAC7BF84D}"/>
              </a:ext>
            </a:extLst>
          </p:cNvPr>
          <p:cNvPicPr>
            <a:picLocks noChangeAspect="1"/>
          </p:cNvPicPr>
          <p:nvPr userDrawn="1"/>
        </p:nvPicPr>
        <p:blipFill>
          <a:blip r:embed="rId2"/>
          <a:stretch>
            <a:fillRect/>
          </a:stretch>
        </p:blipFill>
        <p:spPr>
          <a:xfrm>
            <a:off x="-1793" y="-12358"/>
            <a:ext cx="12181435" cy="6863953"/>
          </a:xfrm>
          <a:prstGeom prst="rect">
            <a:avLst/>
          </a:prstGeom>
        </p:spPr>
      </p:pic>
      <p:pic>
        <p:nvPicPr>
          <p:cNvPr id="8" name="Immagine 7">
            <a:extLst>
              <a:ext uri="{FF2B5EF4-FFF2-40B4-BE49-F238E27FC236}">
                <a16:creationId xmlns:a16="http://schemas.microsoft.com/office/drawing/2014/main" id="{0B5E3AC0-1FD3-484B-9E61-4399F9AEB133}"/>
              </a:ext>
            </a:extLst>
          </p:cNvPr>
          <p:cNvPicPr>
            <a:picLocks noChangeAspect="1"/>
          </p:cNvPicPr>
          <p:nvPr userDrawn="1"/>
        </p:nvPicPr>
        <p:blipFill>
          <a:blip r:embed="rId3"/>
          <a:stretch>
            <a:fillRect/>
          </a:stretch>
        </p:blipFill>
        <p:spPr>
          <a:xfrm>
            <a:off x="195796" y="207963"/>
            <a:ext cx="881743" cy="1255077"/>
          </a:xfrm>
          <a:prstGeom prst="rect">
            <a:avLst/>
          </a:prstGeom>
        </p:spPr>
      </p:pic>
      <p:sp>
        <p:nvSpPr>
          <p:cNvPr id="3" name="Segnaposto contenuto 2">
            <a:extLst>
              <a:ext uri="{FF2B5EF4-FFF2-40B4-BE49-F238E27FC236}">
                <a16:creationId xmlns:a16="http://schemas.microsoft.com/office/drawing/2014/main" id="{F54921A2-BD8C-F949-A689-7488F22E61FC}"/>
              </a:ext>
            </a:extLst>
          </p:cNvPr>
          <p:cNvSpPr>
            <a:spLocks noGrp="1"/>
          </p:cNvSpPr>
          <p:nvPr>
            <p:ph idx="1"/>
          </p:nvPr>
        </p:nvSpPr>
        <p:spPr>
          <a:xfrm>
            <a:off x="838200" y="1981199"/>
            <a:ext cx="10515600" cy="4195763"/>
          </a:xfrm>
        </p:spPr>
        <p:txBody>
          <a:bodyPr/>
          <a:lstStyle/>
          <a:p>
            <a:pPr lvl="0"/>
            <a:r>
              <a:rPr lang="it-IT"/>
              <a:t>Fare clic per modificare stili del testo dello schema</a:t>
            </a:r>
          </a:p>
        </p:txBody>
      </p:sp>
      <p:sp>
        <p:nvSpPr>
          <p:cNvPr id="4" name="Segnaposto data 3">
            <a:extLst>
              <a:ext uri="{FF2B5EF4-FFF2-40B4-BE49-F238E27FC236}">
                <a16:creationId xmlns:a16="http://schemas.microsoft.com/office/drawing/2014/main" id="{1F2FB386-9D59-134F-87EE-713AAA1DD0F5}"/>
              </a:ext>
            </a:extLst>
          </p:cNvPr>
          <p:cNvSpPr>
            <a:spLocks noGrp="1"/>
          </p:cNvSpPr>
          <p:nvPr>
            <p:ph type="dt" sz="half" idx="10"/>
          </p:nvPr>
        </p:nvSpPr>
        <p:spPr>
          <a:xfrm>
            <a:off x="838200" y="6554470"/>
            <a:ext cx="2743200" cy="365125"/>
          </a:xfrm>
        </p:spPr>
        <p:txBody>
          <a:bodyPr/>
          <a:lstStyle>
            <a:lvl1pPr>
              <a:defRPr>
                <a:solidFill>
                  <a:schemeClr val="bg1"/>
                </a:solidFill>
              </a:defRPr>
            </a:lvl1pPr>
          </a:lstStyle>
          <a:p>
            <a:fld id="{F400B456-7AE5-4F61-9EB9-3C7CD574658A}" type="datetime1">
              <a:rPr lang="it-IT" smtClean="0"/>
              <a:t>15/05/2019</a:t>
            </a:fld>
            <a:endParaRPr lang="it-IT" dirty="0"/>
          </a:p>
        </p:txBody>
      </p:sp>
      <p:sp>
        <p:nvSpPr>
          <p:cNvPr id="5" name="Segnaposto piè di pagina 4">
            <a:extLst>
              <a:ext uri="{FF2B5EF4-FFF2-40B4-BE49-F238E27FC236}">
                <a16:creationId xmlns:a16="http://schemas.microsoft.com/office/drawing/2014/main" id="{AC3C63F7-7A3B-AF45-B13C-D5EC32084FCB}"/>
              </a:ext>
            </a:extLst>
          </p:cNvPr>
          <p:cNvSpPr>
            <a:spLocks noGrp="1"/>
          </p:cNvSpPr>
          <p:nvPr>
            <p:ph type="ftr" sz="quarter" idx="11"/>
          </p:nvPr>
        </p:nvSpPr>
        <p:spPr>
          <a:xfrm>
            <a:off x="4038600" y="6554470"/>
            <a:ext cx="4114800" cy="365125"/>
          </a:xfrm>
        </p:spPr>
        <p:txBody>
          <a:bodyPr/>
          <a:lstStyle>
            <a:lvl1pPr>
              <a:defRPr>
                <a:solidFill>
                  <a:schemeClr val="bg1"/>
                </a:solidFill>
              </a:defRPr>
            </a:lvl1pPr>
          </a:lstStyle>
          <a:p>
            <a:r>
              <a:rPr lang="it-IT"/>
              <a:t>Milano 12 e 14 Febbraio 2019</a:t>
            </a:r>
          </a:p>
        </p:txBody>
      </p:sp>
      <p:sp>
        <p:nvSpPr>
          <p:cNvPr id="6" name="Segnaposto numero diapositiva 5">
            <a:extLst>
              <a:ext uri="{FF2B5EF4-FFF2-40B4-BE49-F238E27FC236}">
                <a16:creationId xmlns:a16="http://schemas.microsoft.com/office/drawing/2014/main" id="{DE451CBA-A27A-724E-9E83-4DA2A11AD557}"/>
              </a:ext>
            </a:extLst>
          </p:cNvPr>
          <p:cNvSpPr>
            <a:spLocks noGrp="1"/>
          </p:cNvSpPr>
          <p:nvPr>
            <p:ph type="sldNum" sz="quarter" idx="12"/>
          </p:nvPr>
        </p:nvSpPr>
        <p:spPr>
          <a:xfrm>
            <a:off x="8610600" y="6554470"/>
            <a:ext cx="2743200" cy="365125"/>
          </a:xfrm>
        </p:spPr>
        <p:txBody>
          <a:bodyPr/>
          <a:lstStyle>
            <a:lvl1pPr>
              <a:defRPr>
                <a:solidFill>
                  <a:schemeClr val="bg1"/>
                </a:solidFill>
              </a:defRPr>
            </a:lvl1pPr>
          </a:lstStyle>
          <a:p>
            <a:fld id="{10AFF00E-9DC3-7240-8851-04147A744FC9}" type="slidenum">
              <a:rPr lang="it-IT" smtClean="0"/>
              <a:pPr/>
              <a:t>‹N›</a:t>
            </a:fld>
            <a:endParaRPr lang="it-IT"/>
          </a:p>
        </p:txBody>
      </p:sp>
      <p:sp>
        <p:nvSpPr>
          <p:cNvPr id="10" name="Titolo 1">
            <a:extLst>
              <a:ext uri="{FF2B5EF4-FFF2-40B4-BE49-F238E27FC236}">
                <a16:creationId xmlns:a16="http://schemas.microsoft.com/office/drawing/2014/main" id="{9C20C73D-13F0-3A4E-BC99-1279F3B2544D}"/>
              </a:ext>
            </a:extLst>
          </p:cNvPr>
          <p:cNvSpPr>
            <a:spLocks noGrp="1"/>
          </p:cNvSpPr>
          <p:nvPr>
            <p:ph type="ctrTitle" idx="4294967295"/>
          </p:nvPr>
        </p:nvSpPr>
        <p:spPr>
          <a:xfrm>
            <a:off x="1813560" y="335280"/>
            <a:ext cx="9296400" cy="594360"/>
          </a:xfrm>
        </p:spPr>
        <p:txBody>
          <a:bodyPr>
            <a:normAutofit fontScale="90000"/>
          </a:bodyPr>
          <a:lstStyle/>
          <a:p>
            <a:r>
              <a:rPr lang="it-IT"/>
              <a:t>Fare clic per modificare lo stile del titolo</a:t>
            </a:r>
            <a:endParaRPr lang="it-IT" dirty="0"/>
          </a:p>
        </p:txBody>
      </p:sp>
    </p:spTree>
    <p:extLst>
      <p:ext uri="{BB962C8B-B14F-4D97-AF65-F5344CB8AC3E}">
        <p14:creationId xmlns:p14="http://schemas.microsoft.com/office/powerpoint/2010/main" val="1837356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estazione sezione">
    <p:spTree>
      <p:nvGrpSpPr>
        <p:cNvPr id="1" name=""/>
        <p:cNvGrpSpPr/>
        <p:nvPr/>
      </p:nvGrpSpPr>
      <p:grpSpPr>
        <a:xfrm>
          <a:off x="0" y="0"/>
          <a:ext cx="0" cy="0"/>
          <a:chOff x="0" y="0"/>
          <a:chExt cx="0" cy="0"/>
        </a:xfrm>
      </p:grpSpPr>
      <p:pic>
        <p:nvPicPr>
          <p:cNvPr id="7" name="Immagine 6">
            <a:extLst>
              <a:ext uri="{FF2B5EF4-FFF2-40B4-BE49-F238E27FC236}">
                <a16:creationId xmlns:a16="http://schemas.microsoft.com/office/drawing/2014/main" id="{1793FD53-CF40-5145-95C9-66C40E3BF771}"/>
              </a:ext>
            </a:extLst>
          </p:cNvPr>
          <p:cNvPicPr>
            <a:picLocks noChangeAspect="1"/>
          </p:cNvPicPr>
          <p:nvPr userDrawn="1"/>
        </p:nvPicPr>
        <p:blipFill>
          <a:blip r:embed="rId2"/>
          <a:stretch>
            <a:fillRect/>
          </a:stretch>
        </p:blipFill>
        <p:spPr>
          <a:xfrm>
            <a:off x="-1793" y="-12358"/>
            <a:ext cx="12181435" cy="6863953"/>
          </a:xfrm>
          <a:prstGeom prst="rect">
            <a:avLst/>
          </a:prstGeom>
        </p:spPr>
      </p:pic>
      <p:pic>
        <p:nvPicPr>
          <p:cNvPr id="8" name="Immagine 7">
            <a:extLst>
              <a:ext uri="{FF2B5EF4-FFF2-40B4-BE49-F238E27FC236}">
                <a16:creationId xmlns:a16="http://schemas.microsoft.com/office/drawing/2014/main" id="{3525FF86-0899-2D48-9028-866493CE15DA}"/>
              </a:ext>
            </a:extLst>
          </p:cNvPr>
          <p:cNvPicPr>
            <a:picLocks noChangeAspect="1"/>
          </p:cNvPicPr>
          <p:nvPr userDrawn="1"/>
        </p:nvPicPr>
        <p:blipFill>
          <a:blip r:embed="rId3"/>
          <a:stretch>
            <a:fillRect/>
          </a:stretch>
        </p:blipFill>
        <p:spPr>
          <a:xfrm>
            <a:off x="195796" y="207963"/>
            <a:ext cx="881743" cy="1255077"/>
          </a:xfrm>
          <a:prstGeom prst="rect">
            <a:avLst/>
          </a:prstGeom>
        </p:spPr>
      </p:pic>
      <p:sp>
        <p:nvSpPr>
          <p:cNvPr id="10" name="Segnaposto data 4">
            <a:extLst>
              <a:ext uri="{FF2B5EF4-FFF2-40B4-BE49-F238E27FC236}">
                <a16:creationId xmlns:a16="http://schemas.microsoft.com/office/drawing/2014/main" id="{AC8D58A9-385A-5943-9805-D9B1B9060C62}"/>
              </a:ext>
            </a:extLst>
          </p:cNvPr>
          <p:cNvSpPr>
            <a:spLocks noGrp="1"/>
          </p:cNvSpPr>
          <p:nvPr>
            <p:ph type="dt" sz="half" idx="10"/>
          </p:nvPr>
        </p:nvSpPr>
        <p:spPr>
          <a:xfrm>
            <a:off x="838200" y="6554470"/>
            <a:ext cx="2743200" cy="365125"/>
          </a:xfrm>
        </p:spPr>
        <p:txBody>
          <a:bodyPr/>
          <a:lstStyle>
            <a:lvl1pPr>
              <a:defRPr>
                <a:solidFill>
                  <a:schemeClr val="bg1"/>
                </a:solidFill>
              </a:defRPr>
            </a:lvl1pPr>
          </a:lstStyle>
          <a:p>
            <a:fld id="{D8E52B3C-25ED-406F-9EE2-F495E08F7E4E}" type="datetime1">
              <a:rPr lang="it-IT" smtClean="0"/>
              <a:t>15/05/2019</a:t>
            </a:fld>
            <a:endParaRPr lang="it-IT" dirty="0"/>
          </a:p>
        </p:txBody>
      </p:sp>
      <p:sp>
        <p:nvSpPr>
          <p:cNvPr id="11" name="Segnaposto piè di pagina 5">
            <a:extLst>
              <a:ext uri="{FF2B5EF4-FFF2-40B4-BE49-F238E27FC236}">
                <a16:creationId xmlns:a16="http://schemas.microsoft.com/office/drawing/2014/main" id="{3A8B3191-D192-B647-907E-87F82855E211}"/>
              </a:ext>
            </a:extLst>
          </p:cNvPr>
          <p:cNvSpPr>
            <a:spLocks noGrp="1"/>
          </p:cNvSpPr>
          <p:nvPr>
            <p:ph type="ftr" sz="quarter" idx="11"/>
          </p:nvPr>
        </p:nvSpPr>
        <p:spPr>
          <a:xfrm>
            <a:off x="4038600" y="6554470"/>
            <a:ext cx="4114800" cy="365125"/>
          </a:xfrm>
        </p:spPr>
        <p:txBody>
          <a:bodyPr/>
          <a:lstStyle>
            <a:lvl1pPr>
              <a:defRPr>
                <a:solidFill>
                  <a:schemeClr val="bg1"/>
                </a:solidFill>
              </a:defRPr>
            </a:lvl1pPr>
          </a:lstStyle>
          <a:p>
            <a:r>
              <a:rPr lang="it-IT"/>
              <a:t>Milano 12 e 14 Febbraio 2019</a:t>
            </a:r>
          </a:p>
        </p:txBody>
      </p:sp>
      <p:sp>
        <p:nvSpPr>
          <p:cNvPr id="12" name="Segnaposto numero diapositiva 6">
            <a:extLst>
              <a:ext uri="{FF2B5EF4-FFF2-40B4-BE49-F238E27FC236}">
                <a16:creationId xmlns:a16="http://schemas.microsoft.com/office/drawing/2014/main" id="{2C740F00-A37F-7C47-BA51-463EEC67B47A}"/>
              </a:ext>
            </a:extLst>
          </p:cNvPr>
          <p:cNvSpPr>
            <a:spLocks noGrp="1"/>
          </p:cNvSpPr>
          <p:nvPr>
            <p:ph type="sldNum" sz="quarter" idx="12"/>
          </p:nvPr>
        </p:nvSpPr>
        <p:spPr>
          <a:xfrm>
            <a:off x="8610600" y="6554470"/>
            <a:ext cx="2743200" cy="365125"/>
          </a:xfrm>
        </p:spPr>
        <p:txBody>
          <a:bodyPr/>
          <a:lstStyle>
            <a:lvl1pPr>
              <a:defRPr>
                <a:solidFill>
                  <a:schemeClr val="bg1"/>
                </a:solidFill>
              </a:defRPr>
            </a:lvl1pPr>
          </a:lstStyle>
          <a:p>
            <a:fld id="{10AFF00E-9DC3-7240-8851-04147A744FC9}" type="slidenum">
              <a:rPr lang="it-IT" smtClean="0"/>
              <a:pPr/>
              <a:t>‹N›</a:t>
            </a:fld>
            <a:endParaRPr lang="it-IT" dirty="0"/>
          </a:p>
        </p:txBody>
      </p:sp>
      <p:sp>
        <p:nvSpPr>
          <p:cNvPr id="18" name="Titolo 1">
            <a:extLst>
              <a:ext uri="{FF2B5EF4-FFF2-40B4-BE49-F238E27FC236}">
                <a16:creationId xmlns:a16="http://schemas.microsoft.com/office/drawing/2014/main" id="{6F12EFDA-FE99-2A41-A92B-346779C2698C}"/>
              </a:ext>
            </a:extLst>
          </p:cNvPr>
          <p:cNvSpPr>
            <a:spLocks noGrp="1"/>
          </p:cNvSpPr>
          <p:nvPr>
            <p:ph type="ctrTitle" idx="4294967295"/>
          </p:nvPr>
        </p:nvSpPr>
        <p:spPr>
          <a:xfrm>
            <a:off x="1813560" y="335280"/>
            <a:ext cx="9296400" cy="594360"/>
          </a:xfrm>
        </p:spPr>
        <p:txBody>
          <a:bodyPr>
            <a:normAutofit fontScale="90000"/>
          </a:bodyPr>
          <a:lstStyle/>
          <a:p>
            <a:r>
              <a:rPr lang="it-IT"/>
              <a:t>Fare clic per modificare lo stile del titolo</a:t>
            </a:r>
            <a:endParaRPr lang="it-IT" dirty="0"/>
          </a:p>
        </p:txBody>
      </p:sp>
    </p:spTree>
    <p:extLst>
      <p:ext uri="{BB962C8B-B14F-4D97-AF65-F5344CB8AC3E}">
        <p14:creationId xmlns:p14="http://schemas.microsoft.com/office/powerpoint/2010/main" val="3633216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pic>
        <p:nvPicPr>
          <p:cNvPr id="8" name="Immagine 7">
            <a:extLst>
              <a:ext uri="{FF2B5EF4-FFF2-40B4-BE49-F238E27FC236}">
                <a16:creationId xmlns:a16="http://schemas.microsoft.com/office/drawing/2014/main" id="{0DB7D30D-6955-7D41-91A4-2E42A69C2535}"/>
              </a:ext>
            </a:extLst>
          </p:cNvPr>
          <p:cNvPicPr>
            <a:picLocks noChangeAspect="1"/>
          </p:cNvPicPr>
          <p:nvPr userDrawn="1"/>
        </p:nvPicPr>
        <p:blipFill>
          <a:blip r:embed="rId2"/>
          <a:stretch>
            <a:fillRect/>
          </a:stretch>
        </p:blipFill>
        <p:spPr>
          <a:xfrm>
            <a:off x="-1793" y="-12358"/>
            <a:ext cx="12181435" cy="6863953"/>
          </a:xfrm>
          <a:prstGeom prst="rect">
            <a:avLst/>
          </a:prstGeom>
        </p:spPr>
      </p:pic>
      <p:pic>
        <p:nvPicPr>
          <p:cNvPr id="9" name="Immagine 8">
            <a:extLst>
              <a:ext uri="{FF2B5EF4-FFF2-40B4-BE49-F238E27FC236}">
                <a16:creationId xmlns:a16="http://schemas.microsoft.com/office/drawing/2014/main" id="{D2022678-3BD4-AC47-947F-ECF26852E0F1}"/>
              </a:ext>
            </a:extLst>
          </p:cNvPr>
          <p:cNvPicPr>
            <a:picLocks noChangeAspect="1"/>
          </p:cNvPicPr>
          <p:nvPr userDrawn="1"/>
        </p:nvPicPr>
        <p:blipFill>
          <a:blip r:embed="rId3"/>
          <a:stretch>
            <a:fillRect/>
          </a:stretch>
        </p:blipFill>
        <p:spPr>
          <a:xfrm>
            <a:off x="195796" y="207963"/>
            <a:ext cx="881743" cy="1255077"/>
          </a:xfrm>
          <a:prstGeom prst="rect">
            <a:avLst/>
          </a:prstGeom>
        </p:spPr>
      </p:pic>
      <p:sp>
        <p:nvSpPr>
          <p:cNvPr id="3" name="Segnaposto contenuto 2">
            <a:extLst>
              <a:ext uri="{FF2B5EF4-FFF2-40B4-BE49-F238E27FC236}">
                <a16:creationId xmlns:a16="http://schemas.microsoft.com/office/drawing/2014/main" id="{CEBCCA6F-A58C-614C-A503-62299087B71D}"/>
              </a:ext>
            </a:extLst>
          </p:cNvPr>
          <p:cNvSpPr>
            <a:spLocks noGrp="1"/>
          </p:cNvSpPr>
          <p:nvPr>
            <p:ph sz="half" idx="1"/>
          </p:nvPr>
        </p:nvSpPr>
        <p:spPr>
          <a:xfrm>
            <a:off x="838200" y="1825625"/>
            <a:ext cx="5181600" cy="4351338"/>
          </a:xfrm>
        </p:spPr>
        <p:txBody>
          <a:bodyPr/>
          <a:lstStyle/>
          <a:p>
            <a:pPr lvl="0"/>
            <a:r>
              <a:rPr lang="it-IT"/>
              <a:t>Fare clic per modificare stili del testo dello schema</a:t>
            </a:r>
          </a:p>
        </p:txBody>
      </p:sp>
      <p:sp>
        <p:nvSpPr>
          <p:cNvPr id="4" name="Segnaposto contenuto 3">
            <a:extLst>
              <a:ext uri="{FF2B5EF4-FFF2-40B4-BE49-F238E27FC236}">
                <a16:creationId xmlns:a16="http://schemas.microsoft.com/office/drawing/2014/main" id="{52945A86-E915-964C-AC8D-43DB06AB18D5}"/>
              </a:ext>
            </a:extLst>
          </p:cNvPr>
          <p:cNvSpPr>
            <a:spLocks noGrp="1"/>
          </p:cNvSpPr>
          <p:nvPr>
            <p:ph sz="half" idx="2"/>
          </p:nvPr>
        </p:nvSpPr>
        <p:spPr>
          <a:xfrm>
            <a:off x="6172200" y="1825625"/>
            <a:ext cx="5181600" cy="4351338"/>
          </a:xfrm>
        </p:spPr>
        <p:txBody>
          <a:bodyPr/>
          <a:lstStyle/>
          <a:p>
            <a:pPr lvl="0"/>
            <a:r>
              <a:rPr lang="it-IT"/>
              <a:t>Fare clic per modificare stili del testo dello schema</a:t>
            </a:r>
          </a:p>
        </p:txBody>
      </p:sp>
      <p:sp>
        <p:nvSpPr>
          <p:cNvPr id="11" name="Segnaposto data 4">
            <a:extLst>
              <a:ext uri="{FF2B5EF4-FFF2-40B4-BE49-F238E27FC236}">
                <a16:creationId xmlns:a16="http://schemas.microsoft.com/office/drawing/2014/main" id="{6C85B609-225A-4244-A6B4-E7C7B0341980}"/>
              </a:ext>
            </a:extLst>
          </p:cNvPr>
          <p:cNvSpPr>
            <a:spLocks noGrp="1"/>
          </p:cNvSpPr>
          <p:nvPr>
            <p:ph type="dt" sz="half" idx="10"/>
          </p:nvPr>
        </p:nvSpPr>
        <p:spPr>
          <a:xfrm>
            <a:off x="838200" y="6554470"/>
            <a:ext cx="2743200" cy="365125"/>
          </a:xfrm>
        </p:spPr>
        <p:txBody>
          <a:bodyPr/>
          <a:lstStyle>
            <a:lvl1pPr>
              <a:defRPr>
                <a:solidFill>
                  <a:schemeClr val="bg1"/>
                </a:solidFill>
              </a:defRPr>
            </a:lvl1pPr>
          </a:lstStyle>
          <a:p>
            <a:fld id="{99B00B83-F6A1-40EE-A1C1-DC49ABD53D5B}" type="datetime1">
              <a:rPr lang="it-IT" smtClean="0"/>
              <a:t>15/05/2019</a:t>
            </a:fld>
            <a:endParaRPr lang="it-IT" dirty="0"/>
          </a:p>
        </p:txBody>
      </p:sp>
      <p:sp>
        <p:nvSpPr>
          <p:cNvPr id="12" name="Segnaposto piè di pagina 5">
            <a:extLst>
              <a:ext uri="{FF2B5EF4-FFF2-40B4-BE49-F238E27FC236}">
                <a16:creationId xmlns:a16="http://schemas.microsoft.com/office/drawing/2014/main" id="{194E8DE8-B79C-2945-8375-A822EC4F448D}"/>
              </a:ext>
            </a:extLst>
          </p:cNvPr>
          <p:cNvSpPr>
            <a:spLocks noGrp="1"/>
          </p:cNvSpPr>
          <p:nvPr>
            <p:ph type="ftr" sz="quarter" idx="11"/>
          </p:nvPr>
        </p:nvSpPr>
        <p:spPr>
          <a:xfrm>
            <a:off x="4038600" y="6554470"/>
            <a:ext cx="4114800" cy="365125"/>
          </a:xfrm>
        </p:spPr>
        <p:txBody>
          <a:bodyPr/>
          <a:lstStyle>
            <a:lvl1pPr>
              <a:defRPr>
                <a:solidFill>
                  <a:schemeClr val="bg1"/>
                </a:solidFill>
              </a:defRPr>
            </a:lvl1pPr>
          </a:lstStyle>
          <a:p>
            <a:r>
              <a:rPr lang="it-IT"/>
              <a:t>Milano 12 e 14 Febbraio 2019</a:t>
            </a:r>
          </a:p>
        </p:txBody>
      </p:sp>
      <p:sp>
        <p:nvSpPr>
          <p:cNvPr id="13" name="Segnaposto numero diapositiva 6">
            <a:extLst>
              <a:ext uri="{FF2B5EF4-FFF2-40B4-BE49-F238E27FC236}">
                <a16:creationId xmlns:a16="http://schemas.microsoft.com/office/drawing/2014/main" id="{BA6FF12E-AEFE-944E-84E9-ECD5D6E0A464}"/>
              </a:ext>
            </a:extLst>
          </p:cNvPr>
          <p:cNvSpPr>
            <a:spLocks noGrp="1"/>
          </p:cNvSpPr>
          <p:nvPr>
            <p:ph type="sldNum" sz="quarter" idx="12"/>
          </p:nvPr>
        </p:nvSpPr>
        <p:spPr>
          <a:xfrm>
            <a:off x="8610600" y="6554470"/>
            <a:ext cx="2743200" cy="365125"/>
          </a:xfrm>
        </p:spPr>
        <p:txBody>
          <a:bodyPr/>
          <a:lstStyle>
            <a:lvl1pPr>
              <a:defRPr>
                <a:solidFill>
                  <a:schemeClr val="bg1"/>
                </a:solidFill>
              </a:defRPr>
            </a:lvl1pPr>
          </a:lstStyle>
          <a:p>
            <a:fld id="{10AFF00E-9DC3-7240-8851-04147A744FC9}" type="slidenum">
              <a:rPr lang="it-IT" smtClean="0"/>
              <a:pPr/>
              <a:t>‹N›</a:t>
            </a:fld>
            <a:endParaRPr lang="it-IT" dirty="0"/>
          </a:p>
        </p:txBody>
      </p:sp>
      <p:sp>
        <p:nvSpPr>
          <p:cNvPr id="14" name="Titolo 1">
            <a:extLst>
              <a:ext uri="{FF2B5EF4-FFF2-40B4-BE49-F238E27FC236}">
                <a16:creationId xmlns:a16="http://schemas.microsoft.com/office/drawing/2014/main" id="{1C65656B-0F24-B94C-9618-C11713D37E4A}"/>
              </a:ext>
            </a:extLst>
          </p:cNvPr>
          <p:cNvSpPr>
            <a:spLocks noGrp="1"/>
          </p:cNvSpPr>
          <p:nvPr>
            <p:ph type="ctrTitle" idx="4294967295"/>
          </p:nvPr>
        </p:nvSpPr>
        <p:spPr>
          <a:xfrm>
            <a:off x="1813560" y="335280"/>
            <a:ext cx="9296400" cy="594360"/>
          </a:xfrm>
        </p:spPr>
        <p:txBody>
          <a:bodyPr>
            <a:normAutofit fontScale="90000"/>
          </a:bodyPr>
          <a:lstStyle/>
          <a:p>
            <a:r>
              <a:rPr lang="it-IT"/>
              <a:t>Fare clic per modificare lo stile del titolo</a:t>
            </a:r>
            <a:endParaRPr lang="it-IT" dirty="0"/>
          </a:p>
        </p:txBody>
      </p:sp>
    </p:spTree>
    <p:extLst>
      <p:ext uri="{BB962C8B-B14F-4D97-AF65-F5344CB8AC3E}">
        <p14:creationId xmlns:p14="http://schemas.microsoft.com/office/powerpoint/2010/main" val="3548683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4" name="Segnaposto contenuto 3">
            <a:extLst>
              <a:ext uri="{FF2B5EF4-FFF2-40B4-BE49-F238E27FC236}">
                <a16:creationId xmlns:a16="http://schemas.microsoft.com/office/drawing/2014/main" id="{3F8E0840-25C1-594B-AD82-865D467A2388}"/>
              </a:ext>
            </a:extLst>
          </p:cNvPr>
          <p:cNvSpPr>
            <a:spLocks noGrp="1"/>
          </p:cNvSpPr>
          <p:nvPr>
            <p:ph sz="half" idx="2"/>
          </p:nvPr>
        </p:nvSpPr>
        <p:spPr>
          <a:xfrm>
            <a:off x="839788" y="2505075"/>
            <a:ext cx="5157787" cy="3684588"/>
          </a:xfrm>
        </p:spPr>
        <p:txBody>
          <a:bodyPr/>
          <a:lstStyle/>
          <a:p>
            <a:pPr lvl="0"/>
            <a:r>
              <a:rPr lang="it-IT"/>
              <a:t>Fare clic per modificare stili del testo dello schema</a:t>
            </a:r>
          </a:p>
        </p:txBody>
      </p:sp>
      <p:sp>
        <p:nvSpPr>
          <p:cNvPr id="6" name="Segnaposto contenuto 5">
            <a:extLst>
              <a:ext uri="{FF2B5EF4-FFF2-40B4-BE49-F238E27FC236}">
                <a16:creationId xmlns:a16="http://schemas.microsoft.com/office/drawing/2014/main" id="{ABD459A0-FEDF-1340-93DB-17D470C29F15}"/>
              </a:ext>
            </a:extLst>
          </p:cNvPr>
          <p:cNvSpPr>
            <a:spLocks noGrp="1"/>
          </p:cNvSpPr>
          <p:nvPr>
            <p:ph sz="quarter" idx="4"/>
          </p:nvPr>
        </p:nvSpPr>
        <p:spPr>
          <a:xfrm>
            <a:off x="6172200" y="2505075"/>
            <a:ext cx="5183188" cy="3684588"/>
          </a:xfrm>
        </p:spPr>
        <p:txBody>
          <a:bodyPr/>
          <a:lstStyle/>
          <a:p>
            <a:pPr lvl="0"/>
            <a:r>
              <a:rPr lang="it-IT"/>
              <a:t>Fare clic per modificare stili del testo dello schema</a:t>
            </a:r>
          </a:p>
        </p:txBody>
      </p:sp>
      <p:sp>
        <p:nvSpPr>
          <p:cNvPr id="7" name="Segnaposto data 6">
            <a:extLst>
              <a:ext uri="{FF2B5EF4-FFF2-40B4-BE49-F238E27FC236}">
                <a16:creationId xmlns:a16="http://schemas.microsoft.com/office/drawing/2014/main" id="{D852BFD8-D410-334C-B496-B03988C84A9D}"/>
              </a:ext>
            </a:extLst>
          </p:cNvPr>
          <p:cNvSpPr>
            <a:spLocks noGrp="1"/>
          </p:cNvSpPr>
          <p:nvPr>
            <p:ph type="dt" sz="half" idx="10"/>
          </p:nvPr>
        </p:nvSpPr>
        <p:spPr/>
        <p:txBody>
          <a:bodyPr/>
          <a:lstStyle/>
          <a:p>
            <a:fld id="{006C42E7-D6FD-49E4-AE09-5E7CB932D50D}" type="datetime1">
              <a:rPr lang="it-IT" smtClean="0"/>
              <a:t>15/05/2019</a:t>
            </a:fld>
            <a:endParaRPr lang="it-IT"/>
          </a:p>
        </p:txBody>
      </p:sp>
      <p:sp>
        <p:nvSpPr>
          <p:cNvPr id="8" name="Segnaposto piè di pagina 7">
            <a:extLst>
              <a:ext uri="{FF2B5EF4-FFF2-40B4-BE49-F238E27FC236}">
                <a16:creationId xmlns:a16="http://schemas.microsoft.com/office/drawing/2014/main" id="{FD5AD4E1-ACC6-F747-A3FB-C6CEEF5E8AC5}"/>
              </a:ext>
            </a:extLst>
          </p:cNvPr>
          <p:cNvSpPr>
            <a:spLocks noGrp="1"/>
          </p:cNvSpPr>
          <p:nvPr>
            <p:ph type="ftr" sz="quarter" idx="11"/>
          </p:nvPr>
        </p:nvSpPr>
        <p:spPr/>
        <p:txBody>
          <a:bodyPr/>
          <a:lstStyle/>
          <a:p>
            <a:r>
              <a:rPr lang="it-IT"/>
              <a:t>Milano 12 e 14 Febbraio 2019</a:t>
            </a:r>
          </a:p>
        </p:txBody>
      </p:sp>
      <p:sp>
        <p:nvSpPr>
          <p:cNvPr id="9" name="Segnaposto numero diapositiva 8">
            <a:extLst>
              <a:ext uri="{FF2B5EF4-FFF2-40B4-BE49-F238E27FC236}">
                <a16:creationId xmlns:a16="http://schemas.microsoft.com/office/drawing/2014/main" id="{E7C58421-BBB2-ED4C-A167-F67BC3D2E3F6}"/>
              </a:ext>
            </a:extLst>
          </p:cNvPr>
          <p:cNvSpPr>
            <a:spLocks noGrp="1"/>
          </p:cNvSpPr>
          <p:nvPr>
            <p:ph type="sldNum" sz="quarter" idx="12"/>
          </p:nvPr>
        </p:nvSpPr>
        <p:spPr/>
        <p:txBody>
          <a:bodyPr/>
          <a:lstStyle/>
          <a:p>
            <a:fld id="{10AFF00E-9DC3-7240-8851-04147A744FC9}" type="slidenum">
              <a:rPr lang="it-IT" smtClean="0"/>
              <a:t>‹N›</a:t>
            </a:fld>
            <a:endParaRPr lang="it-IT"/>
          </a:p>
        </p:txBody>
      </p:sp>
    </p:spTree>
    <p:extLst>
      <p:ext uri="{BB962C8B-B14F-4D97-AF65-F5344CB8AC3E}">
        <p14:creationId xmlns:p14="http://schemas.microsoft.com/office/powerpoint/2010/main" val="4017852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pic>
        <p:nvPicPr>
          <p:cNvPr id="7" name="Immagine 6">
            <a:extLst>
              <a:ext uri="{FF2B5EF4-FFF2-40B4-BE49-F238E27FC236}">
                <a16:creationId xmlns:a16="http://schemas.microsoft.com/office/drawing/2014/main" id="{5FB4BF26-22B7-8449-8C2A-4DAB5A4A877D}"/>
              </a:ext>
            </a:extLst>
          </p:cNvPr>
          <p:cNvPicPr>
            <a:picLocks noChangeAspect="1"/>
          </p:cNvPicPr>
          <p:nvPr userDrawn="1"/>
        </p:nvPicPr>
        <p:blipFill>
          <a:blip r:embed="rId2"/>
          <a:stretch>
            <a:fillRect/>
          </a:stretch>
        </p:blipFill>
        <p:spPr>
          <a:xfrm>
            <a:off x="0" y="-5953"/>
            <a:ext cx="12370760" cy="6970633"/>
          </a:xfrm>
          <a:prstGeom prst="rect">
            <a:avLst/>
          </a:prstGeom>
        </p:spPr>
      </p:pic>
      <p:sp>
        <p:nvSpPr>
          <p:cNvPr id="2" name="Titolo 1">
            <a:extLst>
              <a:ext uri="{FF2B5EF4-FFF2-40B4-BE49-F238E27FC236}">
                <a16:creationId xmlns:a16="http://schemas.microsoft.com/office/drawing/2014/main" id="{474DED1C-401D-D040-9A15-7A7D4946ED35}"/>
              </a:ext>
            </a:extLst>
          </p:cNvPr>
          <p:cNvSpPr>
            <a:spLocks noGrp="1"/>
          </p:cNvSpPr>
          <p:nvPr>
            <p:ph type="title"/>
          </p:nvPr>
        </p:nvSpPr>
        <p:spPr>
          <a:xfrm>
            <a:off x="2552700" y="3299618"/>
            <a:ext cx="7086600" cy="1325563"/>
          </a:xfrm>
          <a:ln>
            <a:solidFill>
              <a:schemeClr val="bg1"/>
            </a:solidFill>
          </a:ln>
        </p:spPr>
        <p:txBody>
          <a:bodyPr/>
          <a:lstStyle>
            <a:lvl1pPr algn="ctr">
              <a:defRPr b="0">
                <a:solidFill>
                  <a:schemeClr val="bg1"/>
                </a:solidFill>
                <a:latin typeface="+mn-lt"/>
              </a:defRPr>
            </a:lvl1pPr>
          </a:lstStyle>
          <a:p>
            <a:r>
              <a:rPr lang="it-IT"/>
              <a:t>Fare clic per modificare lo stile del titolo</a:t>
            </a:r>
            <a:endParaRPr lang="it-IT" dirty="0"/>
          </a:p>
        </p:txBody>
      </p:sp>
      <p:sp>
        <p:nvSpPr>
          <p:cNvPr id="3" name="Segnaposto data 2">
            <a:extLst>
              <a:ext uri="{FF2B5EF4-FFF2-40B4-BE49-F238E27FC236}">
                <a16:creationId xmlns:a16="http://schemas.microsoft.com/office/drawing/2014/main" id="{FA20F820-DE29-2849-A1AE-C7388DF428D5}"/>
              </a:ext>
            </a:extLst>
          </p:cNvPr>
          <p:cNvSpPr>
            <a:spLocks noGrp="1"/>
          </p:cNvSpPr>
          <p:nvPr>
            <p:ph type="dt" sz="half" idx="10"/>
          </p:nvPr>
        </p:nvSpPr>
        <p:spPr/>
        <p:txBody>
          <a:bodyPr/>
          <a:lstStyle>
            <a:lvl1pPr>
              <a:defRPr>
                <a:solidFill>
                  <a:schemeClr val="bg1"/>
                </a:solidFill>
              </a:defRPr>
            </a:lvl1pPr>
          </a:lstStyle>
          <a:p>
            <a:fld id="{A38324BA-7973-49DA-A048-7A2F6FD37640}" type="datetime1">
              <a:rPr lang="it-IT" smtClean="0"/>
              <a:t>15/05/2019</a:t>
            </a:fld>
            <a:endParaRPr lang="it-IT" dirty="0"/>
          </a:p>
        </p:txBody>
      </p:sp>
      <p:sp>
        <p:nvSpPr>
          <p:cNvPr id="4" name="Segnaposto piè di pagina 3">
            <a:extLst>
              <a:ext uri="{FF2B5EF4-FFF2-40B4-BE49-F238E27FC236}">
                <a16:creationId xmlns:a16="http://schemas.microsoft.com/office/drawing/2014/main" id="{6DF758F4-0DB7-D343-8756-19FA84251A5D}"/>
              </a:ext>
            </a:extLst>
          </p:cNvPr>
          <p:cNvSpPr>
            <a:spLocks noGrp="1"/>
          </p:cNvSpPr>
          <p:nvPr>
            <p:ph type="ftr" sz="quarter" idx="11"/>
          </p:nvPr>
        </p:nvSpPr>
        <p:spPr/>
        <p:txBody>
          <a:bodyPr/>
          <a:lstStyle>
            <a:lvl1pPr>
              <a:defRPr>
                <a:solidFill>
                  <a:schemeClr val="bg1"/>
                </a:solidFill>
              </a:defRPr>
            </a:lvl1pPr>
          </a:lstStyle>
          <a:p>
            <a:r>
              <a:rPr lang="it-IT"/>
              <a:t>Milano 12 e 14 Febbraio 2019</a:t>
            </a:r>
            <a:endParaRPr lang="it-IT" dirty="0"/>
          </a:p>
        </p:txBody>
      </p:sp>
      <p:sp>
        <p:nvSpPr>
          <p:cNvPr id="5" name="Segnaposto numero diapositiva 4">
            <a:extLst>
              <a:ext uri="{FF2B5EF4-FFF2-40B4-BE49-F238E27FC236}">
                <a16:creationId xmlns:a16="http://schemas.microsoft.com/office/drawing/2014/main" id="{A0C6F60F-D52E-644F-94B8-6EB08E7A8BC1}"/>
              </a:ext>
            </a:extLst>
          </p:cNvPr>
          <p:cNvSpPr>
            <a:spLocks noGrp="1"/>
          </p:cNvSpPr>
          <p:nvPr>
            <p:ph type="sldNum" sz="quarter" idx="12"/>
          </p:nvPr>
        </p:nvSpPr>
        <p:spPr/>
        <p:txBody>
          <a:bodyPr/>
          <a:lstStyle>
            <a:lvl1pPr>
              <a:defRPr>
                <a:solidFill>
                  <a:schemeClr val="bg1"/>
                </a:solidFill>
              </a:defRPr>
            </a:lvl1pPr>
          </a:lstStyle>
          <a:p>
            <a:fld id="{10AFF00E-9DC3-7240-8851-04147A744FC9}" type="slidenum">
              <a:rPr lang="it-IT" smtClean="0"/>
              <a:pPr/>
              <a:t>‹N›</a:t>
            </a:fld>
            <a:endParaRPr lang="it-IT" dirty="0"/>
          </a:p>
        </p:txBody>
      </p:sp>
      <p:pic>
        <p:nvPicPr>
          <p:cNvPr id="8" name="Immagine 7">
            <a:extLst>
              <a:ext uri="{FF2B5EF4-FFF2-40B4-BE49-F238E27FC236}">
                <a16:creationId xmlns:a16="http://schemas.microsoft.com/office/drawing/2014/main" id="{44A98379-E07C-C74F-AF3A-74F142202573}"/>
              </a:ext>
            </a:extLst>
          </p:cNvPr>
          <p:cNvPicPr>
            <a:picLocks noChangeAspect="1"/>
          </p:cNvPicPr>
          <p:nvPr userDrawn="1"/>
        </p:nvPicPr>
        <p:blipFill>
          <a:blip r:embed="rId3"/>
          <a:stretch>
            <a:fillRect/>
          </a:stretch>
        </p:blipFill>
        <p:spPr>
          <a:xfrm>
            <a:off x="5441768" y="634683"/>
            <a:ext cx="1293223" cy="1840780"/>
          </a:xfrm>
          <a:prstGeom prst="rect">
            <a:avLst/>
          </a:prstGeom>
        </p:spPr>
      </p:pic>
    </p:spTree>
    <p:extLst>
      <p:ext uri="{BB962C8B-B14F-4D97-AF65-F5344CB8AC3E}">
        <p14:creationId xmlns:p14="http://schemas.microsoft.com/office/powerpoint/2010/main" val="4055805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0449CBDC-F885-EB41-8ABA-C9E9E9ABAA49}"/>
              </a:ext>
            </a:extLst>
          </p:cNvPr>
          <p:cNvSpPr>
            <a:spLocks noGrp="1"/>
          </p:cNvSpPr>
          <p:nvPr>
            <p:ph type="dt" sz="half" idx="10"/>
          </p:nvPr>
        </p:nvSpPr>
        <p:spPr/>
        <p:txBody>
          <a:bodyPr/>
          <a:lstStyle/>
          <a:p>
            <a:fld id="{0A628FC5-9754-4E0B-BB34-79B154EF1F0F}" type="datetime1">
              <a:rPr lang="it-IT" smtClean="0"/>
              <a:t>15/05/2019</a:t>
            </a:fld>
            <a:endParaRPr lang="it-IT"/>
          </a:p>
        </p:txBody>
      </p:sp>
      <p:sp>
        <p:nvSpPr>
          <p:cNvPr id="3" name="Segnaposto piè di pagina 2">
            <a:extLst>
              <a:ext uri="{FF2B5EF4-FFF2-40B4-BE49-F238E27FC236}">
                <a16:creationId xmlns:a16="http://schemas.microsoft.com/office/drawing/2014/main" id="{A49CBAF5-5E48-F844-A174-5DD0602B4433}"/>
              </a:ext>
            </a:extLst>
          </p:cNvPr>
          <p:cNvSpPr>
            <a:spLocks noGrp="1"/>
          </p:cNvSpPr>
          <p:nvPr>
            <p:ph type="ftr" sz="quarter" idx="11"/>
          </p:nvPr>
        </p:nvSpPr>
        <p:spPr/>
        <p:txBody>
          <a:bodyPr/>
          <a:lstStyle/>
          <a:p>
            <a:r>
              <a:rPr lang="it-IT"/>
              <a:t>Milano 12 e 14 Febbraio 2019</a:t>
            </a:r>
          </a:p>
        </p:txBody>
      </p:sp>
      <p:sp>
        <p:nvSpPr>
          <p:cNvPr id="4" name="Segnaposto numero diapositiva 3">
            <a:extLst>
              <a:ext uri="{FF2B5EF4-FFF2-40B4-BE49-F238E27FC236}">
                <a16:creationId xmlns:a16="http://schemas.microsoft.com/office/drawing/2014/main" id="{3ADDDFD9-7D2E-3F43-854D-434051DE0875}"/>
              </a:ext>
            </a:extLst>
          </p:cNvPr>
          <p:cNvSpPr>
            <a:spLocks noGrp="1"/>
          </p:cNvSpPr>
          <p:nvPr>
            <p:ph type="sldNum" sz="quarter" idx="12"/>
          </p:nvPr>
        </p:nvSpPr>
        <p:spPr/>
        <p:txBody>
          <a:bodyPr/>
          <a:lstStyle/>
          <a:p>
            <a:fld id="{10AFF00E-9DC3-7240-8851-04147A744FC9}" type="slidenum">
              <a:rPr lang="it-IT" smtClean="0"/>
              <a:t>‹N›</a:t>
            </a:fld>
            <a:endParaRPr lang="it-IT"/>
          </a:p>
        </p:txBody>
      </p:sp>
      <p:pic>
        <p:nvPicPr>
          <p:cNvPr id="6" name="Immagine 5">
            <a:extLst>
              <a:ext uri="{FF2B5EF4-FFF2-40B4-BE49-F238E27FC236}">
                <a16:creationId xmlns:a16="http://schemas.microsoft.com/office/drawing/2014/main" id="{61889494-DBF9-4B45-8D92-457EE5964EE9}"/>
              </a:ext>
            </a:extLst>
          </p:cNvPr>
          <p:cNvPicPr>
            <a:picLocks noChangeAspect="1"/>
          </p:cNvPicPr>
          <p:nvPr userDrawn="1"/>
        </p:nvPicPr>
        <p:blipFill>
          <a:blip r:embed="rId2"/>
          <a:stretch>
            <a:fillRect/>
          </a:stretch>
        </p:blipFill>
        <p:spPr>
          <a:xfrm>
            <a:off x="10565" y="0"/>
            <a:ext cx="12170870" cy="6858000"/>
          </a:xfrm>
          <a:prstGeom prst="rect">
            <a:avLst/>
          </a:prstGeom>
        </p:spPr>
      </p:pic>
      <p:sp>
        <p:nvSpPr>
          <p:cNvPr id="7" name="Titolo 1">
            <a:extLst>
              <a:ext uri="{FF2B5EF4-FFF2-40B4-BE49-F238E27FC236}">
                <a16:creationId xmlns:a16="http://schemas.microsoft.com/office/drawing/2014/main" id="{971303D1-D763-AA46-9CA1-58E3DFBBA13A}"/>
              </a:ext>
            </a:extLst>
          </p:cNvPr>
          <p:cNvSpPr>
            <a:spLocks noGrp="1"/>
          </p:cNvSpPr>
          <p:nvPr>
            <p:ph type="ctrTitle" idx="4294967295"/>
          </p:nvPr>
        </p:nvSpPr>
        <p:spPr>
          <a:xfrm>
            <a:off x="1813560" y="335280"/>
            <a:ext cx="9296400" cy="594360"/>
          </a:xfrm>
        </p:spPr>
        <p:txBody>
          <a:bodyPr>
            <a:normAutofit fontScale="90000"/>
          </a:bodyPr>
          <a:lstStyle/>
          <a:p>
            <a:r>
              <a:rPr lang="it-IT"/>
              <a:t>Fare clic per modificare lo stile del titolo</a:t>
            </a:r>
            <a:endParaRPr lang="it-IT" dirty="0"/>
          </a:p>
        </p:txBody>
      </p:sp>
    </p:spTree>
    <p:extLst>
      <p:ext uri="{BB962C8B-B14F-4D97-AF65-F5344CB8AC3E}">
        <p14:creationId xmlns:p14="http://schemas.microsoft.com/office/powerpoint/2010/main" val="4026942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pic>
        <p:nvPicPr>
          <p:cNvPr id="8" name="Immagine 7">
            <a:extLst>
              <a:ext uri="{FF2B5EF4-FFF2-40B4-BE49-F238E27FC236}">
                <a16:creationId xmlns:a16="http://schemas.microsoft.com/office/drawing/2014/main" id="{73465FA1-8317-5A4C-8190-0DD7306018B3}"/>
              </a:ext>
            </a:extLst>
          </p:cNvPr>
          <p:cNvPicPr>
            <a:picLocks noChangeAspect="1"/>
          </p:cNvPicPr>
          <p:nvPr userDrawn="1"/>
        </p:nvPicPr>
        <p:blipFill>
          <a:blip r:embed="rId2"/>
          <a:stretch>
            <a:fillRect/>
          </a:stretch>
        </p:blipFill>
        <p:spPr>
          <a:xfrm>
            <a:off x="-1793" y="-12358"/>
            <a:ext cx="12181434" cy="6863953"/>
          </a:xfrm>
          <a:prstGeom prst="rect">
            <a:avLst/>
          </a:prstGeom>
        </p:spPr>
      </p:pic>
      <p:pic>
        <p:nvPicPr>
          <p:cNvPr id="9" name="Immagine 8">
            <a:extLst>
              <a:ext uri="{FF2B5EF4-FFF2-40B4-BE49-F238E27FC236}">
                <a16:creationId xmlns:a16="http://schemas.microsoft.com/office/drawing/2014/main" id="{4461A619-15FE-144E-A798-636778275E82}"/>
              </a:ext>
            </a:extLst>
          </p:cNvPr>
          <p:cNvPicPr>
            <a:picLocks noChangeAspect="1"/>
          </p:cNvPicPr>
          <p:nvPr userDrawn="1"/>
        </p:nvPicPr>
        <p:blipFill>
          <a:blip r:embed="rId3"/>
          <a:stretch>
            <a:fillRect/>
          </a:stretch>
        </p:blipFill>
        <p:spPr>
          <a:xfrm>
            <a:off x="195796" y="207963"/>
            <a:ext cx="881743" cy="1255077"/>
          </a:xfrm>
          <a:prstGeom prst="rect">
            <a:avLst/>
          </a:prstGeom>
        </p:spPr>
      </p:pic>
      <p:sp>
        <p:nvSpPr>
          <p:cNvPr id="3" name="Segnaposto contenuto 2">
            <a:extLst>
              <a:ext uri="{FF2B5EF4-FFF2-40B4-BE49-F238E27FC236}">
                <a16:creationId xmlns:a16="http://schemas.microsoft.com/office/drawing/2014/main" id="{B04001D3-3B6E-3F44-BBBA-CA263BAF0E25}"/>
              </a:ext>
            </a:extLst>
          </p:cNvPr>
          <p:cNvSpPr>
            <a:spLocks noGrp="1"/>
          </p:cNvSpPr>
          <p:nvPr>
            <p:ph idx="1"/>
          </p:nvPr>
        </p:nvSpPr>
        <p:spPr>
          <a:xfrm>
            <a:off x="5183188" y="2057400"/>
            <a:ext cx="6172200" cy="38036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p:txBody>
      </p:sp>
      <p:sp>
        <p:nvSpPr>
          <p:cNvPr id="4" name="Segnaposto testo 3">
            <a:extLst>
              <a:ext uri="{FF2B5EF4-FFF2-40B4-BE49-F238E27FC236}">
                <a16:creationId xmlns:a16="http://schemas.microsoft.com/office/drawing/2014/main" id="{CCF24518-9971-F34F-A5C9-8024C9CCE0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11" name="Segnaposto data 4">
            <a:extLst>
              <a:ext uri="{FF2B5EF4-FFF2-40B4-BE49-F238E27FC236}">
                <a16:creationId xmlns:a16="http://schemas.microsoft.com/office/drawing/2014/main" id="{64489DCB-DEF7-4D4E-BD25-8E7C81D851AC}"/>
              </a:ext>
            </a:extLst>
          </p:cNvPr>
          <p:cNvSpPr>
            <a:spLocks noGrp="1"/>
          </p:cNvSpPr>
          <p:nvPr>
            <p:ph type="dt" sz="half" idx="10"/>
          </p:nvPr>
        </p:nvSpPr>
        <p:spPr>
          <a:xfrm>
            <a:off x="838200" y="6554470"/>
            <a:ext cx="2743200" cy="365125"/>
          </a:xfrm>
        </p:spPr>
        <p:txBody>
          <a:bodyPr/>
          <a:lstStyle>
            <a:lvl1pPr>
              <a:defRPr>
                <a:solidFill>
                  <a:schemeClr val="bg1"/>
                </a:solidFill>
              </a:defRPr>
            </a:lvl1pPr>
          </a:lstStyle>
          <a:p>
            <a:fld id="{29F4FB31-F514-43DA-AF6C-4CD165ADF4B8}" type="datetime1">
              <a:rPr lang="it-IT" smtClean="0"/>
              <a:t>15/05/2019</a:t>
            </a:fld>
            <a:endParaRPr lang="it-IT" dirty="0"/>
          </a:p>
        </p:txBody>
      </p:sp>
      <p:sp>
        <p:nvSpPr>
          <p:cNvPr id="12" name="Segnaposto piè di pagina 5">
            <a:extLst>
              <a:ext uri="{FF2B5EF4-FFF2-40B4-BE49-F238E27FC236}">
                <a16:creationId xmlns:a16="http://schemas.microsoft.com/office/drawing/2014/main" id="{26E9D950-3512-BD4F-92ED-57301D0D788B}"/>
              </a:ext>
            </a:extLst>
          </p:cNvPr>
          <p:cNvSpPr>
            <a:spLocks noGrp="1"/>
          </p:cNvSpPr>
          <p:nvPr>
            <p:ph type="ftr" sz="quarter" idx="11"/>
          </p:nvPr>
        </p:nvSpPr>
        <p:spPr>
          <a:xfrm>
            <a:off x="4038600" y="6554470"/>
            <a:ext cx="4114800" cy="365125"/>
          </a:xfrm>
        </p:spPr>
        <p:txBody>
          <a:bodyPr/>
          <a:lstStyle>
            <a:lvl1pPr>
              <a:defRPr>
                <a:solidFill>
                  <a:schemeClr val="bg1"/>
                </a:solidFill>
              </a:defRPr>
            </a:lvl1pPr>
          </a:lstStyle>
          <a:p>
            <a:r>
              <a:rPr lang="it-IT"/>
              <a:t>Milano 12 e 14 Febbraio 2019</a:t>
            </a:r>
          </a:p>
        </p:txBody>
      </p:sp>
      <p:sp>
        <p:nvSpPr>
          <p:cNvPr id="13" name="Segnaposto numero diapositiva 6">
            <a:extLst>
              <a:ext uri="{FF2B5EF4-FFF2-40B4-BE49-F238E27FC236}">
                <a16:creationId xmlns:a16="http://schemas.microsoft.com/office/drawing/2014/main" id="{6F1C97A9-CBAC-BB41-87A1-EAB973D8D52C}"/>
              </a:ext>
            </a:extLst>
          </p:cNvPr>
          <p:cNvSpPr>
            <a:spLocks noGrp="1"/>
          </p:cNvSpPr>
          <p:nvPr>
            <p:ph type="sldNum" sz="quarter" idx="12"/>
          </p:nvPr>
        </p:nvSpPr>
        <p:spPr>
          <a:xfrm>
            <a:off x="8610600" y="6554470"/>
            <a:ext cx="2743200" cy="365125"/>
          </a:xfrm>
        </p:spPr>
        <p:txBody>
          <a:bodyPr/>
          <a:lstStyle>
            <a:lvl1pPr>
              <a:defRPr>
                <a:solidFill>
                  <a:schemeClr val="bg1"/>
                </a:solidFill>
              </a:defRPr>
            </a:lvl1pPr>
          </a:lstStyle>
          <a:p>
            <a:fld id="{10AFF00E-9DC3-7240-8851-04147A744FC9}" type="slidenum">
              <a:rPr lang="it-IT" smtClean="0"/>
              <a:pPr/>
              <a:t>‹N›</a:t>
            </a:fld>
            <a:endParaRPr lang="it-IT" dirty="0"/>
          </a:p>
        </p:txBody>
      </p:sp>
      <p:sp>
        <p:nvSpPr>
          <p:cNvPr id="14" name="Titolo 1">
            <a:extLst>
              <a:ext uri="{FF2B5EF4-FFF2-40B4-BE49-F238E27FC236}">
                <a16:creationId xmlns:a16="http://schemas.microsoft.com/office/drawing/2014/main" id="{E2638BD4-234F-8442-AB85-AEDC47536D13}"/>
              </a:ext>
            </a:extLst>
          </p:cNvPr>
          <p:cNvSpPr>
            <a:spLocks noGrp="1"/>
          </p:cNvSpPr>
          <p:nvPr>
            <p:ph type="ctrTitle" idx="4294967295"/>
          </p:nvPr>
        </p:nvSpPr>
        <p:spPr>
          <a:xfrm>
            <a:off x="1813560" y="335280"/>
            <a:ext cx="9296400" cy="594360"/>
          </a:xfrm>
        </p:spPr>
        <p:txBody>
          <a:bodyPr>
            <a:normAutofit fontScale="90000"/>
          </a:bodyPr>
          <a:lstStyle/>
          <a:p>
            <a:r>
              <a:rPr lang="it-IT"/>
              <a:t>Fare clic per modificare lo stile del titolo</a:t>
            </a:r>
            <a:endParaRPr lang="it-IT" dirty="0"/>
          </a:p>
        </p:txBody>
      </p:sp>
    </p:spTree>
    <p:extLst>
      <p:ext uri="{BB962C8B-B14F-4D97-AF65-F5344CB8AC3E}">
        <p14:creationId xmlns:p14="http://schemas.microsoft.com/office/powerpoint/2010/main" val="2446598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C2BDD68A-1477-8E46-9FF1-AEF1004D83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600431F-07AE-674D-8F4E-44052AB14D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66A77D59-7ABB-F544-BE1D-031DF9933D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ADE5A9-9AE4-4B79-B927-5313269294BB}" type="datetime1">
              <a:rPr lang="it-IT" smtClean="0"/>
              <a:t>15/05/2019</a:t>
            </a:fld>
            <a:endParaRPr lang="it-IT"/>
          </a:p>
        </p:txBody>
      </p:sp>
      <p:sp>
        <p:nvSpPr>
          <p:cNvPr id="5" name="Segnaposto piè di pagina 4">
            <a:extLst>
              <a:ext uri="{FF2B5EF4-FFF2-40B4-BE49-F238E27FC236}">
                <a16:creationId xmlns:a16="http://schemas.microsoft.com/office/drawing/2014/main" id="{245B1190-35CB-654C-9CAE-AC0D0F945D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a:t>Milano 12 e 14 Febbraio 2019</a:t>
            </a:r>
          </a:p>
        </p:txBody>
      </p:sp>
      <p:sp>
        <p:nvSpPr>
          <p:cNvPr id="6" name="Segnaposto numero diapositiva 5">
            <a:extLst>
              <a:ext uri="{FF2B5EF4-FFF2-40B4-BE49-F238E27FC236}">
                <a16:creationId xmlns:a16="http://schemas.microsoft.com/office/drawing/2014/main" id="{06056DDE-1073-4E4F-8F40-860E9D4AFD7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AFF00E-9DC3-7240-8851-04147A744FC9}" type="slidenum">
              <a:rPr lang="it-IT" smtClean="0"/>
              <a:t>‹N›</a:t>
            </a:fld>
            <a:endParaRPr lang="it-IT"/>
          </a:p>
        </p:txBody>
      </p:sp>
    </p:spTree>
    <p:extLst>
      <p:ext uri="{BB962C8B-B14F-4D97-AF65-F5344CB8AC3E}">
        <p14:creationId xmlns:p14="http://schemas.microsoft.com/office/powerpoint/2010/main" val="218811270"/>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3402F7-F606-4FFA-B8F8-07CBBB64EAB4}" type="datetime1">
              <a:rPr lang="it-IT" smtClean="0">
                <a:solidFill>
                  <a:prstClr val="black">
                    <a:tint val="75000"/>
                  </a:prstClr>
                </a:solidFill>
              </a:rPr>
              <a:t>15/05/2019</a:t>
            </a:fld>
            <a:endParaRPr lang="it-IT">
              <a:solidFill>
                <a:prstClr val="black">
                  <a:tint val="75000"/>
                </a:prstClr>
              </a:solidFill>
            </a:endParaRPr>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a:solidFill>
                  <a:prstClr val="black">
                    <a:tint val="75000"/>
                  </a:prstClr>
                </a:solidFill>
              </a:rPr>
              <a:t>Milano 12 e 14 Febbraio 2019</a:t>
            </a:r>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A7D11A-9FC0-4EB6-9933-4726E1B165EB}"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2984602403"/>
      </p:ext>
    </p:extLst>
  </p:cSld>
  <p:clrMap bg1="lt1" tx1="dk1" bg2="lt2" tx2="dk2" accent1="accent1" accent2="accent2" accent3="accent3" accent4="accent4" accent5="accent5" accent6="accent6" hlink="hlink" folHlink="folHlink"/>
  <p:sldLayoutIdLst>
    <p:sldLayoutId id="2147483998" r:id="rId1"/>
    <p:sldLayoutId id="2147483999" r:id="rId2"/>
    <p:sldLayoutId id="2147484000" r:id="rId3"/>
    <p:sldLayoutId id="2147484001" r:id="rId4"/>
    <p:sldLayoutId id="2147484002" r:id="rId5"/>
    <p:sldLayoutId id="2147484003" r:id="rId6"/>
    <p:sldLayoutId id="2147484004" r:id="rId7"/>
    <p:sldLayoutId id="2147484005" r:id="rId8"/>
    <p:sldLayoutId id="2147484006" r:id="rId9"/>
    <p:sldLayoutId id="2147484007" r:id="rId10"/>
    <p:sldLayoutId id="2147484008" r:id="rId11"/>
  </p:sldLayoutIdLst>
  <p:transition spd="slow">
    <p:push dir="u"/>
  </p:transition>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www.inps.it/"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olo 8"/>
          <p:cNvSpPr>
            <a:spLocks noGrp="1"/>
          </p:cNvSpPr>
          <p:nvPr>
            <p:ph type="title"/>
          </p:nvPr>
        </p:nvSpPr>
        <p:spPr>
          <a:xfrm>
            <a:off x="2552700" y="2632842"/>
            <a:ext cx="7505700" cy="1072055"/>
          </a:xfrm>
        </p:spPr>
        <p:txBody>
          <a:bodyPr>
            <a:normAutofit/>
          </a:bodyPr>
          <a:lstStyle/>
          <a:p>
            <a:r>
              <a:rPr lang="it-IT" b="1" dirty="0"/>
              <a:t>Inarcassa ed INPS si incontrano</a:t>
            </a:r>
            <a:endParaRPr lang="it-IT" dirty="0"/>
          </a:p>
        </p:txBody>
      </p:sp>
      <p:sp>
        <p:nvSpPr>
          <p:cNvPr id="4" name="Segnaposto piè di pagina 3"/>
          <p:cNvSpPr>
            <a:spLocks noGrp="1"/>
          </p:cNvSpPr>
          <p:nvPr>
            <p:ph type="ftr" sz="quarter" idx="11"/>
          </p:nvPr>
        </p:nvSpPr>
        <p:spPr>
          <a:xfrm>
            <a:off x="2985796" y="6356350"/>
            <a:ext cx="6736702" cy="365125"/>
          </a:xfrm>
        </p:spPr>
        <p:txBody>
          <a:bodyPr/>
          <a:lstStyle/>
          <a:p>
            <a:r>
              <a:rPr lang="it-IT" dirty="0"/>
              <a:t>A cura di: Gianpiero Villaschi</a:t>
            </a:r>
          </a:p>
        </p:txBody>
      </p:sp>
      <p:pic>
        <p:nvPicPr>
          <p:cNvPr id="2" name="Immagine 1"/>
          <p:cNvPicPr>
            <a:picLocks noChangeAspect="1"/>
          </p:cNvPicPr>
          <p:nvPr/>
        </p:nvPicPr>
        <p:blipFill>
          <a:blip r:embed="rId3"/>
          <a:stretch>
            <a:fillRect/>
          </a:stretch>
        </p:blipFill>
        <p:spPr>
          <a:xfrm>
            <a:off x="4540097" y="3829292"/>
            <a:ext cx="3628099" cy="2527058"/>
          </a:xfrm>
          <a:prstGeom prst="rect">
            <a:avLst/>
          </a:prstGeom>
        </p:spPr>
      </p:pic>
      <p:sp>
        <p:nvSpPr>
          <p:cNvPr id="3" name="Rettangolo 2"/>
          <p:cNvSpPr/>
          <p:nvPr/>
        </p:nvSpPr>
        <p:spPr>
          <a:xfrm>
            <a:off x="442327" y="6400412"/>
            <a:ext cx="2182009" cy="276999"/>
          </a:xfrm>
          <a:prstGeom prst="rect">
            <a:avLst/>
          </a:prstGeom>
        </p:spPr>
        <p:txBody>
          <a:bodyPr wrap="none">
            <a:spAutoFit/>
          </a:bodyPr>
          <a:lstStyle/>
          <a:p>
            <a:pPr lvl="0" algn="ctr">
              <a:spcBef>
                <a:spcPct val="50000"/>
              </a:spcBef>
            </a:pPr>
            <a:r>
              <a:rPr lang="it-IT" altLang="it-IT" sz="1200" dirty="0">
                <a:solidFill>
                  <a:srgbClr val="FFFFFF"/>
                </a:solidFill>
                <a:latin typeface="Verdana" panose="020B0604030504040204" pitchFamily="34" charset="0"/>
              </a:rPr>
              <a:t>Cremona 15 Maggio 2019</a:t>
            </a:r>
          </a:p>
        </p:txBody>
      </p:sp>
    </p:spTree>
    <p:extLst>
      <p:ext uri="{BB962C8B-B14F-4D97-AF65-F5344CB8AC3E}">
        <p14:creationId xmlns:p14="http://schemas.microsoft.com/office/powerpoint/2010/main" val="3346774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piè di pagina 1">
            <a:extLst>
              <a:ext uri="{FF2B5EF4-FFF2-40B4-BE49-F238E27FC236}">
                <a16:creationId xmlns:a16="http://schemas.microsoft.com/office/drawing/2014/main" id="{E77FF7A9-C516-4CAE-B25A-48AD3A582EC5}"/>
              </a:ext>
            </a:extLst>
          </p:cNvPr>
          <p:cNvSpPr>
            <a:spLocks noGrp="1"/>
          </p:cNvSpPr>
          <p:nvPr>
            <p:ph type="ftr" sz="quarter" idx="11"/>
          </p:nvPr>
        </p:nvSpPr>
        <p:spPr/>
        <p:txBody>
          <a:bodyPr/>
          <a:lstStyle/>
          <a:p>
            <a:r>
              <a:rPr lang="it-IT" dirty="0"/>
              <a:t>Cremona 15 Maggio 2019</a:t>
            </a:r>
          </a:p>
        </p:txBody>
      </p:sp>
      <p:sp>
        <p:nvSpPr>
          <p:cNvPr id="3" name="Titolo 2">
            <a:extLst>
              <a:ext uri="{FF2B5EF4-FFF2-40B4-BE49-F238E27FC236}">
                <a16:creationId xmlns:a16="http://schemas.microsoft.com/office/drawing/2014/main" id="{0AEFFB2D-3560-46F6-BC67-44718B4948AC}"/>
              </a:ext>
            </a:extLst>
          </p:cNvPr>
          <p:cNvSpPr>
            <a:spLocks noGrp="1"/>
          </p:cNvSpPr>
          <p:nvPr>
            <p:ph type="ctrTitle" idx="4294967295"/>
          </p:nvPr>
        </p:nvSpPr>
        <p:spPr>
          <a:xfrm>
            <a:off x="1754372" y="365125"/>
            <a:ext cx="9599428" cy="932047"/>
          </a:xfrm>
        </p:spPr>
        <p:txBody>
          <a:bodyPr/>
          <a:lstStyle/>
          <a:p>
            <a:r>
              <a:rPr lang="it-IT" sz="4000" dirty="0">
                <a:solidFill>
                  <a:schemeClr val="accent1">
                    <a:lumMod val="75000"/>
                  </a:schemeClr>
                </a:solidFill>
                <a:latin typeface="Verdana" panose="020B0604030504040204" pitchFamily="34" charset="0"/>
                <a:ea typeface="Verdana" panose="020B0604030504040204" pitchFamily="34" charset="0"/>
              </a:rPr>
              <a:t>Periodi coincidenti</a:t>
            </a:r>
          </a:p>
        </p:txBody>
      </p:sp>
      <p:sp>
        <p:nvSpPr>
          <p:cNvPr id="4" name="Segnaposto contenuto 1">
            <a:extLst>
              <a:ext uri="{FF2B5EF4-FFF2-40B4-BE49-F238E27FC236}">
                <a16:creationId xmlns:a16="http://schemas.microsoft.com/office/drawing/2014/main" id="{BC8E57E4-0A68-4E7E-B06C-1172E0D4D543}"/>
              </a:ext>
            </a:extLst>
          </p:cNvPr>
          <p:cNvSpPr txBox="1">
            <a:spLocks/>
          </p:cNvSpPr>
          <p:nvPr/>
        </p:nvSpPr>
        <p:spPr>
          <a:xfrm>
            <a:off x="1584251" y="1757585"/>
            <a:ext cx="8452884" cy="45259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it-IT" altLang="it-IT" sz="2400" dirty="0">
                <a:latin typeface="Verdana" panose="020B0604030504040204" pitchFamily="34" charset="0"/>
                <a:ea typeface="Verdana" panose="020B0604030504040204" pitchFamily="34" charset="0"/>
              </a:rPr>
              <a:t>Ai sensi dell’art.6  della legge 45/ 1990, nei casi in cui si abbia una coincidenza di più periodi coperti da contribuzione sono utili quelli relativi ad effettiva attività  lavorativa e, in mancanza di questa, è utile la contribuzione di importo più elevato, fatto salvo il diritto al rimborso della contribuzione non considerata e, per i contributi volontari, il diritto allo scomputo del corrispondente importo dall'onere di ricongiunzione.</a:t>
            </a:r>
          </a:p>
        </p:txBody>
      </p:sp>
    </p:spTree>
    <p:extLst>
      <p:ext uri="{BB962C8B-B14F-4D97-AF65-F5344CB8AC3E}">
        <p14:creationId xmlns:p14="http://schemas.microsoft.com/office/powerpoint/2010/main" val="455357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piè di pagina 1">
            <a:extLst>
              <a:ext uri="{FF2B5EF4-FFF2-40B4-BE49-F238E27FC236}">
                <a16:creationId xmlns:a16="http://schemas.microsoft.com/office/drawing/2014/main" id="{E312A3F9-498D-47CC-8724-154ECD3CB20A}"/>
              </a:ext>
            </a:extLst>
          </p:cNvPr>
          <p:cNvSpPr>
            <a:spLocks noGrp="1"/>
          </p:cNvSpPr>
          <p:nvPr>
            <p:ph type="ftr" sz="quarter" idx="11"/>
          </p:nvPr>
        </p:nvSpPr>
        <p:spPr/>
        <p:txBody>
          <a:bodyPr/>
          <a:lstStyle/>
          <a:p>
            <a:r>
              <a:rPr lang="it-IT" dirty="0"/>
              <a:t>Cremona 15 Maggio 2019</a:t>
            </a:r>
          </a:p>
        </p:txBody>
      </p:sp>
      <p:sp>
        <p:nvSpPr>
          <p:cNvPr id="3" name="Titolo 2">
            <a:extLst>
              <a:ext uri="{FF2B5EF4-FFF2-40B4-BE49-F238E27FC236}">
                <a16:creationId xmlns:a16="http://schemas.microsoft.com/office/drawing/2014/main" id="{9CA6C027-6742-4D58-96A3-1D702747FAA8}"/>
              </a:ext>
            </a:extLst>
          </p:cNvPr>
          <p:cNvSpPr>
            <a:spLocks noGrp="1"/>
          </p:cNvSpPr>
          <p:nvPr>
            <p:ph type="ctrTitle" idx="4294967295"/>
          </p:nvPr>
        </p:nvSpPr>
        <p:spPr>
          <a:xfrm>
            <a:off x="1807534" y="365125"/>
            <a:ext cx="9546265" cy="951415"/>
          </a:xfrm>
        </p:spPr>
        <p:txBody>
          <a:bodyPr>
            <a:normAutofit/>
          </a:bodyPr>
          <a:lstStyle/>
          <a:p>
            <a:r>
              <a:rPr lang="it-IT" sz="3600" dirty="0">
                <a:solidFill>
                  <a:schemeClr val="accent1">
                    <a:lumMod val="75000"/>
                  </a:schemeClr>
                </a:solidFill>
                <a:latin typeface="Verdana" panose="020B0604030504040204" pitchFamily="34" charset="0"/>
                <a:ea typeface="Verdana" panose="020B0604030504040204" pitchFamily="34" charset="0"/>
              </a:rPr>
              <a:t>Titolarità di pensione di anzianità</a:t>
            </a:r>
          </a:p>
        </p:txBody>
      </p:sp>
      <p:sp>
        <p:nvSpPr>
          <p:cNvPr id="4" name="Segnaposto contenuto 1">
            <a:extLst>
              <a:ext uri="{FF2B5EF4-FFF2-40B4-BE49-F238E27FC236}">
                <a16:creationId xmlns:a16="http://schemas.microsoft.com/office/drawing/2014/main" id="{E6F63D5F-40A5-4027-9B2F-F4151A83EAA6}"/>
              </a:ext>
            </a:extLst>
          </p:cNvPr>
          <p:cNvSpPr txBox="1">
            <a:spLocks/>
          </p:cNvSpPr>
          <p:nvPr/>
        </p:nvSpPr>
        <p:spPr>
          <a:xfrm>
            <a:off x="1637413" y="1672524"/>
            <a:ext cx="9016409" cy="45259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it-IT" altLang="it-IT" sz="2000" dirty="0">
                <a:latin typeface="Verdana" panose="020B0604030504040204" pitchFamily="34" charset="0"/>
                <a:ea typeface="Verdana" panose="020B0604030504040204" pitchFamily="34" charset="0"/>
              </a:rPr>
              <a:t>Il libero professionista il quale sia stato assicurato precedentemente anche presso altro Fondo previdenziale ed abbia ottenuto la liquidazione a carico di quest' ultimo della pensione di anzianità, può chiedere, ai sensi del 5° comma dell' art. 1 della legge in parola, per una sola volta e in deroga al principio generale della non avvenuta utilizzazione delle posizioni da ricongiungere, la ricongiunzione presso il Fondo stesso del periodo assicurativo successivamente maturato e la liquidazione di un supplemento di pensione. La facoltà è esercitabile soltanto se trattasi di pensione di anzianità e non anche quando sia stato liquidato un trattamento pensionistico di altra natura e a condizione che la relativa domanda venga presentata ( a pena di decadenza) entro un anno dalla cessazione della successiva contribuzione (circ.199/1995)</a:t>
            </a:r>
          </a:p>
        </p:txBody>
      </p:sp>
    </p:spTree>
    <p:extLst>
      <p:ext uri="{BB962C8B-B14F-4D97-AF65-F5344CB8AC3E}">
        <p14:creationId xmlns:p14="http://schemas.microsoft.com/office/powerpoint/2010/main" val="18012863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piè di pagina 2">
            <a:extLst>
              <a:ext uri="{FF2B5EF4-FFF2-40B4-BE49-F238E27FC236}">
                <a16:creationId xmlns:a16="http://schemas.microsoft.com/office/drawing/2014/main" id="{72084866-727F-439B-B994-BDBC31F37431}"/>
              </a:ext>
            </a:extLst>
          </p:cNvPr>
          <p:cNvSpPr>
            <a:spLocks noGrp="1"/>
          </p:cNvSpPr>
          <p:nvPr>
            <p:ph type="ftr" sz="quarter" idx="11"/>
          </p:nvPr>
        </p:nvSpPr>
        <p:spPr/>
        <p:txBody>
          <a:bodyPr/>
          <a:lstStyle/>
          <a:p>
            <a:r>
              <a:rPr lang="it-IT" dirty="0"/>
              <a:t>Cremona 15 Maggio 2019</a:t>
            </a:r>
          </a:p>
        </p:txBody>
      </p:sp>
      <p:sp>
        <p:nvSpPr>
          <p:cNvPr id="4" name="Titolo 3">
            <a:extLst>
              <a:ext uri="{FF2B5EF4-FFF2-40B4-BE49-F238E27FC236}">
                <a16:creationId xmlns:a16="http://schemas.microsoft.com/office/drawing/2014/main" id="{F39352BC-C5FE-4BFE-BE19-A1E9E1EA6610}"/>
              </a:ext>
            </a:extLst>
          </p:cNvPr>
          <p:cNvSpPr>
            <a:spLocks noGrp="1"/>
          </p:cNvSpPr>
          <p:nvPr>
            <p:ph type="ctrTitle" idx="4294967295"/>
          </p:nvPr>
        </p:nvSpPr>
        <p:spPr>
          <a:xfrm>
            <a:off x="1813560" y="365125"/>
            <a:ext cx="9540240" cy="1325563"/>
          </a:xfrm>
        </p:spPr>
        <p:txBody>
          <a:bodyPr>
            <a:normAutofit/>
          </a:bodyPr>
          <a:lstStyle/>
          <a:p>
            <a:r>
              <a:rPr lang="it-IT" sz="3600" dirty="0">
                <a:solidFill>
                  <a:schemeClr val="accent1">
                    <a:lumMod val="75000"/>
                  </a:schemeClr>
                </a:solidFill>
                <a:latin typeface="Verdana" panose="020B0604030504040204" pitchFamily="34" charset="0"/>
                <a:ea typeface="Verdana" panose="020B0604030504040204" pitchFamily="34" charset="0"/>
              </a:rPr>
              <a:t>Domanda da parte del superstite</a:t>
            </a:r>
          </a:p>
        </p:txBody>
      </p:sp>
      <p:sp>
        <p:nvSpPr>
          <p:cNvPr id="6" name="Segnaposto contenuto 1">
            <a:extLst>
              <a:ext uri="{FF2B5EF4-FFF2-40B4-BE49-F238E27FC236}">
                <a16:creationId xmlns:a16="http://schemas.microsoft.com/office/drawing/2014/main" id="{1179A520-7B95-410A-8743-7758C8D98A1F}"/>
              </a:ext>
            </a:extLst>
          </p:cNvPr>
          <p:cNvSpPr>
            <a:spLocks noGrp="1"/>
          </p:cNvSpPr>
          <p:nvPr>
            <p:ph type="body" idx="13"/>
          </p:nvPr>
        </p:nvSpPr>
        <p:spPr>
          <a:xfrm>
            <a:off x="1813560" y="2222500"/>
            <a:ext cx="9137975" cy="4102100"/>
          </a:xfrm>
        </p:spPr>
        <p:txBody>
          <a:bodyPr>
            <a:normAutofit/>
          </a:bodyPr>
          <a:lstStyle/>
          <a:p>
            <a:pPr algn="just"/>
            <a:r>
              <a:rPr lang="it-IT" altLang="it-IT" sz="2000" dirty="0">
                <a:solidFill>
                  <a:schemeClr val="tx1"/>
                </a:solidFill>
                <a:latin typeface="Verdana" panose="020B0604030504040204" pitchFamily="34" charset="0"/>
                <a:ea typeface="Verdana" panose="020B0604030504040204" pitchFamily="34" charset="0"/>
              </a:rPr>
              <a:t>La facoltà di ricongiunzione ex lege 45/1990 può essere esercitate anche dai superstiti entro due anni dal decesso dell'interessato, subentrando i medesimi ai fini della presente legge nelle posizioni giuridiche del dante causa (art.7)</a:t>
            </a:r>
          </a:p>
        </p:txBody>
      </p:sp>
    </p:spTree>
    <p:extLst>
      <p:ext uri="{BB962C8B-B14F-4D97-AF65-F5344CB8AC3E}">
        <p14:creationId xmlns:p14="http://schemas.microsoft.com/office/powerpoint/2010/main" val="864965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piè di pagina 2">
            <a:extLst>
              <a:ext uri="{FF2B5EF4-FFF2-40B4-BE49-F238E27FC236}">
                <a16:creationId xmlns:a16="http://schemas.microsoft.com/office/drawing/2014/main" id="{72A3F2F5-86A4-4AF1-869A-FD39AEF68A66}"/>
              </a:ext>
            </a:extLst>
          </p:cNvPr>
          <p:cNvSpPr>
            <a:spLocks noGrp="1"/>
          </p:cNvSpPr>
          <p:nvPr>
            <p:ph type="ftr" sz="quarter" idx="11"/>
          </p:nvPr>
        </p:nvSpPr>
        <p:spPr/>
        <p:txBody>
          <a:bodyPr/>
          <a:lstStyle/>
          <a:p>
            <a:r>
              <a:rPr lang="it-IT" dirty="0"/>
              <a:t>Cremona 15 Maggio 2019</a:t>
            </a:r>
          </a:p>
        </p:txBody>
      </p:sp>
      <p:sp>
        <p:nvSpPr>
          <p:cNvPr id="4" name="Titolo 3">
            <a:extLst>
              <a:ext uri="{FF2B5EF4-FFF2-40B4-BE49-F238E27FC236}">
                <a16:creationId xmlns:a16="http://schemas.microsoft.com/office/drawing/2014/main" id="{5A992ABF-318C-4A90-85EC-5ED0A80FB8EA}"/>
              </a:ext>
            </a:extLst>
          </p:cNvPr>
          <p:cNvSpPr>
            <a:spLocks noGrp="1"/>
          </p:cNvSpPr>
          <p:nvPr>
            <p:ph type="ctrTitle" idx="4294967295"/>
          </p:nvPr>
        </p:nvSpPr>
        <p:spPr>
          <a:xfrm>
            <a:off x="1830218" y="335279"/>
            <a:ext cx="9296400" cy="1057585"/>
          </a:xfrm>
        </p:spPr>
        <p:txBody>
          <a:bodyPr>
            <a:normAutofit fontScale="90000"/>
          </a:bodyPr>
          <a:lstStyle/>
          <a:p>
            <a:r>
              <a:rPr lang="it-IT" sz="3600" dirty="0">
                <a:solidFill>
                  <a:schemeClr val="accent1">
                    <a:lumMod val="75000"/>
                  </a:schemeClr>
                </a:solidFill>
                <a:latin typeface="Verdana" panose="020B0604030504040204" pitchFamily="34" charset="0"/>
                <a:ea typeface="Verdana" panose="020B0604030504040204" pitchFamily="34" charset="0"/>
              </a:rPr>
              <a:t>Presentazione on line domande di ricongiunzione</a:t>
            </a:r>
          </a:p>
        </p:txBody>
      </p:sp>
      <p:sp>
        <p:nvSpPr>
          <p:cNvPr id="5" name="Segnaposto contenuto 1">
            <a:extLst>
              <a:ext uri="{FF2B5EF4-FFF2-40B4-BE49-F238E27FC236}">
                <a16:creationId xmlns:a16="http://schemas.microsoft.com/office/drawing/2014/main" id="{AEF2D1B9-6C33-449F-B196-57FD909A3AD7}"/>
              </a:ext>
            </a:extLst>
          </p:cNvPr>
          <p:cNvSpPr>
            <a:spLocks noGrp="1"/>
          </p:cNvSpPr>
          <p:nvPr>
            <p:ph type="body" idx="13"/>
          </p:nvPr>
        </p:nvSpPr>
        <p:spPr>
          <a:xfrm>
            <a:off x="838200" y="2222500"/>
            <a:ext cx="10515600" cy="4102100"/>
          </a:xfrm>
        </p:spPr>
        <p:txBody>
          <a:bodyPr/>
          <a:lstStyle/>
          <a:p>
            <a:pPr marL="0" indent="0">
              <a:buFontTx/>
              <a:buNone/>
              <a:defRPr/>
            </a:pPr>
            <a:r>
              <a:rPr lang="it-IT" sz="2000" dirty="0">
                <a:solidFill>
                  <a:schemeClr val="tx1"/>
                </a:solidFill>
                <a:latin typeface="Verdana" panose="020B0604030504040204" pitchFamily="34" charset="0"/>
                <a:ea typeface="Verdana" panose="020B0604030504040204" pitchFamily="34" charset="0"/>
              </a:rPr>
              <a:t>La circolare n.179/2014 disciplina la presentazione telematica delle domande di ricongiunzione di seguito  indicate:</a:t>
            </a:r>
          </a:p>
          <a:p>
            <a:pPr marL="0" indent="0">
              <a:buFontTx/>
              <a:buNone/>
              <a:defRPr/>
            </a:pPr>
            <a:endParaRPr lang="it-IT" sz="2000" dirty="0">
              <a:solidFill>
                <a:schemeClr val="tx1"/>
              </a:solidFill>
              <a:latin typeface="Verdana" panose="020B0604030504040204" pitchFamily="34" charset="0"/>
              <a:ea typeface="Verdana" panose="020B0604030504040204" pitchFamily="34" charset="0"/>
            </a:endParaRPr>
          </a:p>
          <a:p>
            <a:pPr marL="342900" indent="-342900">
              <a:buFont typeface="Wingdings" panose="05000000000000000000" pitchFamily="2" charset="2"/>
              <a:buChar char="Ø"/>
              <a:defRPr/>
            </a:pPr>
            <a:r>
              <a:rPr lang="it-IT" sz="2000" dirty="0">
                <a:solidFill>
                  <a:schemeClr val="tx1"/>
                </a:solidFill>
                <a:latin typeface="Verdana" panose="020B0604030504040204" pitchFamily="34" charset="0"/>
                <a:ea typeface="Verdana" panose="020B0604030504040204" pitchFamily="34" charset="0"/>
              </a:rPr>
              <a:t>nel fondo pensioni lavoratori dipendenti dell’assicurazione generale obbligatoria ai sensi dell’art.1 della legge n.29/1979;</a:t>
            </a:r>
          </a:p>
          <a:p>
            <a:pPr marL="342900" indent="-342900">
              <a:buFont typeface="Wingdings" panose="05000000000000000000" pitchFamily="2" charset="2"/>
              <a:buChar char="Ø"/>
              <a:defRPr/>
            </a:pPr>
            <a:r>
              <a:rPr lang="it-IT" sz="2000" dirty="0">
                <a:solidFill>
                  <a:schemeClr val="tx1"/>
                </a:solidFill>
                <a:latin typeface="Verdana" panose="020B0604030504040204" pitchFamily="34" charset="0"/>
                <a:ea typeface="Verdana" panose="020B0604030504040204" pitchFamily="34" charset="0"/>
              </a:rPr>
              <a:t>nel Fondo quiescenza Poste e nel Fondo Dipendenti Ferrovie dello Stato S.p.A. ai sensi dell’art.2 della legge n.29/1979;</a:t>
            </a:r>
          </a:p>
          <a:p>
            <a:pPr marL="342900" indent="-342900">
              <a:buFont typeface="Wingdings" panose="05000000000000000000" pitchFamily="2" charset="2"/>
              <a:buChar char="Ø"/>
              <a:defRPr/>
            </a:pPr>
            <a:r>
              <a:rPr lang="it-IT" sz="2000" dirty="0">
                <a:solidFill>
                  <a:schemeClr val="accent1">
                    <a:lumMod val="50000"/>
                  </a:schemeClr>
                </a:solidFill>
                <a:latin typeface="Verdana" panose="020B0604030504040204" pitchFamily="34" charset="0"/>
                <a:ea typeface="Verdana" panose="020B0604030504040204" pitchFamily="34" charset="0"/>
              </a:rPr>
              <a:t>dei periodi assicurativi per i liberi professionisti ai sensi dell’art.1 della legge n.45/1990</a:t>
            </a:r>
          </a:p>
          <a:p>
            <a:pPr marL="342900" indent="-342900">
              <a:buFont typeface="Wingdings" panose="05000000000000000000" pitchFamily="2" charset="2"/>
              <a:buChar char="Ø"/>
              <a:defRPr/>
            </a:pPr>
            <a:endParaRPr lang="it-IT" sz="2000" dirty="0">
              <a:solidFill>
                <a:schemeClr val="tx1"/>
              </a:solidFill>
              <a:latin typeface="Verdana" panose="020B0604030504040204" pitchFamily="34" charset="0"/>
              <a:ea typeface="Verdana" panose="020B0604030504040204" pitchFamily="34" charset="0"/>
            </a:endParaRPr>
          </a:p>
          <a:p>
            <a:pPr marL="109537" indent="0">
              <a:buFont typeface="Wingdings 3" pitchFamily="18" charset="2"/>
              <a:buNone/>
              <a:defRPr/>
            </a:pPr>
            <a:r>
              <a:rPr lang="it-IT" sz="2000" dirty="0">
                <a:solidFill>
                  <a:schemeClr val="tx1"/>
                </a:solidFill>
                <a:latin typeface="Verdana" panose="020B0604030504040204" pitchFamily="34" charset="0"/>
                <a:ea typeface="Verdana" panose="020B0604030504040204" pitchFamily="34" charset="0"/>
              </a:rPr>
              <a:t>A far data dal </a:t>
            </a:r>
            <a:r>
              <a:rPr lang="it-IT" sz="2000" b="1" dirty="0">
                <a:solidFill>
                  <a:schemeClr val="tx1"/>
                </a:solidFill>
                <a:latin typeface="Verdana" panose="020B0604030504040204" pitchFamily="34" charset="0"/>
                <a:ea typeface="Verdana" panose="020B0604030504040204" pitchFamily="34" charset="0"/>
              </a:rPr>
              <a:t>16.03.2015</a:t>
            </a:r>
            <a:r>
              <a:rPr lang="it-IT" sz="2000" dirty="0">
                <a:solidFill>
                  <a:schemeClr val="tx1"/>
                </a:solidFill>
                <a:latin typeface="Verdana" panose="020B0604030504040204" pitchFamily="34" charset="0"/>
                <a:ea typeface="Verdana" panose="020B0604030504040204" pitchFamily="34" charset="0"/>
              </a:rPr>
              <a:t>, la presentazione delle domande di ricongiunzione in oggetto dovrà avvenire esclusivamente in via telematica</a:t>
            </a:r>
          </a:p>
        </p:txBody>
      </p:sp>
    </p:spTree>
    <p:extLst>
      <p:ext uri="{BB962C8B-B14F-4D97-AF65-F5344CB8AC3E}">
        <p14:creationId xmlns:p14="http://schemas.microsoft.com/office/powerpoint/2010/main" val="4174254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piè di pagina 1">
            <a:extLst>
              <a:ext uri="{FF2B5EF4-FFF2-40B4-BE49-F238E27FC236}">
                <a16:creationId xmlns:a16="http://schemas.microsoft.com/office/drawing/2014/main" id="{149DC7FD-8E59-440D-873A-6838CA900729}"/>
              </a:ext>
            </a:extLst>
          </p:cNvPr>
          <p:cNvSpPr>
            <a:spLocks noGrp="1"/>
          </p:cNvSpPr>
          <p:nvPr>
            <p:ph type="ftr" sz="quarter" idx="11"/>
          </p:nvPr>
        </p:nvSpPr>
        <p:spPr/>
        <p:txBody>
          <a:bodyPr/>
          <a:lstStyle/>
          <a:p>
            <a:r>
              <a:rPr lang="it-IT" dirty="0"/>
              <a:t>Cremona 15 Maggio 2019</a:t>
            </a:r>
          </a:p>
        </p:txBody>
      </p:sp>
      <p:sp>
        <p:nvSpPr>
          <p:cNvPr id="3" name="Titolo 2">
            <a:extLst>
              <a:ext uri="{FF2B5EF4-FFF2-40B4-BE49-F238E27FC236}">
                <a16:creationId xmlns:a16="http://schemas.microsoft.com/office/drawing/2014/main" id="{BC34E814-0E52-4826-AE2D-D46ED6CB1044}"/>
              </a:ext>
            </a:extLst>
          </p:cNvPr>
          <p:cNvSpPr>
            <a:spLocks noGrp="1"/>
          </p:cNvSpPr>
          <p:nvPr>
            <p:ph type="ctrTitle" idx="4294967295"/>
          </p:nvPr>
        </p:nvSpPr>
        <p:spPr>
          <a:xfrm>
            <a:off x="2058109" y="309053"/>
            <a:ext cx="9296400" cy="844934"/>
          </a:xfrm>
        </p:spPr>
        <p:txBody>
          <a:bodyPr>
            <a:noAutofit/>
          </a:bodyPr>
          <a:lstStyle/>
          <a:p>
            <a:r>
              <a:rPr lang="it-IT" sz="3000" dirty="0">
                <a:solidFill>
                  <a:schemeClr val="accent1">
                    <a:lumMod val="75000"/>
                  </a:schemeClr>
                </a:solidFill>
                <a:latin typeface="Verdana" panose="020B0604030504040204" pitchFamily="34" charset="0"/>
                <a:ea typeface="Verdana" panose="020B0604030504040204" pitchFamily="34" charset="0"/>
              </a:rPr>
              <a:t>Presentazione on line domande di ricongiunzione</a:t>
            </a:r>
            <a:endParaRPr lang="it-IT" sz="3000" dirty="0"/>
          </a:p>
        </p:txBody>
      </p:sp>
      <p:sp>
        <p:nvSpPr>
          <p:cNvPr id="4" name="Rettangolo 3">
            <a:extLst>
              <a:ext uri="{FF2B5EF4-FFF2-40B4-BE49-F238E27FC236}">
                <a16:creationId xmlns:a16="http://schemas.microsoft.com/office/drawing/2014/main" id="{2A2C7744-6210-4292-93E5-B3A765F60B8A}"/>
              </a:ext>
            </a:extLst>
          </p:cNvPr>
          <p:cNvSpPr/>
          <p:nvPr/>
        </p:nvSpPr>
        <p:spPr>
          <a:xfrm>
            <a:off x="1813560" y="1443841"/>
            <a:ext cx="8733938" cy="4093428"/>
          </a:xfrm>
          <a:prstGeom prst="rect">
            <a:avLst/>
          </a:prstGeom>
        </p:spPr>
        <p:txBody>
          <a:bodyPr wrap="square">
            <a:spAutoFit/>
          </a:bodyPr>
          <a:lstStyle/>
          <a:p>
            <a:pPr marL="285750" indent="-285750" algn="just">
              <a:buFont typeface="Arial" panose="020B0604020202020204" pitchFamily="34" charset="0"/>
              <a:buChar char="•"/>
            </a:pPr>
            <a:r>
              <a:rPr lang="it-IT" altLang="it-IT" sz="2000" dirty="0">
                <a:latin typeface="Verdana" panose="020B0604030504040204" pitchFamily="34" charset="0"/>
                <a:ea typeface="Verdana" panose="020B0604030504040204" pitchFamily="34" charset="0"/>
              </a:rPr>
              <a:t>Per la presentazione telematica in via esclusiva delle istanze di ricongiunzione nella  Gestione dipendenti pubblici (Ex Inpdap)  ai sensi dell’art. 2 della legge n. 29/1979 e dell’art. 1 della legge n. 45/1990 è necessario effettuare il seguente percorso: gestione dipendenti pubblici - servizi on line - servizi per il cittadino (circolare 131/2012). </a:t>
            </a:r>
          </a:p>
          <a:p>
            <a:pPr marL="285750" indent="-285750" algn="just">
              <a:buFont typeface="Arial" panose="020B0604020202020204" pitchFamily="34" charset="0"/>
              <a:buChar char="•"/>
            </a:pPr>
            <a:endParaRPr lang="it-IT" altLang="it-IT" sz="2000" dirty="0">
              <a:latin typeface="Verdana" panose="020B0604030504040204" pitchFamily="34" charset="0"/>
              <a:ea typeface="Verdana" panose="020B0604030504040204" pitchFamily="34" charset="0"/>
            </a:endParaRPr>
          </a:p>
          <a:p>
            <a:pPr marL="285750" indent="-285750" algn="just">
              <a:buFont typeface="Arial" panose="020B0604020202020204" pitchFamily="34" charset="0"/>
              <a:buChar char="•"/>
            </a:pPr>
            <a:r>
              <a:rPr lang="it-IT" altLang="it-IT" sz="2000" dirty="0">
                <a:latin typeface="Verdana" panose="020B0604030504040204" pitchFamily="34" charset="0"/>
                <a:ea typeface="Verdana" panose="020B0604030504040204" pitchFamily="34" charset="0"/>
              </a:rPr>
              <a:t>Le gestione Ex Inpdap sono: cassa pensione per i dipendenti degli enti locali (CPDEL), alla cassa per le pensioni ai sanitari (CPS), alla Cassa per le pensioni agli insegnanti d'asilo e di scuole elementari parificate (CPI) e alla cassa per le pensioni agli ufficiali giudiziari e agli aiutanti ufficiali giudiziari (CPUG) Cassa dei dipendenti dello Stato (CTPS),</a:t>
            </a:r>
          </a:p>
        </p:txBody>
      </p:sp>
    </p:spTree>
    <p:extLst>
      <p:ext uri="{BB962C8B-B14F-4D97-AF65-F5344CB8AC3E}">
        <p14:creationId xmlns:p14="http://schemas.microsoft.com/office/powerpoint/2010/main" val="34756837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testo 5"/>
          <p:cNvSpPr>
            <a:spLocks noGrp="1"/>
          </p:cNvSpPr>
          <p:nvPr>
            <p:ph type="body" idx="13"/>
          </p:nvPr>
        </p:nvSpPr>
        <p:spPr>
          <a:xfrm>
            <a:off x="681135" y="1690688"/>
            <a:ext cx="11430000" cy="4516017"/>
          </a:xfrm>
        </p:spPr>
        <p:txBody>
          <a:bodyPr>
            <a:normAutofit fontScale="85000" lnSpcReduction="20000"/>
          </a:bodyPr>
          <a:lstStyle/>
          <a:p>
            <a:endParaRPr lang="it-IT" dirty="0"/>
          </a:p>
          <a:p>
            <a:pPr algn="just"/>
            <a:r>
              <a:rPr lang="it-IT" sz="2600" dirty="0">
                <a:solidFill>
                  <a:schemeClr val="tx1"/>
                </a:solidFill>
                <a:latin typeface="Verdana" panose="020B0604030504040204" pitchFamily="34" charset="0"/>
                <a:ea typeface="Verdana" panose="020B0604030504040204" pitchFamily="34" charset="0"/>
                <a:cs typeface="Verdana" panose="020B0604030504040204" pitchFamily="34" charset="0"/>
              </a:rPr>
              <a:t>Il cumulo è un istituto giuridico che, ai sensi dell’articolo 1, commi da 239 a 248, della legge n. 228 del 2012 (legge di stabilità 2013), come modificati dall’articolo 1, commi da 195 a 198, della legge n. 232 del 2016 (legge di bilancio 2017), consente agli iscritti presso due o più forme pensionistiche di cumulare i </a:t>
            </a:r>
            <a:r>
              <a:rPr lang="it-IT" sz="2600" u="sng" dirty="0">
                <a:solidFill>
                  <a:schemeClr val="tx1"/>
                </a:solidFill>
                <a:latin typeface="Verdana" panose="020B0604030504040204" pitchFamily="34" charset="0"/>
                <a:ea typeface="Verdana" panose="020B0604030504040204" pitchFamily="34" charset="0"/>
                <a:cs typeface="Verdana" panose="020B0604030504040204" pitchFamily="34" charset="0"/>
              </a:rPr>
              <a:t>periodi assicurativi non coincidenti </a:t>
            </a:r>
            <a:r>
              <a:rPr lang="it-IT" sz="2600" dirty="0">
                <a:solidFill>
                  <a:schemeClr val="tx1"/>
                </a:solidFill>
                <a:latin typeface="Verdana" panose="020B0604030504040204" pitchFamily="34" charset="0"/>
                <a:ea typeface="Verdana" panose="020B0604030504040204" pitchFamily="34" charset="0"/>
                <a:cs typeface="Verdana" panose="020B0604030504040204" pitchFamily="34" charset="0"/>
              </a:rPr>
              <a:t>ai fini del conseguimento di un’unica pensione.</a:t>
            </a:r>
          </a:p>
          <a:p>
            <a:pPr algn="just"/>
            <a:r>
              <a:rPr lang="it-IT" sz="2600" dirty="0">
                <a:solidFill>
                  <a:schemeClr val="tx1"/>
                </a:solidFill>
                <a:latin typeface="Verdana" panose="020B0604030504040204" pitchFamily="34" charset="0"/>
                <a:ea typeface="Verdana" panose="020B0604030504040204" pitchFamily="34" charset="0"/>
                <a:cs typeface="Verdana" panose="020B0604030504040204" pitchFamily="34" charset="0"/>
              </a:rPr>
              <a:t>Ai fini del diritto, i periodi assicurativi coincidenti devono essere valorizzati una sola volta (c.d. </a:t>
            </a:r>
            <a:r>
              <a:rPr lang="it-IT" sz="2600" b="1" dirty="0">
                <a:solidFill>
                  <a:schemeClr val="tx1"/>
                </a:solidFill>
                <a:latin typeface="Verdana" panose="020B0604030504040204" pitchFamily="34" charset="0"/>
                <a:ea typeface="Verdana" panose="020B0604030504040204" pitchFamily="34" charset="0"/>
                <a:cs typeface="Verdana" panose="020B0604030504040204" pitchFamily="34" charset="0"/>
              </a:rPr>
              <a:t>neutralizzazione</a:t>
            </a:r>
            <a:r>
              <a:rPr lang="it-IT" sz="2600" dirty="0">
                <a:solidFill>
                  <a:schemeClr val="tx1"/>
                </a:solidFill>
                <a:latin typeface="Verdana" panose="020B0604030504040204" pitchFamily="34" charset="0"/>
                <a:ea typeface="Verdana" panose="020B0604030504040204" pitchFamily="34" charset="0"/>
                <a:cs typeface="Verdana" panose="020B0604030504040204" pitchFamily="34" charset="0"/>
              </a:rPr>
              <a:t> dei periodi assicurativi coincidenti). Se i periodi sono totalmente coincidenti non si può conseguire la pensione in cumulo.</a:t>
            </a:r>
          </a:p>
          <a:p>
            <a:pPr algn="just"/>
            <a:r>
              <a:rPr lang="it-IT" sz="2600" dirty="0">
                <a:solidFill>
                  <a:schemeClr val="tx1"/>
                </a:solidFill>
                <a:latin typeface="Verdana" panose="020B0604030504040204" pitchFamily="34" charset="0"/>
                <a:ea typeface="Verdana" panose="020B0604030504040204" pitchFamily="34" charset="0"/>
                <a:cs typeface="Verdana" panose="020B0604030504040204" pitchFamily="34" charset="0"/>
              </a:rPr>
              <a:t>Ai fini della misura i periodi assicurativi coincidenti devono essere tutti valorizzati.</a:t>
            </a:r>
          </a:p>
          <a:p>
            <a:pPr algn="just"/>
            <a:r>
              <a:rPr lang="it-IT" sz="2600" dirty="0">
                <a:solidFill>
                  <a:schemeClr val="tx1"/>
                </a:solidFill>
                <a:latin typeface="Verdana" panose="020B0604030504040204" pitchFamily="34" charset="0"/>
                <a:ea typeface="Verdana" panose="020B0604030504040204" pitchFamily="34" charset="0"/>
                <a:cs typeface="Verdana" panose="020B0604030504040204" pitchFamily="34" charset="0"/>
              </a:rPr>
              <a:t> </a:t>
            </a:r>
          </a:p>
          <a:p>
            <a:pPr algn="just"/>
            <a:r>
              <a:rPr lang="it-IT" sz="2600" dirty="0">
                <a:solidFill>
                  <a:schemeClr val="tx1"/>
                </a:solidFill>
                <a:latin typeface="Verdana" panose="020B0604030504040204" pitchFamily="34" charset="0"/>
                <a:ea typeface="Verdana" panose="020B0604030504040204" pitchFamily="34" charset="0"/>
                <a:cs typeface="Verdana" panose="020B0604030504040204" pitchFamily="34" charset="0"/>
              </a:rPr>
              <a:t>La facoltà di cumulo deve avere ad oggetto tutti e per intero i periodi assicurativi presenti nelle forme pensionistiche.</a:t>
            </a:r>
          </a:p>
          <a:p>
            <a:endParaRPr lang="it-IT" sz="1800" dirty="0"/>
          </a:p>
        </p:txBody>
      </p:sp>
      <p:sp>
        <p:nvSpPr>
          <p:cNvPr id="4" name="Segnaposto piè di pagina 3">
            <a:extLst>
              <a:ext uri="{FF2B5EF4-FFF2-40B4-BE49-F238E27FC236}">
                <a16:creationId xmlns:a16="http://schemas.microsoft.com/office/drawing/2014/main" id="{4E5E5AFD-E441-1741-BBA8-3F68536AD18A}"/>
              </a:ext>
            </a:extLst>
          </p:cNvPr>
          <p:cNvSpPr>
            <a:spLocks noGrp="1"/>
          </p:cNvSpPr>
          <p:nvPr>
            <p:ph type="ftr" sz="quarter" idx="11"/>
          </p:nvPr>
        </p:nvSpPr>
        <p:spPr/>
        <p:txBody>
          <a:bodyPr/>
          <a:lstStyle/>
          <a:p>
            <a:pPr>
              <a:spcBef>
                <a:spcPct val="50000"/>
              </a:spcBef>
            </a:pPr>
            <a:r>
              <a:rPr lang="it-IT" dirty="0"/>
              <a:t>Cremona 15 Maggio 2019</a:t>
            </a:r>
          </a:p>
        </p:txBody>
      </p:sp>
      <p:sp>
        <p:nvSpPr>
          <p:cNvPr id="2" name="Titolo 1">
            <a:extLst>
              <a:ext uri="{FF2B5EF4-FFF2-40B4-BE49-F238E27FC236}">
                <a16:creationId xmlns:a16="http://schemas.microsoft.com/office/drawing/2014/main" id="{EC77597C-850B-9B40-81FF-B257AC3ACAD5}"/>
              </a:ext>
            </a:extLst>
          </p:cNvPr>
          <p:cNvSpPr>
            <a:spLocks noGrp="1"/>
          </p:cNvSpPr>
          <p:nvPr>
            <p:ph type="ctrTitle" idx="4294967295"/>
          </p:nvPr>
        </p:nvSpPr>
        <p:spPr>
          <a:xfrm>
            <a:off x="1754658" y="365126"/>
            <a:ext cx="9599141" cy="1109112"/>
          </a:xfrm>
        </p:spPr>
        <p:txBody>
          <a:bodyPr/>
          <a:lstStyle/>
          <a:p>
            <a:r>
              <a:rPr lang="it-IT" dirty="0">
                <a:solidFill>
                  <a:schemeClr val="accent1">
                    <a:lumMod val="50000"/>
                  </a:schemeClr>
                </a:solidFill>
              </a:rPr>
              <a:t>L’ISTITUTO DEL CUMULO </a:t>
            </a:r>
          </a:p>
        </p:txBody>
      </p:sp>
    </p:spTree>
    <p:extLst>
      <p:ext uri="{BB962C8B-B14F-4D97-AF65-F5344CB8AC3E}">
        <p14:creationId xmlns:p14="http://schemas.microsoft.com/office/powerpoint/2010/main" val="4277772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0" indent="0" algn="just">
              <a:buNone/>
            </a:pPr>
            <a:r>
              <a:rPr lang="it-IT" sz="2200" dirty="0">
                <a:latin typeface="Verdana" panose="020B0604030504040204" pitchFamily="34" charset="0"/>
                <a:ea typeface="Verdana" panose="020B0604030504040204" pitchFamily="34" charset="0"/>
                <a:cs typeface="Verdana" panose="020B0604030504040204" pitchFamily="34" charset="0"/>
              </a:rPr>
              <a:t>Per poter beneficiare del cumulo occorre accertare che:</a:t>
            </a:r>
          </a:p>
          <a:p>
            <a:pPr marL="0" indent="0" algn="just">
              <a:buNone/>
            </a:pPr>
            <a:r>
              <a:rPr lang="it-IT" sz="2200" dirty="0">
                <a:latin typeface="Verdana" panose="020B0604030504040204" pitchFamily="34" charset="0"/>
                <a:ea typeface="Verdana" panose="020B0604030504040204" pitchFamily="34" charset="0"/>
                <a:cs typeface="Verdana" panose="020B0604030504040204" pitchFamily="34" charset="0"/>
              </a:rPr>
              <a:t> </a:t>
            </a:r>
          </a:p>
          <a:p>
            <a:pPr marL="0" indent="0" algn="just">
              <a:buNone/>
            </a:pPr>
            <a:r>
              <a:rPr lang="it-IT" sz="2200" dirty="0">
                <a:latin typeface="Verdana" panose="020B0604030504040204" pitchFamily="34" charset="0"/>
                <a:ea typeface="Verdana" panose="020B0604030504040204" pitchFamily="34" charset="0"/>
                <a:cs typeface="Verdana" panose="020B0604030504040204" pitchFamily="34" charset="0"/>
              </a:rPr>
              <a:t>- una volta operata la neutralizzazione dei periodi assicurativi coincidenti nella forma assicurativa presso la quale risulta versata maggiore contribuzione, esista almeno un periodo assicurativo (almeno 1 giorno/settimana/mese/anno a seconda del sistema di accredito della contribuzione presso la forma assicurativa) non coincidente;</a:t>
            </a:r>
          </a:p>
          <a:p>
            <a:pPr marL="0" indent="0" algn="just">
              <a:buNone/>
            </a:pPr>
            <a:r>
              <a:rPr lang="it-IT" sz="2200" dirty="0">
                <a:latin typeface="Verdana" panose="020B0604030504040204" pitchFamily="34" charset="0"/>
                <a:ea typeface="Verdana" panose="020B0604030504040204" pitchFamily="34" charset="0"/>
                <a:cs typeface="Verdana" panose="020B0604030504040204" pitchFamily="34" charset="0"/>
              </a:rPr>
              <a:t> </a:t>
            </a:r>
          </a:p>
          <a:p>
            <a:pPr marL="0" indent="0" algn="just">
              <a:buNone/>
            </a:pPr>
            <a:r>
              <a:rPr lang="it-IT" sz="2200" dirty="0">
                <a:latin typeface="Verdana" panose="020B0604030504040204" pitchFamily="34" charset="0"/>
                <a:ea typeface="Verdana" panose="020B0604030504040204" pitchFamily="34" charset="0"/>
                <a:cs typeface="Verdana" panose="020B0604030504040204" pitchFamily="34" charset="0"/>
              </a:rPr>
              <a:t>- venga perfezionato il prescritto requisito contributivo mediante il cumulo dei periodi assicurativi presso almeno due forme assicurative.</a:t>
            </a:r>
          </a:p>
          <a:p>
            <a:pPr marL="0" indent="0">
              <a:buNone/>
            </a:pPr>
            <a:endParaRPr lang="it-IT" sz="2200" dirty="0">
              <a:latin typeface="Verdana" panose="020B0604030504040204" pitchFamily="34" charset="0"/>
              <a:ea typeface="Verdana" panose="020B0604030504040204" pitchFamily="34" charset="0"/>
              <a:cs typeface="Verdana" panose="020B0604030504040204" pitchFamily="34" charset="0"/>
            </a:endParaRPr>
          </a:p>
        </p:txBody>
      </p:sp>
      <p:sp>
        <p:nvSpPr>
          <p:cNvPr id="4" name="Segnaposto piè di pagina 3"/>
          <p:cNvSpPr>
            <a:spLocks noGrp="1"/>
          </p:cNvSpPr>
          <p:nvPr>
            <p:ph type="ftr" sz="quarter" idx="11"/>
          </p:nvPr>
        </p:nvSpPr>
        <p:spPr/>
        <p:txBody>
          <a:bodyPr/>
          <a:lstStyle/>
          <a:p>
            <a:r>
              <a:rPr lang="it-IT" dirty="0"/>
              <a:t>Cremona 15 Maggio 2019</a:t>
            </a:r>
          </a:p>
        </p:txBody>
      </p:sp>
      <p:sp>
        <p:nvSpPr>
          <p:cNvPr id="6" name="Titolo 5"/>
          <p:cNvSpPr>
            <a:spLocks noGrp="1"/>
          </p:cNvSpPr>
          <p:nvPr>
            <p:ph type="ctrTitle" idx="4294967295"/>
          </p:nvPr>
        </p:nvSpPr>
        <p:spPr>
          <a:xfrm>
            <a:off x="1642188" y="74645"/>
            <a:ext cx="9711612" cy="1616043"/>
          </a:xfrm>
        </p:spPr>
        <p:txBody>
          <a:bodyPr>
            <a:normAutofit/>
          </a:bodyPr>
          <a:lstStyle/>
          <a:p>
            <a:r>
              <a:rPr lang="it-IT" sz="2800" dirty="0">
                <a:solidFill>
                  <a:schemeClr val="accent1">
                    <a:lumMod val="50000"/>
                  </a:schemeClr>
                </a:solidFill>
              </a:rPr>
              <a:t>NEUTRALIZZAZIONE DEI PERIODI ASSICURATIVI COINCIDENTI </a:t>
            </a:r>
          </a:p>
        </p:txBody>
      </p:sp>
    </p:spTree>
    <p:extLst>
      <p:ext uri="{BB962C8B-B14F-4D97-AF65-F5344CB8AC3E}">
        <p14:creationId xmlns:p14="http://schemas.microsoft.com/office/powerpoint/2010/main" val="38602969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838200" y="1981199"/>
            <a:ext cx="10515600" cy="4363617"/>
          </a:xfrm>
        </p:spPr>
        <p:txBody>
          <a:bodyPr>
            <a:normAutofit fontScale="92500" lnSpcReduction="10000"/>
          </a:bodyPr>
          <a:lstStyle/>
          <a:p>
            <a:pPr marL="0" indent="0">
              <a:buNone/>
            </a:pPr>
            <a:r>
              <a:rPr lang="it-IT" sz="1800" dirty="0">
                <a:latin typeface="Verdana" panose="020B0604030504040204" pitchFamily="34" charset="0"/>
                <a:ea typeface="Verdana" panose="020B0604030504040204" pitchFamily="34" charset="0"/>
                <a:cs typeface="Verdana" panose="020B0604030504040204" pitchFamily="34" charset="0"/>
              </a:rPr>
              <a:t>Es. può beneficiare del cumulo il soggetto con:</a:t>
            </a:r>
          </a:p>
          <a:p>
            <a:pPr marL="0" indent="0">
              <a:buNone/>
            </a:pPr>
            <a:r>
              <a:rPr lang="it-IT" sz="1800" dirty="0">
                <a:latin typeface="Verdana" panose="020B0604030504040204" pitchFamily="34" charset="0"/>
                <a:ea typeface="Verdana" panose="020B0604030504040204" pitchFamily="34" charset="0"/>
                <a:cs typeface="Verdana" panose="020B0604030504040204" pitchFamily="34" charset="0"/>
              </a:rPr>
              <a:t>10 anni di anzianità contributiva dal 1991 al 2000 nel FPLD</a:t>
            </a:r>
          </a:p>
          <a:p>
            <a:pPr marL="0" indent="0">
              <a:buNone/>
            </a:pPr>
            <a:r>
              <a:rPr lang="it-IT" sz="1800" dirty="0">
                <a:latin typeface="Verdana" panose="020B0604030504040204" pitchFamily="34" charset="0"/>
                <a:ea typeface="Verdana" panose="020B0604030504040204" pitchFamily="34" charset="0"/>
                <a:cs typeface="Verdana" panose="020B0604030504040204" pitchFamily="34" charset="0"/>
              </a:rPr>
              <a:t>20 anni di anzianità contributiva dal 1991 al 2010 nella Gestione pubblica</a:t>
            </a:r>
          </a:p>
          <a:p>
            <a:pPr marL="0" indent="0">
              <a:buNone/>
            </a:pPr>
            <a:r>
              <a:rPr lang="it-IT" sz="1800" dirty="0">
                <a:latin typeface="Verdana" panose="020B0604030504040204" pitchFamily="34" charset="0"/>
                <a:ea typeface="Verdana" panose="020B0604030504040204" pitchFamily="34" charset="0"/>
                <a:cs typeface="Verdana" panose="020B0604030504040204" pitchFamily="34" charset="0"/>
              </a:rPr>
              <a:t>(diritto autonomo)</a:t>
            </a:r>
          </a:p>
          <a:p>
            <a:pPr marL="0" indent="0">
              <a:buNone/>
            </a:pPr>
            <a:r>
              <a:rPr lang="it-IT" sz="1800" dirty="0">
                <a:latin typeface="Verdana" panose="020B0604030504040204" pitchFamily="34" charset="0"/>
                <a:ea typeface="Verdana" panose="020B0604030504040204" pitchFamily="34" charset="0"/>
                <a:cs typeface="Verdana" panose="020B0604030504040204" pitchFamily="34" charset="0"/>
              </a:rPr>
              <a:t>Periodo coincidente dal 1991 al 2000 da neutralizzare nella Gestione pubblica</a:t>
            </a:r>
          </a:p>
          <a:p>
            <a:pPr marL="0" indent="0">
              <a:buNone/>
            </a:pPr>
            <a:r>
              <a:rPr lang="it-IT" sz="1800" dirty="0">
                <a:latin typeface="Verdana" panose="020B0604030504040204" pitchFamily="34" charset="0"/>
                <a:ea typeface="Verdana" panose="020B0604030504040204" pitchFamily="34" charset="0"/>
                <a:cs typeface="Verdana" panose="020B0604030504040204" pitchFamily="34" charset="0"/>
              </a:rPr>
              <a:t>Diritto perfezionato con 10 anni di anzianità contributiva dal 1991 al 2000 nel FPLD + 10 anni di anzianità contributiva dal 2001 al 2010 nella Gestione pubblica</a:t>
            </a:r>
          </a:p>
          <a:p>
            <a:pPr marL="0" indent="0">
              <a:buNone/>
            </a:pPr>
            <a:endParaRPr lang="it-IT" sz="1800" dirty="0">
              <a:latin typeface="Verdana" panose="020B0604030504040204" pitchFamily="34" charset="0"/>
              <a:ea typeface="Verdana" panose="020B0604030504040204" pitchFamily="34" charset="0"/>
              <a:cs typeface="Verdana" panose="020B0604030504040204" pitchFamily="34" charset="0"/>
            </a:endParaRPr>
          </a:p>
          <a:p>
            <a:pPr marL="0" indent="0">
              <a:buNone/>
            </a:pPr>
            <a:r>
              <a:rPr lang="it-IT" sz="1800" dirty="0">
                <a:latin typeface="Verdana" panose="020B0604030504040204" pitchFamily="34" charset="0"/>
                <a:ea typeface="Verdana" panose="020B0604030504040204" pitchFamily="34" charset="0"/>
                <a:cs typeface="Verdana" panose="020B0604030504040204" pitchFamily="34" charset="0"/>
              </a:rPr>
              <a:t>Es. può beneficiare del cumulo il soggetto con:</a:t>
            </a:r>
          </a:p>
          <a:p>
            <a:pPr marL="0" indent="0">
              <a:buNone/>
            </a:pPr>
            <a:r>
              <a:rPr lang="it-IT" sz="1800" dirty="0">
                <a:latin typeface="Verdana" panose="020B0604030504040204" pitchFamily="34" charset="0"/>
                <a:ea typeface="Verdana" panose="020B0604030504040204" pitchFamily="34" charset="0"/>
                <a:cs typeface="Verdana" panose="020B0604030504040204" pitchFamily="34" charset="0"/>
              </a:rPr>
              <a:t>20 anni di anzianità contributiva dal 1991 al 2010 nel FPLD ( diritto autonomo)</a:t>
            </a:r>
          </a:p>
          <a:p>
            <a:pPr marL="0" indent="0">
              <a:buNone/>
            </a:pPr>
            <a:r>
              <a:rPr lang="it-IT" sz="1800" dirty="0">
                <a:latin typeface="Verdana" panose="020B0604030504040204" pitchFamily="34" charset="0"/>
                <a:ea typeface="Verdana" panose="020B0604030504040204" pitchFamily="34" charset="0"/>
                <a:cs typeface="Verdana" panose="020B0604030504040204" pitchFamily="34" charset="0"/>
              </a:rPr>
              <a:t>21 anni di anzianità contributiva dal 1991 al 2011 nella Gestione pubblica (diritto autonomo)</a:t>
            </a:r>
          </a:p>
          <a:p>
            <a:pPr marL="0" indent="0">
              <a:buNone/>
            </a:pPr>
            <a:r>
              <a:rPr lang="it-IT" sz="1800" dirty="0">
                <a:latin typeface="Verdana" panose="020B0604030504040204" pitchFamily="34" charset="0"/>
                <a:ea typeface="Verdana" panose="020B0604030504040204" pitchFamily="34" charset="0"/>
                <a:cs typeface="Verdana" panose="020B0604030504040204" pitchFamily="34" charset="0"/>
              </a:rPr>
              <a:t>Periodo coincidente dal 1991 al 2010 da neutralizzare nella Gestione pubblica Diritto perfezionato con 20 anni di anzianità contributiva dal 1991 al 2010 nel FPLD + 1 anno di anzianità contributiva nel 2011 nella Gestione pubblica</a:t>
            </a:r>
          </a:p>
          <a:p>
            <a:pPr marL="0" indent="0">
              <a:buNone/>
            </a:pPr>
            <a:endParaRPr lang="it-IT" sz="1800" dirty="0">
              <a:latin typeface="Verdana" panose="020B0604030504040204" pitchFamily="34" charset="0"/>
              <a:ea typeface="Verdana" panose="020B0604030504040204" pitchFamily="34" charset="0"/>
              <a:cs typeface="Verdana" panose="020B0604030504040204" pitchFamily="34" charset="0"/>
            </a:endParaRPr>
          </a:p>
        </p:txBody>
      </p:sp>
      <p:sp>
        <p:nvSpPr>
          <p:cNvPr id="4" name="Segnaposto piè di pagina 3"/>
          <p:cNvSpPr>
            <a:spLocks noGrp="1"/>
          </p:cNvSpPr>
          <p:nvPr>
            <p:ph type="ftr" sz="quarter" idx="11"/>
          </p:nvPr>
        </p:nvSpPr>
        <p:spPr>
          <a:xfrm>
            <a:off x="4038600" y="6554470"/>
            <a:ext cx="4114800" cy="462150"/>
          </a:xfrm>
        </p:spPr>
        <p:txBody>
          <a:bodyPr/>
          <a:lstStyle/>
          <a:p>
            <a:r>
              <a:rPr lang="it-IT" dirty="0"/>
              <a:t>Cremona 15 Maggio 2019</a:t>
            </a:r>
          </a:p>
          <a:p>
            <a:endParaRPr lang="it-IT" dirty="0"/>
          </a:p>
        </p:txBody>
      </p:sp>
      <p:sp>
        <p:nvSpPr>
          <p:cNvPr id="6" name="Titolo 5"/>
          <p:cNvSpPr>
            <a:spLocks noGrp="1"/>
          </p:cNvSpPr>
          <p:nvPr>
            <p:ph type="ctrTitle" idx="4294967295"/>
          </p:nvPr>
        </p:nvSpPr>
        <p:spPr>
          <a:xfrm>
            <a:off x="1426028" y="445982"/>
            <a:ext cx="10515600" cy="878965"/>
          </a:xfrm>
        </p:spPr>
        <p:txBody>
          <a:bodyPr>
            <a:normAutofit/>
          </a:bodyPr>
          <a:lstStyle/>
          <a:p>
            <a:r>
              <a:rPr lang="it-IT" sz="3600" dirty="0">
                <a:solidFill>
                  <a:schemeClr val="accent1">
                    <a:lumMod val="50000"/>
                  </a:schemeClr>
                </a:solidFill>
              </a:rPr>
              <a:t>NEUTRALIZZAZIONE DEI PERIODI COINCIDENTI </a:t>
            </a:r>
          </a:p>
        </p:txBody>
      </p:sp>
    </p:spTree>
    <p:extLst>
      <p:ext uri="{BB962C8B-B14F-4D97-AF65-F5344CB8AC3E}">
        <p14:creationId xmlns:p14="http://schemas.microsoft.com/office/powerpoint/2010/main" val="42217497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838200" y="1981199"/>
            <a:ext cx="10515600" cy="4410270"/>
          </a:xfrm>
        </p:spPr>
        <p:txBody>
          <a:bodyPr>
            <a:normAutofit fontScale="92500" lnSpcReduction="20000"/>
          </a:bodyPr>
          <a:lstStyle/>
          <a:p>
            <a:pPr marL="0" indent="0">
              <a:buNone/>
            </a:pPr>
            <a:r>
              <a:rPr lang="it-IT" sz="1800" dirty="0">
                <a:latin typeface="Verdana" panose="020B0604030504040204" pitchFamily="34" charset="0"/>
                <a:ea typeface="Verdana" panose="020B0604030504040204" pitchFamily="34" charset="0"/>
                <a:cs typeface="Verdana" panose="020B0604030504040204" pitchFamily="34" charset="0"/>
              </a:rPr>
              <a:t>Es. può beneficiare del cumulo il soggetto con:</a:t>
            </a:r>
          </a:p>
          <a:p>
            <a:pPr marL="0" indent="0">
              <a:buNone/>
            </a:pPr>
            <a:r>
              <a:rPr lang="it-IT" sz="1800" dirty="0">
                <a:latin typeface="Verdana" panose="020B0604030504040204" pitchFamily="34" charset="0"/>
                <a:ea typeface="Verdana" panose="020B0604030504040204" pitchFamily="34" charset="0"/>
                <a:cs typeface="Verdana" panose="020B0604030504040204" pitchFamily="34" charset="0"/>
              </a:rPr>
              <a:t>20 anni di anzianità contributiva dal 1991 al 2010 nel FPLD</a:t>
            </a:r>
          </a:p>
          <a:p>
            <a:pPr marL="0" indent="0">
              <a:buNone/>
            </a:pPr>
            <a:r>
              <a:rPr lang="it-IT" sz="1800" dirty="0">
                <a:latin typeface="Verdana" panose="020B0604030504040204" pitchFamily="34" charset="0"/>
                <a:ea typeface="Verdana" panose="020B0604030504040204" pitchFamily="34" charset="0"/>
                <a:cs typeface="Verdana" panose="020B0604030504040204" pitchFamily="34" charset="0"/>
              </a:rPr>
              <a:t>5 anni di anzianità contributiva dal 1991 al 1995 nella Gestione pubblica</a:t>
            </a:r>
          </a:p>
          <a:p>
            <a:pPr marL="0" indent="0">
              <a:buNone/>
            </a:pPr>
            <a:r>
              <a:rPr lang="it-IT" sz="1800" dirty="0">
                <a:latin typeface="Verdana" panose="020B0604030504040204" pitchFamily="34" charset="0"/>
                <a:ea typeface="Verdana" panose="020B0604030504040204" pitchFamily="34" charset="0"/>
                <a:cs typeface="Verdana" panose="020B0604030504040204" pitchFamily="34" charset="0"/>
              </a:rPr>
              <a:t>Periodo coincidente dal 1991 al 1995 da neutralizzare nel FPLD</a:t>
            </a:r>
          </a:p>
          <a:p>
            <a:pPr marL="0" indent="0">
              <a:buNone/>
            </a:pPr>
            <a:r>
              <a:rPr lang="it-IT" sz="1800" dirty="0">
                <a:latin typeface="Verdana" panose="020B0604030504040204" pitchFamily="34" charset="0"/>
                <a:ea typeface="Verdana" panose="020B0604030504040204" pitchFamily="34" charset="0"/>
                <a:cs typeface="Verdana" panose="020B0604030504040204" pitchFamily="34" charset="0"/>
              </a:rPr>
              <a:t>Diritto perfezionato con 15 anni di anzianità contributiva dal 1996 al 2010 nel FPLD + 5 anni di anzianità assicurativa dal 1991 al 1995 nella Gestione pubblica</a:t>
            </a:r>
          </a:p>
          <a:p>
            <a:pPr marL="0" indent="0">
              <a:buNone/>
            </a:pPr>
            <a:r>
              <a:rPr lang="it-IT" sz="1800" dirty="0">
                <a:latin typeface="Verdana" panose="020B0604030504040204" pitchFamily="34" charset="0"/>
                <a:ea typeface="Verdana" panose="020B0604030504040204" pitchFamily="34" charset="0"/>
                <a:cs typeface="Verdana" panose="020B0604030504040204" pitchFamily="34" charset="0"/>
              </a:rPr>
              <a:t> </a:t>
            </a:r>
          </a:p>
          <a:p>
            <a:pPr marL="0" indent="0">
              <a:buNone/>
            </a:pPr>
            <a:r>
              <a:rPr lang="it-IT" sz="1800" dirty="0">
                <a:latin typeface="Verdana" panose="020B0604030504040204" pitchFamily="34" charset="0"/>
                <a:ea typeface="Verdana" panose="020B0604030504040204" pitchFamily="34" charset="0"/>
                <a:cs typeface="Verdana" panose="020B0604030504040204" pitchFamily="34" charset="0"/>
              </a:rPr>
              <a:t>Es. può beneficiare del cumulo il soggetto con:</a:t>
            </a:r>
          </a:p>
          <a:p>
            <a:pPr marL="0" indent="0">
              <a:buNone/>
            </a:pPr>
            <a:r>
              <a:rPr lang="it-IT" sz="1800" dirty="0">
                <a:latin typeface="Verdana" panose="020B0604030504040204" pitchFamily="34" charset="0"/>
                <a:ea typeface="Verdana" panose="020B0604030504040204" pitchFamily="34" charset="0"/>
                <a:cs typeface="Verdana" panose="020B0604030504040204" pitchFamily="34" charset="0"/>
              </a:rPr>
              <a:t> 15 anni di anzianità contributiva dal 1991 al 2005 nel FPLD</a:t>
            </a:r>
          </a:p>
          <a:p>
            <a:pPr marL="0" indent="0">
              <a:buNone/>
            </a:pPr>
            <a:r>
              <a:rPr lang="it-IT" sz="1800" dirty="0">
                <a:latin typeface="Verdana" panose="020B0604030504040204" pitchFamily="34" charset="0"/>
                <a:ea typeface="Verdana" panose="020B0604030504040204" pitchFamily="34" charset="0"/>
                <a:cs typeface="Verdana" panose="020B0604030504040204" pitchFamily="34" charset="0"/>
              </a:rPr>
              <a:t>15 anni di anzianità assicurativa dal 1996 al 2010 nella Gestione pubblica</a:t>
            </a:r>
          </a:p>
          <a:p>
            <a:pPr marL="0" indent="0">
              <a:buNone/>
            </a:pPr>
            <a:r>
              <a:rPr lang="it-IT" sz="1800" dirty="0">
                <a:latin typeface="Verdana" panose="020B0604030504040204" pitchFamily="34" charset="0"/>
                <a:ea typeface="Verdana" panose="020B0604030504040204" pitchFamily="34" charset="0"/>
                <a:cs typeface="Verdana" panose="020B0604030504040204" pitchFamily="34" charset="0"/>
              </a:rPr>
              <a:t>Periodo coincidente dal 1996 al 2005 da neutralizzare indifferentemente nel FPLD o nella Gestione pubblica</a:t>
            </a:r>
          </a:p>
          <a:p>
            <a:pPr marL="0" indent="0">
              <a:buNone/>
            </a:pPr>
            <a:r>
              <a:rPr lang="it-IT" sz="1800" dirty="0">
                <a:latin typeface="Verdana" panose="020B0604030504040204" pitchFamily="34" charset="0"/>
                <a:ea typeface="Verdana" panose="020B0604030504040204" pitchFamily="34" charset="0"/>
                <a:cs typeface="Verdana" panose="020B0604030504040204" pitchFamily="34" charset="0"/>
              </a:rPr>
              <a:t>Diritto perfezionato neutralizzando ad esempio nel FPLD avremo 5 anni di anzianità assicurativa dal 1991 al 1995 nel FPD + 15 anni di anzianità assicurativa dal 1996 al 2010 nella Gestione pubblica</a:t>
            </a:r>
          </a:p>
          <a:p>
            <a:pPr marL="0" indent="0">
              <a:buNone/>
            </a:pPr>
            <a:endParaRPr lang="it-IT" sz="1800" dirty="0">
              <a:latin typeface="Verdana" panose="020B0604030504040204" pitchFamily="34" charset="0"/>
              <a:ea typeface="Verdana" panose="020B0604030504040204" pitchFamily="34" charset="0"/>
              <a:cs typeface="Verdana" panose="020B0604030504040204" pitchFamily="34" charset="0"/>
            </a:endParaRPr>
          </a:p>
        </p:txBody>
      </p:sp>
      <p:sp>
        <p:nvSpPr>
          <p:cNvPr id="4" name="Segnaposto piè di pagina 3"/>
          <p:cNvSpPr>
            <a:spLocks noGrp="1"/>
          </p:cNvSpPr>
          <p:nvPr>
            <p:ph type="ftr" sz="quarter" idx="11"/>
          </p:nvPr>
        </p:nvSpPr>
        <p:spPr>
          <a:xfrm>
            <a:off x="4038600" y="6492875"/>
            <a:ext cx="4114800" cy="523745"/>
          </a:xfrm>
        </p:spPr>
        <p:txBody>
          <a:bodyPr/>
          <a:lstStyle/>
          <a:p>
            <a:r>
              <a:rPr lang="it-IT" dirty="0"/>
              <a:t>Cremona 15 Maggio 2019</a:t>
            </a:r>
          </a:p>
        </p:txBody>
      </p:sp>
      <p:sp>
        <p:nvSpPr>
          <p:cNvPr id="6" name="Titolo 5"/>
          <p:cNvSpPr>
            <a:spLocks noGrp="1"/>
          </p:cNvSpPr>
          <p:nvPr>
            <p:ph type="ctrTitle" idx="4294967295"/>
          </p:nvPr>
        </p:nvSpPr>
        <p:spPr>
          <a:xfrm>
            <a:off x="1474236" y="365125"/>
            <a:ext cx="9879563" cy="969153"/>
          </a:xfrm>
        </p:spPr>
        <p:txBody>
          <a:bodyPr>
            <a:normAutofit/>
          </a:bodyPr>
          <a:lstStyle/>
          <a:p>
            <a:r>
              <a:rPr lang="it-IT" sz="3600" dirty="0">
                <a:solidFill>
                  <a:schemeClr val="accent1">
                    <a:lumMod val="50000"/>
                  </a:schemeClr>
                </a:solidFill>
              </a:rPr>
              <a:t>NEUTRALIZZAZIONE DEI PERIODI COINCIDENTI </a:t>
            </a:r>
          </a:p>
        </p:txBody>
      </p:sp>
    </p:spTree>
    <p:extLst>
      <p:ext uri="{BB962C8B-B14F-4D97-AF65-F5344CB8AC3E}">
        <p14:creationId xmlns:p14="http://schemas.microsoft.com/office/powerpoint/2010/main" val="34623542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fontScale="92500" lnSpcReduction="10000"/>
          </a:bodyPr>
          <a:lstStyle/>
          <a:p>
            <a:pPr marL="0" indent="0">
              <a:buNone/>
            </a:pPr>
            <a:r>
              <a:rPr lang="it-IT" sz="1900" dirty="0">
                <a:latin typeface="Verdana" panose="020B0604030504040204" pitchFamily="34" charset="0"/>
                <a:ea typeface="Verdana" panose="020B0604030504040204" pitchFamily="34" charset="0"/>
                <a:cs typeface="Verdana" panose="020B0604030504040204" pitchFamily="34" charset="0"/>
              </a:rPr>
              <a:t>Es. non può beneficiare del cumulo il soggetto con: </a:t>
            </a:r>
          </a:p>
          <a:p>
            <a:r>
              <a:rPr lang="it-IT" sz="1900" dirty="0">
                <a:latin typeface="Verdana" panose="020B0604030504040204" pitchFamily="34" charset="0"/>
                <a:ea typeface="Verdana" panose="020B0604030504040204" pitchFamily="34" charset="0"/>
                <a:cs typeface="Verdana" panose="020B0604030504040204" pitchFamily="34" charset="0"/>
              </a:rPr>
              <a:t>10 anni di anzianità contributiva dal 1991 al 2000 nel FPLD  </a:t>
            </a:r>
          </a:p>
          <a:p>
            <a:r>
              <a:rPr lang="it-IT" sz="1900" dirty="0">
                <a:latin typeface="Verdana" panose="020B0604030504040204" pitchFamily="34" charset="0"/>
                <a:ea typeface="Verdana" panose="020B0604030504040204" pitchFamily="34" charset="0"/>
                <a:cs typeface="Verdana" panose="020B0604030504040204" pitchFamily="34" charset="0"/>
              </a:rPr>
              <a:t>10 anni di anzianità contributiva dal 1991 al 2000 nella Gestione pubblica</a:t>
            </a:r>
          </a:p>
          <a:p>
            <a:r>
              <a:rPr lang="it-IT" sz="1900" dirty="0">
                <a:latin typeface="Verdana" panose="020B0604030504040204" pitchFamily="34" charset="0"/>
                <a:ea typeface="Verdana" panose="020B0604030504040204" pitchFamily="34" charset="0"/>
                <a:cs typeface="Verdana" panose="020B0604030504040204" pitchFamily="34" charset="0"/>
              </a:rPr>
              <a:t>perché i periodi contributivi sono interamente coincidenti e neutralizzando i periodi coincidenti non si perfeziona il prescritto requisito contributivo;</a:t>
            </a:r>
          </a:p>
          <a:p>
            <a:pPr marL="0" indent="0">
              <a:buNone/>
            </a:pPr>
            <a:r>
              <a:rPr lang="it-IT" sz="1900" dirty="0">
                <a:latin typeface="Verdana" panose="020B0604030504040204" pitchFamily="34" charset="0"/>
                <a:ea typeface="Verdana" panose="020B0604030504040204" pitchFamily="34" charset="0"/>
                <a:cs typeface="Verdana" panose="020B0604030504040204" pitchFamily="34" charset="0"/>
              </a:rPr>
              <a:t> </a:t>
            </a:r>
          </a:p>
          <a:p>
            <a:pPr marL="0" indent="0">
              <a:buNone/>
            </a:pPr>
            <a:r>
              <a:rPr lang="it-IT" sz="1900" dirty="0">
                <a:latin typeface="Verdana" panose="020B0604030504040204" pitchFamily="34" charset="0"/>
                <a:ea typeface="Verdana" panose="020B0604030504040204" pitchFamily="34" charset="0"/>
                <a:cs typeface="Verdana" panose="020B0604030504040204" pitchFamily="34" charset="0"/>
              </a:rPr>
              <a:t>Es. non può beneficiare del cumulo il soggetto con: </a:t>
            </a:r>
          </a:p>
          <a:p>
            <a:r>
              <a:rPr lang="it-IT" sz="1900" dirty="0">
                <a:latin typeface="Verdana" panose="020B0604030504040204" pitchFamily="34" charset="0"/>
                <a:ea typeface="Verdana" panose="020B0604030504040204" pitchFamily="34" charset="0"/>
                <a:cs typeface="Verdana" panose="020B0604030504040204" pitchFamily="34" charset="0"/>
              </a:rPr>
              <a:t>10 anni di anzianità contributiva dal 1991 al 2000 nel FPLD </a:t>
            </a:r>
          </a:p>
          <a:p>
            <a:r>
              <a:rPr lang="it-IT" sz="1900" dirty="0">
                <a:latin typeface="Verdana" panose="020B0604030504040204" pitchFamily="34" charset="0"/>
                <a:ea typeface="Verdana" panose="020B0604030504040204" pitchFamily="34" charset="0"/>
                <a:cs typeface="Verdana" panose="020B0604030504040204" pitchFamily="34" charset="0"/>
              </a:rPr>
              <a:t>15 anni di anzianità contributiva dal 1991 al 2005 nella Gestione pubblica </a:t>
            </a:r>
          </a:p>
          <a:p>
            <a:r>
              <a:rPr lang="it-IT" sz="1900" dirty="0">
                <a:latin typeface="Verdana" panose="020B0604030504040204" pitchFamily="34" charset="0"/>
                <a:ea typeface="Verdana" panose="020B0604030504040204" pitchFamily="34" charset="0"/>
                <a:cs typeface="Verdana" panose="020B0604030504040204" pitchFamily="34" charset="0"/>
              </a:rPr>
              <a:t>Periodo coincidente dal 1991 al 2000 da neutralizzare nella Gestione pubblica </a:t>
            </a:r>
          </a:p>
          <a:p>
            <a:r>
              <a:rPr lang="it-IT" sz="1900" dirty="0">
                <a:latin typeface="Verdana" panose="020B0604030504040204" pitchFamily="34" charset="0"/>
                <a:ea typeface="Verdana" panose="020B0604030504040204" pitchFamily="34" charset="0"/>
                <a:cs typeface="Verdana" panose="020B0604030504040204" pitchFamily="34" charset="0"/>
              </a:rPr>
              <a:t>Diritto non perfezionato 10 anni di anzianità contributiva dal 1991 al 2000 nel FPLD + 5 anni di anzianità contributiva dal 2001 al 2005 nella Gestione pubblica, non si perfeziona il requisito contributivo minimo di 20 anni </a:t>
            </a:r>
          </a:p>
          <a:p>
            <a:endParaRPr lang="it-IT" dirty="0"/>
          </a:p>
        </p:txBody>
      </p:sp>
      <p:sp>
        <p:nvSpPr>
          <p:cNvPr id="4" name="Segnaposto piè di pagina 3"/>
          <p:cNvSpPr>
            <a:spLocks noGrp="1"/>
          </p:cNvSpPr>
          <p:nvPr>
            <p:ph type="ftr" sz="quarter" idx="11"/>
          </p:nvPr>
        </p:nvSpPr>
        <p:spPr/>
        <p:txBody>
          <a:bodyPr/>
          <a:lstStyle/>
          <a:p>
            <a:r>
              <a:rPr lang="it-IT" dirty="0"/>
              <a:t>Cremona 15 Maggio 2019</a:t>
            </a:r>
          </a:p>
        </p:txBody>
      </p:sp>
      <p:sp>
        <p:nvSpPr>
          <p:cNvPr id="6" name="Titolo 5"/>
          <p:cNvSpPr>
            <a:spLocks noGrp="1"/>
          </p:cNvSpPr>
          <p:nvPr>
            <p:ph type="ctrTitle" idx="4294967295"/>
          </p:nvPr>
        </p:nvSpPr>
        <p:spPr>
          <a:xfrm>
            <a:off x="1530220" y="365125"/>
            <a:ext cx="9823580" cy="1006475"/>
          </a:xfrm>
        </p:spPr>
        <p:txBody>
          <a:bodyPr>
            <a:noAutofit/>
          </a:bodyPr>
          <a:lstStyle/>
          <a:p>
            <a:r>
              <a:rPr lang="it-IT" sz="2800" dirty="0">
                <a:solidFill>
                  <a:schemeClr val="accent1">
                    <a:lumMod val="50000"/>
                  </a:schemeClr>
                </a:solidFill>
                <a:latin typeface="Verdana" panose="020B0604030504040204" pitchFamily="34" charset="0"/>
                <a:ea typeface="Verdana" panose="020B0604030504040204" pitchFamily="34" charset="0"/>
                <a:cs typeface="Verdana" panose="020B0604030504040204" pitchFamily="34" charset="0"/>
              </a:rPr>
              <a:t>NEUTRALIZZAZIONE DEI PERIODI COINCIDENTI </a:t>
            </a:r>
          </a:p>
        </p:txBody>
      </p:sp>
    </p:spTree>
    <p:extLst>
      <p:ext uri="{BB962C8B-B14F-4D97-AF65-F5344CB8AC3E}">
        <p14:creationId xmlns:p14="http://schemas.microsoft.com/office/powerpoint/2010/main" val="2462117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BB560569-C03A-4611-BE5F-AD41A580600E}"/>
              </a:ext>
            </a:extLst>
          </p:cNvPr>
          <p:cNvSpPr>
            <a:spLocks noGrp="1"/>
          </p:cNvSpPr>
          <p:nvPr>
            <p:ph type="body" idx="13"/>
          </p:nvPr>
        </p:nvSpPr>
        <p:spPr/>
        <p:txBody>
          <a:bodyPr>
            <a:noAutofit/>
          </a:bodyPr>
          <a:lstStyle/>
          <a:p>
            <a:r>
              <a:rPr lang="it-IT" sz="3600" dirty="0">
                <a:solidFill>
                  <a:srgbClr val="0070C0"/>
                </a:solidFill>
                <a:latin typeface="Verdana" panose="020B0604030504040204" pitchFamily="34" charset="0"/>
                <a:ea typeface="Verdana" panose="020B0604030504040204" pitchFamily="34" charset="0"/>
              </a:rPr>
              <a:t>Le principali normative di riferimento sono:</a:t>
            </a:r>
          </a:p>
          <a:p>
            <a:endParaRPr lang="it-IT" sz="4000" dirty="0">
              <a:solidFill>
                <a:srgbClr val="0070C0"/>
              </a:solidFill>
              <a:latin typeface="Verdana" panose="020B0604030504040204" pitchFamily="34" charset="0"/>
              <a:ea typeface="Verdana" panose="020B0604030504040204" pitchFamily="34" charset="0"/>
            </a:endParaRPr>
          </a:p>
          <a:p>
            <a:pPr marL="285750" indent="-285750">
              <a:buFont typeface="Arial" panose="020B0604020202020204" pitchFamily="34" charset="0"/>
              <a:buChar char="•"/>
            </a:pPr>
            <a:r>
              <a:rPr lang="it-IT" sz="4000" dirty="0">
                <a:solidFill>
                  <a:srgbClr val="0070C0"/>
                </a:solidFill>
                <a:latin typeface="Verdana" panose="020B0604030504040204" pitchFamily="34" charset="0"/>
                <a:ea typeface="Verdana" panose="020B0604030504040204" pitchFamily="34" charset="0"/>
              </a:rPr>
              <a:t>Legge n.29/1979</a:t>
            </a:r>
          </a:p>
          <a:p>
            <a:pPr marL="285750" indent="-285750">
              <a:buFont typeface="Arial" panose="020B0604020202020204" pitchFamily="34" charset="0"/>
              <a:buChar char="•"/>
            </a:pPr>
            <a:endParaRPr lang="it-IT" sz="2000" dirty="0">
              <a:solidFill>
                <a:srgbClr val="0070C0"/>
              </a:solidFill>
              <a:latin typeface="Verdana" panose="020B0604030504040204" pitchFamily="34" charset="0"/>
              <a:ea typeface="Verdana" panose="020B0604030504040204" pitchFamily="34" charset="0"/>
            </a:endParaRPr>
          </a:p>
          <a:p>
            <a:pPr marL="285750" indent="-285750">
              <a:buFont typeface="Arial" panose="020B0604020202020204" pitchFamily="34" charset="0"/>
              <a:buChar char="•"/>
            </a:pPr>
            <a:r>
              <a:rPr lang="it-IT" sz="4000" dirty="0">
                <a:solidFill>
                  <a:srgbClr val="0070C0"/>
                </a:solidFill>
                <a:latin typeface="Verdana" panose="020B0604030504040204" pitchFamily="34" charset="0"/>
                <a:ea typeface="Verdana" panose="020B0604030504040204" pitchFamily="34" charset="0"/>
              </a:rPr>
              <a:t>Legge n.45/1990 </a:t>
            </a:r>
            <a:endParaRPr lang="it-IT" sz="4000" dirty="0">
              <a:latin typeface="Verdana" panose="020B0604030504040204" pitchFamily="34" charset="0"/>
              <a:ea typeface="Verdana" panose="020B0604030504040204" pitchFamily="34" charset="0"/>
            </a:endParaRPr>
          </a:p>
        </p:txBody>
      </p:sp>
      <p:sp>
        <p:nvSpPr>
          <p:cNvPr id="3" name="Segnaposto piè di pagina 2">
            <a:extLst>
              <a:ext uri="{FF2B5EF4-FFF2-40B4-BE49-F238E27FC236}">
                <a16:creationId xmlns:a16="http://schemas.microsoft.com/office/drawing/2014/main" id="{894D55E6-7EF4-4312-A4AD-432D0A41AB0D}"/>
              </a:ext>
            </a:extLst>
          </p:cNvPr>
          <p:cNvSpPr>
            <a:spLocks noGrp="1"/>
          </p:cNvSpPr>
          <p:nvPr>
            <p:ph type="ftr" sz="quarter" idx="11"/>
          </p:nvPr>
        </p:nvSpPr>
        <p:spPr/>
        <p:txBody>
          <a:bodyPr/>
          <a:lstStyle/>
          <a:p>
            <a:r>
              <a:rPr lang="it-IT" dirty="0"/>
              <a:t>Cremona 15 Maggio 2019</a:t>
            </a:r>
          </a:p>
        </p:txBody>
      </p:sp>
      <p:sp>
        <p:nvSpPr>
          <p:cNvPr id="4" name="Titolo 3">
            <a:extLst>
              <a:ext uri="{FF2B5EF4-FFF2-40B4-BE49-F238E27FC236}">
                <a16:creationId xmlns:a16="http://schemas.microsoft.com/office/drawing/2014/main" id="{89753E27-0893-4A36-9B51-3CF746919A06}"/>
              </a:ext>
            </a:extLst>
          </p:cNvPr>
          <p:cNvSpPr>
            <a:spLocks noGrp="1"/>
          </p:cNvSpPr>
          <p:nvPr>
            <p:ph type="ctrTitle" idx="4294967295"/>
          </p:nvPr>
        </p:nvSpPr>
        <p:spPr>
          <a:xfrm>
            <a:off x="1626780" y="365125"/>
            <a:ext cx="9727019" cy="1325563"/>
          </a:xfrm>
        </p:spPr>
        <p:txBody>
          <a:bodyPr/>
          <a:lstStyle/>
          <a:p>
            <a:r>
              <a:rPr lang="it-IT" dirty="0">
                <a:solidFill>
                  <a:schemeClr val="accent1">
                    <a:lumMod val="75000"/>
                  </a:schemeClr>
                </a:solidFill>
                <a:latin typeface="Verdana" panose="020B0604030504040204" pitchFamily="34" charset="0"/>
                <a:ea typeface="Verdana" panose="020B0604030504040204" pitchFamily="34" charset="0"/>
              </a:rPr>
              <a:t>Ricongiunzioni</a:t>
            </a:r>
          </a:p>
        </p:txBody>
      </p:sp>
    </p:spTree>
    <p:extLst>
      <p:ext uri="{BB962C8B-B14F-4D97-AF65-F5344CB8AC3E}">
        <p14:creationId xmlns:p14="http://schemas.microsoft.com/office/powerpoint/2010/main" val="16393711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503853" y="1520891"/>
            <a:ext cx="11523306" cy="4656072"/>
          </a:xfrm>
        </p:spPr>
        <p:txBody>
          <a:bodyPr>
            <a:noAutofit/>
          </a:bodyPr>
          <a:lstStyle/>
          <a:p>
            <a:pPr marL="0" indent="0" algn="just">
              <a:buNone/>
            </a:pPr>
            <a:r>
              <a:rPr lang="it-IT" sz="1800" dirty="0">
                <a:latin typeface="Verdana" panose="020B0604030504040204" pitchFamily="34" charset="0"/>
                <a:ea typeface="Verdana" panose="020B0604030504040204" pitchFamily="34" charset="0"/>
                <a:cs typeface="Verdana" panose="020B0604030504040204" pitchFamily="34" charset="0"/>
              </a:rPr>
              <a:t>	Possono avvalersi del cumulo gli iscritti a due o più forme di assicurazione previdenziale di 	seguito elencate: </a:t>
            </a:r>
          </a:p>
          <a:p>
            <a:pPr marL="0" indent="0" algn="just">
              <a:buNone/>
            </a:pPr>
            <a:r>
              <a:rPr lang="it-IT" sz="1800" dirty="0">
                <a:latin typeface="Verdana" panose="020B0604030504040204" pitchFamily="34" charset="0"/>
                <a:ea typeface="Verdana" panose="020B0604030504040204" pitchFamily="34" charset="0"/>
                <a:cs typeface="Verdana" panose="020B0604030504040204" pitchFamily="34" charset="0"/>
              </a:rPr>
              <a:t>-Assicurazione generale obbligatoria (AGO) per l’invalidità, la vecchiaia ed i superstiti (IVS): Fondo pensioni lavoratori dipendenti (FPLD), Gestioni autonome degli artigiani e commercianti (ART/COM) e dei coltivatori diretti, coloni e mezzadri (CD/CM);</a:t>
            </a:r>
          </a:p>
          <a:p>
            <a:pPr marL="0" indent="0" algn="just">
              <a:buNone/>
            </a:pPr>
            <a:r>
              <a:rPr lang="it-IT" sz="1800" dirty="0">
                <a:latin typeface="Verdana" panose="020B0604030504040204" pitchFamily="34" charset="0"/>
                <a:ea typeface="Verdana" panose="020B0604030504040204" pitchFamily="34" charset="0"/>
                <a:cs typeface="Verdana" panose="020B0604030504040204" pitchFamily="34" charset="0"/>
              </a:rPr>
              <a:t>-Forme sostitutive (es. Fondi Volo, ex Autoferrotranvieri, ex Elettrici, ex  Telefonici, ex Dazieri, ex Enpals) ed esclusive (es. ex Inpdap, Fondo Ferrovie dello Stato) dell’AGO per l’IVS; </a:t>
            </a:r>
          </a:p>
          <a:p>
            <a:pPr marL="0" indent="0" algn="just">
              <a:buNone/>
            </a:pPr>
            <a:r>
              <a:rPr lang="it-IT" sz="1800" dirty="0">
                <a:latin typeface="Verdana" panose="020B0604030504040204" pitchFamily="34" charset="0"/>
                <a:ea typeface="Verdana" panose="020B0604030504040204" pitchFamily="34" charset="0"/>
                <a:cs typeface="Verdana" panose="020B0604030504040204" pitchFamily="34" charset="0"/>
              </a:rPr>
              <a:t>-Gestione separata di cui all'articolo 2, comma 26, della legge 8 agosto 1995, n. 335;</a:t>
            </a:r>
          </a:p>
          <a:p>
            <a:pPr marL="0" indent="0" algn="just">
              <a:buNone/>
            </a:pPr>
            <a:r>
              <a:rPr lang="it-IT" sz="1800" dirty="0">
                <a:latin typeface="Verdana" panose="020B0604030504040204" pitchFamily="34" charset="0"/>
                <a:ea typeface="Verdana" panose="020B0604030504040204" pitchFamily="34" charset="0"/>
                <a:cs typeface="Verdana" panose="020B0604030504040204" pitchFamily="34" charset="0"/>
              </a:rPr>
              <a:t>-Enti di previdenza di cui al d. </a:t>
            </a:r>
            <a:r>
              <a:rPr lang="it-IT" sz="1800" dirty="0" err="1">
                <a:latin typeface="Verdana" panose="020B0604030504040204" pitchFamily="34" charset="0"/>
                <a:ea typeface="Verdana" panose="020B0604030504040204" pitchFamily="34" charset="0"/>
                <a:cs typeface="Verdana" panose="020B0604030504040204" pitchFamily="34" charset="0"/>
              </a:rPr>
              <a:t>lgs</a:t>
            </a:r>
            <a:r>
              <a:rPr lang="it-IT" sz="1800" dirty="0">
                <a:latin typeface="Verdana" panose="020B0604030504040204" pitchFamily="34" charset="0"/>
                <a:ea typeface="Verdana" panose="020B0604030504040204" pitchFamily="34" charset="0"/>
                <a:cs typeface="Verdana" panose="020B0604030504040204" pitchFamily="34" charset="0"/>
              </a:rPr>
              <a:t>. n. 509 del 1994 (avvocati, commercialisti, geometri, ingegneri e architetti, notai, ragionieri e periti commerciali, consulenti del lavoro, medici, farmacisti, veterinari, giornalisti. Per gli agenti e rappresentanti di commercio iscritti </a:t>
            </a:r>
            <a:r>
              <a:rPr lang="it-IT" sz="1800" dirty="0" err="1">
                <a:latin typeface="Verdana" panose="020B0604030504040204" pitchFamily="34" charset="0"/>
                <a:ea typeface="Verdana" panose="020B0604030504040204" pitchFamily="34" charset="0"/>
                <a:cs typeface="Verdana" panose="020B0604030504040204" pitchFamily="34" charset="0"/>
              </a:rPr>
              <a:t>all’Enasarco</a:t>
            </a:r>
            <a:r>
              <a:rPr lang="it-IT" sz="1800" dirty="0">
                <a:latin typeface="Verdana" panose="020B0604030504040204" pitchFamily="34" charset="0"/>
                <a:ea typeface="Verdana" panose="020B0604030504040204" pitchFamily="34" charset="0"/>
                <a:cs typeface="Verdana" panose="020B0604030504040204" pitchFamily="34" charset="0"/>
              </a:rPr>
              <a:t> sono cumulabili solo i periodi assicurativi anteriori all’entrata in vigore della legge n. 613 del 1966, data in cui </a:t>
            </a:r>
            <a:r>
              <a:rPr lang="it-IT" sz="1800" dirty="0" err="1">
                <a:latin typeface="Verdana" panose="020B0604030504040204" pitchFamily="34" charset="0"/>
                <a:ea typeface="Verdana" panose="020B0604030504040204" pitchFamily="34" charset="0"/>
                <a:cs typeface="Verdana" panose="020B0604030504040204" pitchFamily="34" charset="0"/>
              </a:rPr>
              <a:t>l’Enasarco</a:t>
            </a:r>
            <a:r>
              <a:rPr lang="it-IT" sz="1800" dirty="0">
                <a:latin typeface="Verdana" panose="020B0604030504040204" pitchFamily="34" charset="0"/>
                <a:ea typeface="Verdana" panose="020B0604030504040204" pitchFamily="34" charset="0"/>
                <a:cs typeface="Verdana" panose="020B0604030504040204" pitchFamily="34" charset="0"/>
              </a:rPr>
              <a:t> ha assunto natura integrativa dell’AGO per effetto dell’istituzione da parte della citata legge della Gestione speciale commercianti presso la quale sono stati iscritti gli agenti ed i rappresentanti di commercio ) ed al d. </a:t>
            </a:r>
            <a:r>
              <a:rPr lang="it-IT" sz="1800" dirty="0" err="1">
                <a:latin typeface="Verdana" panose="020B0604030504040204" pitchFamily="34" charset="0"/>
                <a:ea typeface="Verdana" panose="020B0604030504040204" pitchFamily="34" charset="0"/>
                <a:cs typeface="Verdana" panose="020B0604030504040204" pitchFamily="34" charset="0"/>
              </a:rPr>
              <a:t>lgs</a:t>
            </a:r>
            <a:r>
              <a:rPr lang="it-IT" sz="1800" dirty="0">
                <a:latin typeface="Verdana" panose="020B0604030504040204" pitchFamily="34" charset="0"/>
                <a:ea typeface="Verdana" panose="020B0604030504040204" pitchFamily="34" charset="0"/>
                <a:cs typeface="Verdana" panose="020B0604030504040204" pitchFamily="34" charset="0"/>
              </a:rPr>
              <a:t>. n. 103 del 1996 (infermieri, psicologi, periti industriali, biologi, agronomi – dottori forestali - chimici – geologi - attuari).</a:t>
            </a:r>
          </a:p>
        </p:txBody>
      </p:sp>
      <p:sp>
        <p:nvSpPr>
          <p:cNvPr id="4" name="Segnaposto piè di pagina 3"/>
          <p:cNvSpPr>
            <a:spLocks noGrp="1"/>
          </p:cNvSpPr>
          <p:nvPr>
            <p:ph type="ftr" sz="quarter" idx="11"/>
          </p:nvPr>
        </p:nvSpPr>
        <p:spPr/>
        <p:txBody>
          <a:bodyPr/>
          <a:lstStyle/>
          <a:p>
            <a:r>
              <a:rPr lang="it-IT" dirty="0"/>
              <a:t>Cremona 15 Maggio 2019</a:t>
            </a:r>
          </a:p>
        </p:txBody>
      </p:sp>
      <p:sp>
        <p:nvSpPr>
          <p:cNvPr id="6" name="Titolo 5"/>
          <p:cNvSpPr>
            <a:spLocks noGrp="1"/>
          </p:cNvSpPr>
          <p:nvPr>
            <p:ph type="ctrTitle" idx="4294967295"/>
          </p:nvPr>
        </p:nvSpPr>
        <p:spPr>
          <a:xfrm>
            <a:off x="1735494" y="195328"/>
            <a:ext cx="10010191" cy="1325563"/>
          </a:xfrm>
        </p:spPr>
        <p:txBody>
          <a:bodyPr>
            <a:normAutofit/>
          </a:bodyPr>
          <a:lstStyle/>
          <a:p>
            <a:r>
              <a:rPr lang="it-IT" sz="3200" dirty="0">
                <a:solidFill>
                  <a:schemeClr val="accent1">
                    <a:lumMod val="50000"/>
                  </a:schemeClr>
                </a:solidFill>
                <a:latin typeface="Verdana" panose="020B0604030504040204" pitchFamily="34" charset="0"/>
                <a:ea typeface="Verdana" panose="020B0604030504040204" pitchFamily="34" charset="0"/>
                <a:cs typeface="Verdana" panose="020B0604030504040204" pitchFamily="34" charset="0"/>
              </a:rPr>
              <a:t>DESTINATARI</a:t>
            </a:r>
            <a:r>
              <a:rPr lang="it-IT" sz="3200" dirty="0">
                <a:latin typeface="Verdana" panose="020B0604030504040204" pitchFamily="34" charset="0"/>
                <a:ea typeface="Verdana" panose="020B0604030504040204" pitchFamily="34" charset="0"/>
                <a:cs typeface="Verdana" panose="020B0604030504040204" pitchFamily="34" charset="0"/>
              </a:rPr>
              <a:t> </a:t>
            </a:r>
          </a:p>
        </p:txBody>
      </p:sp>
    </p:spTree>
    <p:extLst>
      <p:ext uri="{BB962C8B-B14F-4D97-AF65-F5344CB8AC3E}">
        <p14:creationId xmlns:p14="http://schemas.microsoft.com/office/powerpoint/2010/main" val="1473632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0" indent="0">
              <a:buNone/>
            </a:pPr>
            <a:r>
              <a:rPr lang="it-IT" sz="2400" dirty="0">
                <a:latin typeface="Verdana" panose="020B0604030504040204" pitchFamily="34" charset="0"/>
                <a:ea typeface="Verdana" panose="020B0604030504040204" pitchFamily="34" charset="0"/>
                <a:cs typeface="Verdana" panose="020B0604030504040204" pitchFamily="34" charset="0"/>
              </a:rPr>
              <a:t>Le prestazioni pensionistiche conseguibili mediante l’esercizio della facoltà di cumulo dei periodi assicurativi sono: </a:t>
            </a:r>
          </a:p>
          <a:p>
            <a:pPr marL="0" indent="0">
              <a:buNone/>
            </a:pPr>
            <a:endParaRPr lang="it-IT" sz="2400" dirty="0">
              <a:latin typeface="Verdana" panose="020B0604030504040204" pitchFamily="34" charset="0"/>
              <a:ea typeface="Verdana" panose="020B0604030504040204" pitchFamily="34" charset="0"/>
              <a:cs typeface="Verdana" panose="020B0604030504040204" pitchFamily="34" charset="0"/>
            </a:endParaRPr>
          </a:p>
          <a:p>
            <a:pPr marL="0" indent="0">
              <a:buNone/>
            </a:pPr>
            <a:r>
              <a:rPr lang="it-IT" sz="2400" dirty="0">
                <a:latin typeface="Verdana" panose="020B0604030504040204" pitchFamily="34" charset="0"/>
                <a:ea typeface="Verdana" panose="020B0604030504040204" pitchFamily="34" charset="0"/>
                <a:cs typeface="Verdana" panose="020B0604030504040204" pitchFamily="34" charset="0"/>
              </a:rPr>
              <a:t>a) la pensione di vecchiaia</a:t>
            </a:r>
          </a:p>
          <a:p>
            <a:pPr marL="0" indent="0">
              <a:buNone/>
            </a:pPr>
            <a:r>
              <a:rPr lang="it-IT" sz="2400" dirty="0">
                <a:latin typeface="Verdana" panose="020B0604030504040204" pitchFamily="34" charset="0"/>
                <a:ea typeface="Verdana" panose="020B0604030504040204" pitchFamily="34" charset="0"/>
                <a:cs typeface="Verdana" panose="020B0604030504040204" pitchFamily="34" charset="0"/>
              </a:rPr>
              <a:t>b) la pensione anticipata</a:t>
            </a:r>
          </a:p>
          <a:p>
            <a:pPr marL="0" indent="0">
              <a:buNone/>
            </a:pPr>
            <a:r>
              <a:rPr lang="it-IT" sz="2400" dirty="0">
                <a:latin typeface="Verdana" panose="020B0604030504040204" pitchFamily="34" charset="0"/>
                <a:ea typeface="Verdana" panose="020B0604030504040204" pitchFamily="34" charset="0"/>
                <a:cs typeface="Verdana" panose="020B0604030504040204" pitchFamily="34" charset="0"/>
              </a:rPr>
              <a:t>c) i trattamenti di inabilità</a:t>
            </a:r>
          </a:p>
          <a:p>
            <a:pPr marL="0" indent="0">
              <a:buNone/>
            </a:pPr>
            <a:r>
              <a:rPr lang="it-IT" sz="2400" dirty="0">
                <a:latin typeface="Verdana" panose="020B0604030504040204" pitchFamily="34" charset="0"/>
                <a:ea typeface="Verdana" panose="020B0604030504040204" pitchFamily="34" charset="0"/>
                <a:cs typeface="Verdana" panose="020B0604030504040204" pitchFamily="34" charset="0"/>
              </a:rPr>
              <a:t>d) la pensione indiretta ai superstiti</a:t>
            </a:r>
          </a:p>
          <a:p>
            <a:pPr marL="0" indent="0">
              <a:buNone/>
            </a:pPr>
            <a:r>
              <a:rPr lang="it-IT" sz="2400" dirty="0">
                <a:latin typeface="Verdana" panose="020B0604030504040204" pitchFamily="34" charset="0"/>
                <a:ea typeface="Verdana" panose="020B0604030504040204" pitchFamily="34" charset="0"/>
                <a:cs typeface="Verdana" panose="020B0604030504040204" pitchFamily="34" charset="0"/>
              </a:rPr>
              <a:t>e) la pensione di reversibilità ai superstiti</a:t>
            </a:r>
          </a:p>
          <a:p>
            <a:endParaRPr lang="it-IT" dirty="0"/>
          </a:p>
        </p:txBody>
      </p:sp>
      <p:sp>
        <p:nvSpPr>
          <p:cNvPr id="4" name="Segnaposto piè di pagina 3"/>
          <p:cNvSpPr>
            <a:spLocks noGrp="1"/>
          </p:cNvSpPr>
          <p:nvPr>
            <p:ph type="ftr" sz="quarter" idx="11"/>
          </p:nvPr>
        </p:nvSpPr>
        <p:spPr/>
        <p:txBody>
          <a:bodyPr/>
          <a:lstStyle/>
          <a:p>
            <a:r>
              <a:rPr lang="it-IT" dirty="0"/>
              <a:t>Cremona 15 Maggio 2019</a:t>
            </a:r>
          </a:p>
        </p:txBody>
      </p:sp>
      <p:sp>
        <p:nvSpPr>
          <p:cNvPr id="6" name="Titolo 5"/>
          <p:cNvSpPr>
            <a:spLocks noGrp="1"/>
          </p:cNvSpPr>
          <p:nvPr>
            <p:ph type="ctrTitle" idx="4294967295"/>
          </p:nvPr>
        </p:nvSpPr>
        <p:spPr>
          <a:xfrm>
            <a:off x="1548881" y="365125"/>
            <a:ext cx="10299441" cy="913169"/>
          </a:xfrm>
        </p:spPr>
        <p:txBody>
          <a:bodyPr>
            <a:normAutofit/>
          </a:bodyPr>
          <a:lstStyle/>
          <a:p>
            <a:r>
              <a:rPr lang="it-IT" sz="4000" dirty="0">
                <a:solidFill>
                  <a:schemeClr val="accent1">
                    <a:lumMod val="50000"/>
                  </a:schemeClr>
                </a:solidFill>
              </a:rPr>
              <a:t>PRESTAZIONI PENSIONISTICHE IN CUMULO </a:t>
            </a:r>
          </a:p>
        </p:txBody>
      </p:sp>
    </p:spTree>
    <p:extLst>
      <p:ext uri="{BB962C8B-B14F-4D97-AF65-F5344CB8AC3E}">
        <p14:creationId xmlns:p14="http://schemas.microsoft.com/office/powerpoint/2010/main" val="40573899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0" indent="0" algn="just">
              <a:buNone/>
            </a:pPr>
            <a:r>
              <a:rPr lang="it-IT" sz="2400" dirty="0">
                <a:latin typeface="Verdana" panose="020B0604030504040204" pitchFamily="34" charset="0"/>
                <a:ea typeface="Verdana" panose="020B0604030504040204" pitchFamily="34" charset="0"/>
                <a:cs typeface="Verdana" panose="020B0604030504040204" pitchFamily="34" charset="0"/>
              </a:rPr>
              <a:t>La pensione di vecchiaia in cumulo si realizza come una pensione                   </a:t>
            </a:r>
            <a:r>
              <a:rPr lang="it-IT" sz="2400" b="1" dirty="0">
                <a:latin typeface="Verdana" panose="020B0604030504040204" pitchFamily="34" charset="0"/>
                <a:ea typeface="Verdana" panose="020B0604030504040204" pitchFamily="34" charset="0"/>
                <a:cs typeface="Verdana" panose="020B0604030504040204" pitchFamily="34" charset="0"/>
              </a:rPr>
              <a:t>« a formazione progressiva » </a:t>
            </a:r>
            <a:r>
              <a:rPr lang="it-IT" sz="2400" dirty="0">
                <a:latin typeface="Verdana" panose="020B0604030504040204" pitchFamily="34" charset="0"/>
                <a:ea typeface="Verdana" panose="020B0604030504040204" pitchFamily="34" charset="0"/>
                <a:cs typeface="Verdana" panose="020B0604030504040204" pitchFamily="34" charset="0"/>
              </a:rPr>
              <a:t>perché mentre il diritto nasce dalla sommatoria dei contributi provenienti da Enti/Casse diversi, la completezza della liquidazione avviene quando tutti inseriscono il proprio pro quota.</a:t>
            </a:r>
          </a:p>
          <a:p>
            <a:pPr marL="0" indent="0" algn="just">
              <a:buNone/>
            </a:pPr>
            <a:r>
              <a:rPr lang="it-IT" sz="2400" dirty="0">
                <a:latin typeface="Verdana" panose="020B0604030504040204" pitchFamily="34" charset="0"/>
                <a:ea typeface="Verdana" panose="020B0604030504040204" pitchFamily="34" charset="0"/>
                <a:cs typeface="Verdana" panose="020B0604030504040204" pitchFamily="34" charset="0"/>
              </a:rPr>
              <a:t>Quando ancora non sono inserite tutte le quote, non si possono attribuire i trattamenti accessori (es.TM, Magg. </a:t>
            </a:r>
            <a:r>
              <a:rPr lang="it-IT" sz="2400" dirty="0" err="1">
                <a:latin typeface="Verdana" panose="020B0604030504040204" pitchFamily="34" charset="0"/>
                <a:ea typeface="Verdana" panose="020B0604030504040204" pitchFamily="34" charset="0"/>
                <a:cs typeface="Verdana" panose="020B0604030504040204" pitchFamily="34" charset="0"/>
              </a:rPr>
              <a:t>Soc</a:t>
            </a:r>
            <a:r>
              <a:rPr lang="it-IT" sz="2400" dirty="0">
                <a:latin typeface="Verdana" panose="020B0604030504040204" pitchFamily="34" charset="0"/>
                <a:ea typeface="Verdana" panose="020B0604030504040204" pitchFamily="34" charset="0"/>
                <a:cs typeface="Verdana" panose="020B0604030504040204" pitchFamily="34" charset="0"/>
              </a:rPr>
              <a:t>.,etc.)</a:t>
            </a:r>
          </a:p>
          <a:p>
            <a:pPr algn="just"/>
            <a:endParaRPr lang="it-IT" sz="2400" dirty="0">
              <a:latin typeface="Verdana" panose="020B0604030504040204" pitchFamily="34" charset="0"/>
              <a:ea typeface="Verdana" panose="020B0604030504040204" pitchFamily="34" charset="0"/>
              <a:cs typeface="Verdana" panose="020B0604030504040204" pitchFamily="34" charset="0"/>
            </a:endParaRPr>
          </a:p>
          <a:p>
            <a:pPr marL="0" indent="0" algn="just">
              <a:buNone/>
            </a:pPr>
            <a:r>
              <a:rPr lang="it-IT" sz="2400" dirty="0">
                <a:latin typeface="Verdana" panose="020B0604030504040204" pitchFamily="34" charset="0"/>
                <a:ea typeface="Verdana" panose="020B0604030504040204" pitchFamily="34" charset="0"/>
                <a:cs typeface="Verdana" panose="020B0604030504040204" pitchFamily="34" charset="0"/>
              </a:rPr>
              <a:t>Nel caso ci sia la necessità di verifica del requisito dell’importo soglia, va considerato l’importo complessivo comprendente anche quello delle Casse.</a:t>
            </a:r>
          </a:p>
          <a:p>
            <a:pPr marL="0" indent="0">
              <a:buNone/>
            </a:pPr>
            <a:endParaRPr lang="it-IT" dirty="0"/>
          </a:p>
        </p:txBody>
      </p:sp>
      <p:sp>
        <p:nvSpPr>
          <p:cNvPr id="4" name="Segnaposto piè di pagina 3"/>
          <p:cNvSpPr>
            <a:spLocks noGrp="1"/>
          </p:cNvSpPr>
          <p:nvPr>
            <p:ph type="ftr" sz="quarter" idx="11"/>
          </p:nvPr>
        </p:nvSpPr>
        <p:spPr/>
        <p:txBody>
          <a:bodyPr/>
          <a:lstStyle/>
          <a:p>
            <a:r>
              <a:rPr lang="it-IT" dirty="0"/>
              <a:t>Cremona 15 Maggio 2019</a:t>
            </a:r>
          </a:p>
        </p:txBody>
      </p:sp>
      <p:sp>
        <p:nvSpPr>
          <p:cNvPr id="6" name="Titolo 5"/>
          <p:cNvSpPr>
            <a:spLocks noGrp="1"/>
          </p:cNvSpPr>
          <p:nvPr>
            <p:ph type="ctrTitle" idx="4294967295"/>
          </p:nvPr>
        </p:nvSpPr>
        <p:spPr>
          <a:xfrm>
            <a:off x="1533642" y="632459"/>
            <a:ext cx="9296400" cy="879099"/>
          </a:xfrm>
        </p:spPr>
        <p:txBody>
          <a:bodyPr>
            <a:normAutofit fontScale="90000"/>
          </a:bodyPr>
          <a:lstStyle/>
          <a:p>
            <a:r>
              <a:rPr lang="it-IT" sz="3600" dirty="0">
                <a:solidFill>
                  <a:schemeClr val="accent1">
                    <a:lumMod val="50000"/>
                  </a:schemeClr>
                </a:solidFill>
                <a:latin typeface="Verdana" panose="020B0604030504040204" pitchFamily="34" charset="0"/>
                <a:ea typeface="Verdana" panose="020B0604030504040204" pitchFamily="34" charset="0"/>
                <a:cs typeface="Verdana" panose="020B0604030504040204" pitchFamily="34" charset="0"/>
              </a:rPr>
              <a:t>PENSIONE DI VECCHIAIA IN CUMULO</a:t>
            </a:r>
            <a:r>
              <a:rPr lang="it-IT" dirty="0">
                <a:solidFill>
                  <a:schemeClr val="accent1">
                    <a:lumMod val="50000"/>
                  </a:schemeClr>
                </a:solidFill>
              </a:rPr>
              <a:t/>
            </a:r>
            <a:br>
              <a:rPr lang="it-IT" dirty="0">
                <a:solidFill>
                  <a:schemeClr val="accent1">
                    <a:lumMod val="50000"/>
                  </a:schemeClr>
                </a:solidFill>
              </a:rPr>
            </a:br>
            <a:endParaRPr lang="it-IT" dirty="0">
              <a:solidFill>
                <a:schemeClr val="accent1">
                  <a:lumMod val="50000"/>
                </a:schemeClr>
              </a:solidFill>
            </a:endParaRPr>
          </a:p>
        </p:txBody>
      </p:sp>
    </p:spTree>
    <p:extLst>
      <p:ext uri="{BB962C8B-B14F-4D97-AF65-F5344CB8AC3E}">
        <p14:creationId xmlns:p14="http://schemas.microsoft.com/office/powerpoint/2010/main" val="2165643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Segnaposto contenuto 6"/>
          <p:cNvGraphicFramePr>
            <a:graphicFrameLocks noGrp="1"/>
          </p:cNvGraphicFramePr>
          <p:nvPr>
            <p:ph idx="1"/>
            <p:extLst>
              <p:ext uri="{D42A27DB-BD31-4B8C-83A1-F6EECF244321}">
                <p14:modId xmlns:p14="http://schemas.microsoft.com/office/powerpoint/2010/main" val="3683584924"/>
              </p:ext>
            </p:extLst>
          </p:nvPr>
        </p:nvGraphicFramePr>
        <p:xfrm>
          <a:off x="838200" y="1981200"/>
          <a:ext cx="10515600" cy="3904136"/>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770294">
                <a:tc>
                  <a:txBody>
                    <a:bodyPr/>
                    <a:lstStyle/>
                    <a:p>
                      <a:pPr algn="ctr"/>
                      <a:r>
                        <a:rPr lang="it-IT" dirty="0"/>
                        <a:t>CONFRONTO DISPOSIZIONI</a:t>
                      </a:r>
                    </a:p>
                  </a:txBody>
                  <a:tcPr/>
                </a:tc>
                <a:tc>
                  <a:txBody>
                    <a:bodyPr/>
                    <a:lstStyle/>
                    <a:p>
                      <a:pPr algn="ctr"/>
                      <a:r>
                        <a:rPr lang="it-IT" dirty="0"/>
                        <a:t>LEGGE 228/2012</a:t>
                      </a:r>
                    </a:p>
                  </a:txBody>
                  <a:tcPr/>
                </a:tc>
                <a:tc>
                  <a:txBody>
                    <a:bodyPr/>
                    <a:lstStyle/>
                    <a:p>
                      <a:pPr algn="ctr"/>
                      <a:r>
                        <a:rPr lang="it-IT" dirty="0"/>
                        <a:t>LEGGE 232/2016</a:t>
                      </a:r>
                    </a:p>
                  </a:txBody>
                  <a:tcPr/>
                </a:tc>
                <a:extLst>
                  <a:ext uri="{0D108BD9-81ED-4DB2-BD59-A6C34878D82A}">
                    <a16:rowId xmlns:a16="http://schemas.microsoft.com/office/drawing/2014/main" val="10000"/>
                  </a:ext>
                </a:extLst>
              </a:tr>
              <a:tr h="770294">
                <a:tc>
                  <a:txBody>
                    <a:bodyPr/>
                    <a:lstStyle/>
                    <a:p>
                      <a:r>
                        <a:rPr lang="it-IT" sz="1200" dirty="0"/>
                        <a:t>Periodi</a:t>
                      </a:r>
                      <a:r>
                        <a:rPr lang="it-IT" sz="1200" baseline="0" dirty="0"/>
                        <a:t> assicurativi cumulabili</a:t>
                      </a:r>
                      <a:endParaRPr lang="it-IT" sz="1200" dirty="0"/>
                    </a:p>
                  </a:txBody>
                  <a:tcPr/>
                </a:tc>
                <a:tc>
                  <a:txBody>
                    <a:bodyPr/>
                    <a:lstStyle/>
                    <a:p>
                      <a:r>
                        <a:rPr lang="it-IT" sz="1200" dirty="0"/>
                        <a:t>AGO, Fondi sostitutivi ed esclusivi, Gestione separata</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dirty="0"/>
                        <a:t>AGO, Fondi sostitutivi ed esclusivi, Gestione separata,</a:t>
                      </a:r>
                    </a:p>
                    <a:p>
                      <a:pPr marL="0" marR="0" indent="0" algn="l" defTabSz="914400" rtl="0" eaLnBrk="1" fontAlgn="auto" latinLnBrk="0" hangingPunct="1">
                        <a:lnSpc>
                          <a:spcPct val="100000"/>
                        </a:lnSpc>
                        <a:spcBef>
                          <a:spcPts val="0"/>
                        </a:spcBef>
                        <a:spcAft>
                          <a:spcPts val="0"/>
                        </a:spcAft>
                        <a:buClrTx/>
                        <a:buSzTx/>
                        <a:buFontTx/>
                        <a:buNone/>
                        <a:tabLst/>
                        <a:defRPr/>
                      </a:pPr>
                      <a:r>
                        <a:rPr lang="it-IT" sz="1200" b="1" u="sng" dirty="0"/>
                        <a:t>Casse professionali</a:t>
                      </a:r>
                      <a:endParaRPr lang="it-IT" sz="1200" u="sng" dirty="0"/>
                    </a:p>
                  </a:txBody>
                  <a:tcPr/>
                </a:tc>
                <a:extLst>
                  <a:ext uri="{0D108BD9-81ED-4DB2-BD59-A6C34878D82A}">
                    <a16:rowId xmlns:a16="http://schemas.microsoft.com/office/drawing/2014/main" val="10001"/>
                  </a:ext>
                </a:extLst>
              </a:tr>
              <a:tr h="770294">
                <a:tc>
                  <a:txBody>
                    <a:bodyPr/>
                    <a:lstStyle/>
                    <a:p>
                      <a:r>
                        <a:rPr lang="it-IT" sz="1200" dirty="0"/>
                        <a:t>Prestazioni</a:t>
                      </a:r>
                      <a:r>
                        <a:rPr lang="it-IT" sz="1200" baseline="0" dirty="0"/>
                        <a:t> pensionistiche conseguibili con il cumulo</a:t>
                      </a:r>
                      <a:endParaRPr lang="it-IT" sz="1200" dirty="0"/>
                    </a:p>
                  </a:txBody>
                  <a:tcPr/>
                </a:tc>
                <a:tc>
                  <a:txBody>
                    <a:bodyPr/>
                    <a:lstStyle/>
                    <a:p>
                      <a:r>
                        <a:rPr lang="it-IT" sz="1200" dirty="0"/>
                        <a:t>Pensione di vecchiaia</a:t>
                      </a:r>
                    </a:p>
                    <a:p>
                      <a:r>
                        <a:rPr lang="it-IT" sz="1200" dirty="0"/>
                        <a:t>Trattamenti di inabilità</a:t>
                      </a:r>
                    </a:p>
                    <a:p>
                      <a:r>
                        <a:rPr lang="it-IT" sz="1200" dirty="0"/>
                        <a:t>Pensione indiretta ai superstiti</a:t>
                      </a:r>
                    </a:p>
                  </a:txBody>
                  <a:tcPr/>
                </a:tc>
                <a:tc>
                  <a:txBody>
                    <a:bodyPr/>
                    <a:lstStyle/>
                    <a:p>
                      <a:r>
                        <a:rPr lang="it-IT" sz="1200" dirty="0"/>
                        <a:t>Pensione di vecchiaia</a:t>
                      </a:r>
                    </a:p>
                    <a:p>
                      <a:r>
                        <a:rPr lang="it-IT" sz="1200" dirty="0"/>
                        <a:t>Trattamenti di inabilità</a:t>
                      </a:r>
                    </a:p>
                    <a:p>
                      <a:r>
                        <a:rPr lang="it-IT" sz="1200" dirty="0"/>
                        <a:t>Pensione indiretta ai superstiti</a:t>
                      </a:r>
                    </a:p>
                    <a:p>
                      <a:r>
                        <a:rPr lang="it-IT" sz="1200" b="1" u="sng" dirty="0"/>
                        <a:t>Pensione anticipata</a:t>
                      </a:r>
                    </a:p>
                  </a:txBody>
                  <a:tcPr/>
                </a:tc>
                <a:extLst>
                  <a:ext uri="{0D108BD9-81ED-4DB2-BD59-A6C34878D82A}">
                    <a16:rowId xmlns:a16="http://schemas.microsoft.com/office/drawing/2014/main" val="10002"/>
                  </a:ext>
                </a:extLst>
              </a:tr>
              <a:tr h="770294">
                <a:tc>
                  <a:txBody>
                    <a:bodyPr/>
                    <a:lstStyle/>
                    <a:p>
                      <a:r>
                        <a:rPr lang="it-IT" sz="1200" dirty="0"/>
                        <a:t>Condizioni per</a:t>
                      </a:r>
                      <a:r>
                        <a:rPr lang="it-IT" sz="1200" baseline="0" dirty="0"/>
                        <a:t> il diritto alla pensione di vecchiaia in cumulo</a:t>
                      </a:r>
                      <a:endParaRPr lang="it-IT" sz="1200" dirty="0"/>
                    </a:p>
                  </a:txBody>
                  <a:tcPr/>
                </a:tc>
                <a:tc>
                  <a:txBody>
                    <a:bodyPr/>
                    <a:lstStyle/>
                    <a:p>
                      <a:r>
                        <a:rPr lang="it-IT" sz="1200" dirty="0"/>
                        <a:t>No diritto autonomo a pensione in nessuna delle gestioni che cumulano</a:t>
                      </a:r>
                    </a:p>
                  </a:txBody>
                  <a:tcPr/>
                </a:tc>
                <a:tc>
                  <a:txBody>
                    <a:bodyPr/>
                    <a:lstStyle/>
                    <a:p>
                      <a:r>
                        <a:rPr lang="it-IT" sz="1200" b="1" u="sng" dirty="0"/>
                        <a:t>Anche con</a:t>
                      </a:r>
                      <a:r>
                        <a:rPr lang="it-IT" sz="1200" b="1" u="sng" baseline="0" dirty="0"/>
                        <a:t> diritto autonomo </a:t>
                      </a:r>
                      <a:r>
                        <a:rPr lang="it-IT" sz="1200" b="1" u="sng" dirty="0"/>
                        <a:t>a pensione in una delle gestioni che cumulano</a:t>
                      </a:r>
                    </a:p>
                  </a:txBody>
                  <a:tcPr/>
                </a:tc>
                <a:extLst>
                  <a:ext uri="{0D108BD9-81ED-4DB2-BD59-A6C34878D82A}">
                    <a16:rowId xmlns:a16="http://schemas.microsoft.com/office/drawing/2014/main" val="10003"/>
                  </a:ext>
                </a:extLst>
              </a:tr>
              <a:tr h="7702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dirty="0"/>
                        <a:t>Condizioni per</a:t>
                      </a:r>
                      <a:r>
                        <a:rPr lang="it-IT" sz="1200" baseline="0" dirty="0"/>
                        <a:t> il diritto alla pensione indiretta ai superstiti in cumulo</a:t>
                      </a:r>
                      <a:endParaRPr lang="it-IT"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dirty="0"/>
                        <a:t>No diritto autonomo a pensione del</a:t>
                      </a:r>
                      <a:r>
                        <a:rPr lang="it-IT" sz="1200" baseline="0" dirty="0"/>
                        <a:t> dante causa al momento del decesso</a:t>
                      </a:r>
                      <a:r>
                        <a:rPr lang="it-IT" sz="1200" dirty="0"/>
                        <a:t> in nessuna delle gestioni che cumulano</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b="1" u="sng" dirty="0"/>
                        <a:t>Anche con</a:t>
                      </a:r>
                      <a:r>
                        <a:rPr lang="it-IT" sz="1200" b="1" u="sng" baseline="0" dirty="0"/>
                        <a:t> diritto autonomo </a:t>
                      </a:r>
                      <a:r>
                        <a:rPr lang="it-IT" sz="1200" b="1" u="sng" dirty="0"/>
                        <a:t>a pensione del dante causa al momento del decesso  in una delle gestioni che cumulano</a:t>
                      </a:r>
                    </a:p>
                  </a:txBody>
                  <a:tcPr/>
                </a:tc>
                <a:extLst>
                  <a:ext uri="{0D108BD9-81ED-4DB2-BD59-A6C34878D82A}">
                    <a16:rowId xmlns:a16="http://schemas.microsoft.com/office/drawing/2014/main" val="10004"/>
                  </a:ext>
                </a:extLst>
              </a:tr>
            </a:tbl>
          </a:graphicData>
        </a:graphic>
      </p:graphicFrame>
      <p:sp>
        <p:nvSpPr>
          <p:cNvPr id="4" name="Segnaposto piè di pagina 3"/>
          <p:cNvSpPr>
            <a:spLocks noGrp="1"/>
          </p:cNvSpPr>
          <p:nvPr>
            <p:ph type="ftr" sz="quarter" idx="11"/>
          </p:nvPr>
        </p:nvSpPr>
        <p:spPr/>
        <p:txBody>
          <a:bodyPr/>
          <a:lstStyle/>
          <a:p>
            <a:r>
              <a:rPr lang="it-IT" dirty="0"/>
              <a:t>Cremona 15 Maggio 2019</a:t>
            </a:r>
          </a:p>
        </p:txBody>
      </p:sp>
      <p:sp>
        <p:nvSpPr>
          <p:cNvPr id="6" name="Titolo 5"/>
          <p:cNvSpPr>
            <a:spLocks noGrp="1"/>
          </p:cNvSpPr>
          <p:nvPr>
            <p:ph type="ctrTitle" idx="4294967295"/>
          </p:nvPr>
        </p:nvSpPr>
        <p:spPr>
          <a:xfrm>
            <a:off x="1664270" y="615820"/>
            <a:ext cx="9296400" cy="696246"/>
          </a:xfrm>
        </p:spPr>
        <p:txBody>
          <a:bodyPr>
            <a:normAutofit fontScale="90000"/>
          </a:bodyPr>
          <a:lstStyle/>
          <a:p>
            <a:r>
              <a:rPr lang="it-IT" dirty="0">
                <a:solidFill>
                  <a:schemeClr val="accent1">
                    <a:lumMod val="50000"/>
                  </a:schemeClr>
                </a:solidFill>
              </a:rPr>
              <a:t>PENSIONE IN CUMULO </a:t>
            </a:r>
            <a:r>
              <a:rPr lang="it-IT" dirty="0"/>
              <a:t/>
            </a:r>
            <a:br>
              <a:rPr lang="it-IT" dirty="0"/>
            </a:br>
            <a:r>
              <a:rPr lang="it-IT" sz="2000" dirty="0">
                <a:latin typeface="Verdana" panose="020B0604030504040204" pitchFamily="34" charset="0"/>
                <a:ea typeface="Verdana" panose="020B0604030504040204" pitchFamily="34" charset="0"/>
                <a:cs typeface="Verdana" panose="020B0604030504040204" pitchFamily="34" charset="0"/>
              </a:rPr>
              <a:t>MODIFICHE APPORTATE ALLA LEGGE  n. 228/2012 DALLA LEGGE n. 232/2016</a:t>
            </a:r>
            <a:endParaRPr lang="it-IT" sz="2000" dirty="0"/>
          </a:p>
        </p:txBody>
      </p:sp>
    </p:spTree>
    <p:extLst>
      <p:ext uri="{BB962C8B-B14F-4D97-AF65-F5344CB8AC3E}">
        <p14:creationId xmlns:p14="http://schemas.microsoft.com/office/powerpoint/2010/main" val="31818571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838200" y="1861749"/>
            <a:ext cx="10515600" cy="4195763"/>
          </a:xfrm>
        </p:spPr>
        <p:txBody>
          <a:bodyPr>
            <a:normAutofit fontScale="70000" lnSpcReduction="20000"/>
          </a:bodyPr>
          <a:lstStyle/>
          <a:p>
            <a:pPr marL="0" indent="0" algn="just">
              <a:buNone/>
            </a:pPr>
            <a:r>
              <a:rPr lang="it-IT" sz="2900" dirty="0">
                <a:latin typeface="Verdana" panose="020B0604030504040204" pitchFamily="34" charset="0"/>
                <a:ea typeface="Verdana" panose="020B0604030504040204" pitchFamily="34" charset="0"/>
                <a:cs typeface="Verdana" panose="020B0604030504040204" pitchFamily="34" charset="0"/>
              </a:rPr>
              <a:t>I periodi di iscrizione nelle varie gestioni si convertono, ai fini del cumulo, nell’unità temporale prevista da ciascuna gestione sulla base dei seguenti parametri: </a:t>
            </a:r>
          </a:p>
          <a:p>
            <a:pPr marL="0" indent="0" algn="just">
              <a:buNone/>
            </a:pPr>
            <a:r>
              <a:rPr lang="it-IT" sz="2900" dirty="0">
                <a:latin typeface="Verdana" panose="020B0604030504040204" pitchFamily="34" charset="0"/>
                <a:ea typeface="Verdana" panose="020B0604030504040204" pitchFamily="34" charset="0"/>
                <a:cs typeface="Verdana" panose="020B0604030504040204" pitchFamily="34" charset="0"/>
              </a:rPr>
              <a:t>• 6 giorni = 1 settimana e viceversa </a:t>
            </a:r>
          </a:p>
          <a:p>
            <a:pPr marL="0" indent="0" algn="just">
              <a:buNone/>
            </a:pPr>
            <a:r>
              <a:rPr lang="it-IT" sz="2900" dirty="0">
                <a:latin typeface="Verdana" panose="020B0604030504040204" pitchFamily="34" charset="0"/>
                <a:ea typeface="Verdana" panose="020B0604030504040204" pitchFamily="34" charset="0"/>
                <a:cs typeface="Verdana" panose="020B0604030504040204" pitchFamily="34" charset="0"/>
              </a:rPr>
              <a:t>• 26 giorni = 1 mese e viceversa </a:t>
            </a:r>
          </a:p>
          <a:p>
            <a:pPr marL="0" indent="0" algn="just">
              <a:buNone/>
            </a:pPr>
            <a:r>
              <a:rPr lang="it-IT" sz="2900" dirty="0">
                <a:latin typeface="Verdana" panose="020B0604030504040204" pitchFamily="34" charset="0"/>
                <a:ea typeface="Verdana" panose="020B0604030504040204" pitchFamily="34" charset="0"/>
                <a:cs typeface="Verdana" panose="020B0604030504040204" pitchFamily="34" charset="0"/>
              </a:rPr>
              <a:t>• 78 giorni = 1 trimestre e viceversa </a:t>
            </a:r>
          </a:p>
          <a:p>
            <a:pPr marL="0" indent="0" algn="just">
              <a:buNone/>
            </a:pPr>
            <a:r>
              <a:rPr lang="it-IT" sz="2900" dirty="0">
                <a:latin typeface="Verdana" panose="020B0604030504040204" pitchFamily="34" charset="0"/>
                <a:ea typeface="Verdana" panose="020B0604030504040204" pitchFamily="34" charset="0"/>
                <a:cs typeface="Verdana" panose="020B0604030504040204" pitchFamily="34" charset="0"/>
              </a:rPr>
              <a:t>• 312 giorni = 1 anno e viceversa </a:t>
            </a:r>
          </a:p>
          <a:p>
            <a:pPr marL="0" indent="0" algn="just">
              <a:buNone/>
            </a:pPr>
            <a:r>
              <a:rPr lang="it-IT" sz="2900" dirty="0">
                <a:latin typeface="Verdana" panose="020B0604030504040204" pitchFamily="34" charset="0"/>
                <a:ea typeface="Verdana" panose="020B0604030504040204" pitchFamily="34" charset="0"/>
                <a:cs typeface="Verdana" panose="020B0604030504040204" pitchFamily="34" charset="0"/>
              </a:rPr>
              <a:t>Tali parametri hanno la funzione di ricondurre ad una stessa unità temporale i diversi periodi di iscrizione nelle varie gestioni, ferma restando la loro non incidenza ai fini del diritto e della misura della prestazione. </a:t>
            </a:r>
          </a:p>
          <a:p>
            <a:pPr marL="0" indent="0" algn="just">
              <a:buNone/>
            </a:pPr>
            <a:r>
              <a:rPr lang="it-IT" sz="2900" dirty="0">
                <a:latin typeface="Verdana" panose="020B0604030504040204" pitchFamily="34" charset="0"/>
                <a:ea typeface="Verdana" panose="020B0604030504040204" pitchFamily="34" charset="0"/>
                <a:cs typeface="Verdana" panose="020B0604030504040204" pitchFamily="34" charset="0"/>
              </a:rPr>
              <a:t>Le maggiorazioni contributive, il riconoscimento di accrediti figurativi, ovvero le contrazioni della contribuzione utile per il diritto a pensione, sono attribuiti senza alcun riguardo al tipo di trattamento previsto per analoghe fattispecie negli ordinamenti delle altre gestioni ove il soggetto possiede contribuzione da cumulare. </a:t>
            </a:r>
          </a:p>
          <a:p>
            <a:pPr marL="0" indent="0">
              <a:buNone/>
            </a:pPr>
            <a:endParaRPr lang="it-IT" dirty="0"/>
          </a:p>
        </p:txBody>
      </p:sp>
      <p:sp>
        <p:nvSpPr>
          <p:cNvPr id="4" name="Segnaposto piè di pagina 3"/>
          <p:cNvSpPr>
            <a:spLocks noGrp="1"/>
          </p:cNvSpPr>
          <p:nvPr>
            <p:ph type="ftr" sz="quarter" idx="11"/>
          </p:nvPr>
        </p:nvSpPr>
        <p:spPr/>
        <p:txBody>
          <a:bodyPr/>
          <a:lstStyle/>
          <a:p>
            <a:r>
              <a:rPr lang="it-IT" dirty="0"/>
              <a:t>Cremona 15 Maggio 2019</a:t>
            </a:r>
          </a:p>
        </p:txBody>
      </p:sp>
      <p:sp>
        <p:nvSpPr>
          <p:cNvPr id="6" name="Titolo 5"/>
          <p:cNvSpPr>
            <a:spLocks noGrp="1"/>
          </p:cNvSpPr>
          <p:nvPr>
            <p:ph type="ctrTitle" idx="4294967295"/>
          </p:nvPr>
        </p:nvSpPr>
        <p:spPr>
          <a:xfrm>
            <a:off x="1586203" y="365126"/>
            <a:ext cx="10355425" cy="999666"/>
          </a:xfrm>
        </p:spPr>
        <p:txBody>
          <a:bodyPr>
            <a:normAutofit/>
          </a:bodyPr>
          <a:lstStyle/>
          <a:p>
            <a:r>
              <a:rPr lang="it-IT" sz="2800" dirty="0">
                <a:solidFill>
                  <a:schemeClr val="accent1">
                    <a:lumMod val="50000"/>
                  </a:schemeClr>
                </a:solidFill>
                <a:latin typeface="Verdana" panose="020B0604030504040204" pitchFamily="34" charset="0"/>
                <a:ea typeface="Verdana" panose="020B0604030504040204" pitchFamily="34" charset="0"/>
                <a:cs typeface="Verdana" panose="020B0604030504040204" pitchFamily="34" charset="0"/>
              </a:rPr>
              <a:t>CONVERSIONE DEI PERIODI DI ISCRIZIONE</a:t>
            </a:r>
          </a:p>
        </p:txBody>
      </p:sp>
    </p:spTree>
    <p:extLst>
      <p:ext uri="{BB962C8B-B14F-4D97-AF65-F5344CB8AC3E}">
        <p14:creationId xmlns:p14="http://schemas.microsoft.com/office/powerpoint/2010/main" val="22488770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66AFC7-812E-F04F-BC99-BAEFB4560D70}"/>
              </a:ext>
            </a:extLst>
          </p:cNvPr>
          <p:cNvSpPr>
            <a:spLocks noGrp="1"/>
          </p:cNvSpPr>
          <p:nvPr>
            <p:ph type="ctrTitle" idx="4294967295"/>
          </p:nvPr>
        </p:nvSpPr>
        <p:spPr>
          <a:xfrm>
            <a:off x="1813560" y="373757"/>
            <a:ext cx="9296400" cy="1008888"/>
          </a:xfrm>
        </p:spPr>
        <p:txBody>
          <a:bodyPr anchor="t">
            <a:noAutofit/>
          </a:bodyPr>
          <a:lstStyle/>
          <a:p>
            <a:pPr>
              <a:lnSpc>
                <a:spcPct val="80000"/>
              </a:lnSpc>
            </a:pPr>
            <a:r>
              <a:rPr lang="it-IT" sz="2400" dirty="0">
                <a:solidFill>
                  <a:schemeClr val="accent1">
                    <a:lumMod val="50000"/>
                  </a:schemeClr>
                </a:solidFill>
                <a:latin typeface="Verdana" panose="020B0604030504040204" pitchFamily="34" charset="0"/>
                <a:ea typeface="Verdana" panose="020B0604030504040204" pitchFamily="34" charset="0"/>
              </a:rPr>
              <a:t>Riflessi della ricongiunzione nella gestione della contribuzione complessiva ai fini del cumulo</a:t>
            </a:r>
            <a:r>
              <a:rPr lang="it-IT" sz="2400" dirty="0">
                <a:latin typeface="Verdana" panose="020B0604030504040204" pitchFamily="34" charset="0"/>
                <a:ea typeface="Verdana" panose="020B0604030504040204" pitchFamily="34" charset="0"/>
              </a:rPr>
              <a:t/>
            </a:r>
            <a:br>
              <a:rPr lang="it-IT" sz="2400" dirty="0">
                <a:latin typeface="Verdana" panose="020B0604030504040204" pitchFamily="34" charset="0"/>
                <a:ea typeface="Verdana" panose="020B0604030504040204" pitchFamily="34" charset="0"/>
              </a:rPr>
            </a:br>
            <a:r>
              <a:rPr lang="it-IT" sz="2000" dirty="0">
                <a:solidFill>
                  <a:schemeClr val="tx1">
                    <a:lumMod val="85000"/>
                    <a:lumOff val="15000"/>
                  </a:schemeClr>
                </a:solidFill>
              </a:rPr>
              <a:t>Personale cessato dal servizio senza diritto a pensione entro il 30/07/2010</a:t>
            </a:r>
            <a:endParaRPr lang="it-IT" sz="2000" dirty="0"/>
          </a:p>
        </p:txBody>
      </p:sp>
      <p:sp>
        <p:nvSpPr>
          <p:cNvPr id="3" name="Segnaposto testo 2">
            <a:extLst>
              <a:ext uri="{FF2B5EF4-FFF2-40B4-BE49-F238E27FC236}">
                <a16:creationId xmlns:a16="http://schemas.microsoft.com/office/drawing/2014/main" id="{D9606EC9-F295-D544-8FF5-4363CFF7ACC1}"/>
              </a:ext>
            </a:extLst>
          </p:cNvPr>
          <p:cNvSpPr>
            <a:spLocks noGrp="1"/>
          </p:cNvSpPr>
          <p:nvPr>
            <p:ph type="body" idx="13"/>
          </p:nvPr>
        </p:nvSpPr>
        <p:spPr/>
        <p:txBody>
          <a:bodyPr/>
          <a:lstStyle/>
          <a:p>
            <a:r>
              <a:rPr lang="it-IT" dirty="0"/>
              <a:t> </a:t>
            </a:r>
          </a:p>
          <a:p>
            <a:endParaRPr lang="it-IT" dirty="0">
              <a:solidFill>
                <a:schemeClr val="tx1">
                  <a:lumMod val="85000"/>
                  <a:lumOff val="15000"/>
                </a:schemeClr>
              </a:solidFill>
            </a:endParaRPr>
          </a:p>
        </p:txBody>
      </p:sp>
      <p:sp>
        <p:nvSpPr>
          <p:cNvPr id="5" name="Segnaposto piè di pagina 4">
            <a:extLst>
              <a:ext uri="{FF2B5EF4-FFF2-40B4-BE49-F238E27FC236}">
                <a16:creationId xmlns:a16="http://schemas.microsoft.com/office/drawing/2014/main" id="{6F69D3C2-B464-1041-A6C7-89524F031AA4}"/>
              </a:ext>
            </a:extLst>
          </p:cNvPr>
          <p:cNvSpPr>
            <a:spLocks noGrp="1"/>
          </p:cNvSpPr>
          <p:nvPr>
            <p:ph type="ftr" sz="quarter" idx="11"/>
          </p:nvPr>
        </p:nvSpPr>
        <p:spPr>
          <a:xfrm>
            <a:off x="4038600" y="6547471"/>
            <a:ext cx="4114800" cy="365125"/>
          </a:xfrm>
        </p:spPr>
        <p:txBody>
          <a:bodyPr/>
          <a:lstStyle/>
          <a:p>
            <a:r>
              <a:rPr lang="it-IT" dirty="0"/>
              <a:t>Cremona 15 Maggio 2019</a:t>
            </a:r>
          </a:p>
        </p:txBody>
      </p:sp>
      <p:graphicFrame>
        <p:nvGraphicFramePr>
          <p:cNvPr id="7" name="Tabella 6">
            <a:extLst>
              <a:ext uri="{FF2B5EF4-FFF2-40B4-BE49-F238E27FC236}">
                <a16:creationId xmlns:a16="http://schemas.microsoft.com/office/drawing/2014/main" id="{C8D7F609-6815-4FA1-ABBC-0064DADE4E9D}"/>
              </a:ext>
            </a:extLst>
          </p:cNvPr>
          <p:cNvGraphicFramePr>
            <a:graphicFrameLocks noGrp="1"/>
          </p:cNvGraphicFramePr>
          <p:nvPr>
            <p:extLst/>
          </p:nvPr>
        </p:nvGraphicFramePr>
        <p:xfrm>
          <a:off x="1477926" y="1605516"/>
          <a:ext cx="9423399" cy="4295775"/>
        </p:xfrm>
        <a:graphic>
          <a:graphicData uri="http://schemas.openxmlformats.org/drawingml/2006/table">
            <a:tbl>
              <a:tblPr>
                <a:tableStyleId>{5C22544A-7EE6-4342-B048-85BDC9FD1C3A}</a:tableStyleId>
              </a:tblPr>
              <a:tblGrid>
                <a:gridCol w="4536012">
                  <a:extLst>
                    <a:ext uri="{9D8B030D-6E8A-4147-A177-3AD203B41FA5}">
                      <a16:colId xmlns:a16="http://schemas.microsoft.com/office/drawing/2014/main" val="1865212749"/>
                    </a:ext>
                  </a:extLst>
                </a:gridCol>
                <a:gridCol w="410308">
                  <a:extLst>
                    <a:ext uri="{9D8B030D-6E8A-4147-A177-3AD203B41FA5}">
                      <a16:colId xmlns:a16="http://schemas.microsoft.com/office/drawing/2014/main" val="1728603655"/>
                    </a:ext>
                  </a:extLst>
                </a:gridCol>
                <a:gridCol w="4477079">
                  <a:extLst>
                    <a:ext uri="{9D8B030D-6E8A-4147-A177-3AD203B41FA5}">
                      <a16:colId xmlns:a16="http://schemas.microsoft.com/office/drawing/2014/main" val="376768941"/>
                    </a:ext>
                  </a:extLst>
                </a:gridCol>
              </a:tblGrid>
              <a:tr h="457200">
                <a:tc>
                  <a:txBody>
                    <a:bodyPr/>
                    <a:lstStyle/>
                    <a:p>
                      <a:pPr algn="ctr" fontAlgn="ctr"/>
                      <a:r>
                        <a:rPr lang="it-IT" sz="2800" u="none" strike="noStrike" dirty="0">
                          <a:effectLst/>
                        </a:rPr>
                        <a:t>CTPS</a:t>
                      </a:r>
                      <a:endParaRPr lang="it-IT" sz="2800" b="0" i="0" u="none" strike="noStrike" dirty="0">
                        <a:solidFill>
                          <a:srgbClr val="000000"/>
                        </a:solidFill>
                        <a:effectLst/>
                        <a:latin typeface="Calibri" panose="020F0502020204030204" pitchFamily="34" charset="0"/>
                      </a:endParaRPr>
                    </a:p>
                  </a:txBody>
                  <a:tcPr marL="9525" marR="9525" marT="9525" marB="0" anchor="ctr">
                    <a:solidFill>
                      <a:schemeClr val="accent5">
                        <a:lumMod val="40000"/>
                        <a:lumOff val="60000"/>
                      </a:schemeClr>
                    </a:solidFill>
                  </a:tcPr>
                </a:tc>
                <a:tc>
                  <a:txBody>
                    <a:bodyPr/>
                    <a:lstStyle/>
                    <a:p>
                      <a:pPr algn="ctr" fontAlgn="ctr"/>
                      <a:endParaRPr lang="it-IT" sz="2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it-IT" sz="2800" u="none" strike="noStrike" dirty="0">
                          <a:effectLst/>
                        </a:rPr>
                        <a:t>CPDEL - CPI - CPS - CPUG</a:t>
                      </a:r>
                      <a:endParaRPr lang="it-IT" sz="2800" b="0" i="0" u="none" strike="noStrike" dirty="0">
                        <a:solidFill>
                          <a:srgbClr val="000000"/>
                        </a:solidFill>
                        <a:effectLst/>
                        <a:latin typeface="Calibri" panose="020F0502020204030204" pitchFamily="34" charset="0"/>
                      </a:endParaRPr>
                    </a:p>
                  </a:txBody>
                  <a:tcPr marL="9525" marR="9525" marT="9525" marB="0" anchor="ctr">
                    <a:solidFill>
                      <a:schemeClr val="accent3">
                        <a:lumMod val="40000"/>
                        <a:lumOff val="60000"/>
                      </a:schemeClr>
                    </a:solidFill>
                  </a:tcPr>
                </a:tc>
                <a:extLst>
                  <a:ext uri="{0D108BD9-81ED-4DB2-BD59-A6C34878D82A}">
                    <a16:rowId xmlns:a16="http://schemas.microsoft.com/office/drawing/2014/main" val="199937091"/>
                  </a:ext>
                </a:extLst>
              </a:tr>
              <a:tr h="3838575">
                <a:tc>
                  <a:txBody>
                    <a:bodyPr/>
                    <a:lstStyle/>
                    <a:p>
                      <a:pPr algn="l" fontAlgn="t"/>
                      <a:r>
                        <a:rPr lang="it-IT" sz="1800" u="none" strike="noStrike" dirty="0">
                          <a:effectLst/>
                        </a:rPr>
                        <a:t>Per gli iscritti alla CTPS, cessati dal servizio prima del 31 luglio 2010 senza aver maturato presso la medesima cassa il diritto a pensione, continua a trovare applicazione la COSPA d’ufficio (gratuita) presso il FPLD ai sensi della legge n. 322/58.</a:t>
                      </a:r>
                    </a:p>
                    <a:p>
                      <a:pPr algn="l" fontAlgn="t"/>
                      <a:r>
                        <a:rPr lang="it-IT" sz="1800" u="none" strike="noStrike" dirty="0">
                          <a:effectLst/>
                        </a:rPr>
                        <a:t>Quanto sopra, salvo che l’interessato non chieda l’applicazione di altri istituti come ad es. la prosecuzione volontaria, o non intenda attendere, essendo già in possesso dell’anzianità contributiva minima prescritta, la maturazione del requisito anagrafico necessario per poter conseguire il diritto a pensione di vecchiaia.</a:t>
                      </a:r>
                    </a:p>
                    <a:p>
                      <a:pPr algn="l" fontAlgn="t"/>
                      <a:r>
                        <a:rPr lang="it-IT" sz="1800" b="0" i="0" u="none" strike="noStrike" dirty="0">
                          <a:solidFill>
                            <a:srgbClr val="000000"/>
                          </a:solidFill>
                          <a:effectLst/>
                          <a:latin typeface="Calibri" panose="020F0502020204030204" pitchFamily="34" charset="0"/>
                        </a:rPr>
                        <a:t>(</a:t>
                      </a:r>
                      <a:r>
                        <a:rPr lang="it-IT" sz="1800" b="0" i="0" u="none" strike="noStrike" kern="1200" baseline="0" dirty="0">
                          <a:solidFill>
                            <a:schemeClr val="dk1"/>
                          </a:solidFill>
                          <a:latin typeface="+mn-lt"/>
                          <a:ea typeface="+mn-ea"/>
                          <a:cs typeface="+mn-cs"/>
                        </a:rPr>
                        <a:t>Circolare n. 120/2013)</a:t>
                      </a:r>
                      <a:endParaRPr lang="it-IT" sz="1800" b="0" i="0" u="none" strike="noStrike" dirty="0">
                        <a:solidFill>
                          <a:srgbClr val="000000"/>
                        </a:solidFill>
                        <a:effectLst/>
                        <a:latin typeface="Calibri" panose="020F0502020204030204" pitchFamily="34" charset="0"/>
                      </a:endParaRPr>
                    </a:p>
                  </a:txBody>
                  <a:tcPr marL="9525" marR="9525" marT="9525" marB="0">
                    <a:solidFill>
                      <a:schemeClr val="accent5">
                        <a:lumMod val="40000"/>
                        <a:lumOff val="60000"/>
                      </a:schemeClr>
                    </a:solidFill>
                  </a:tcPr>
                </a:tc>
                <a:tc>
                  <a:txBody>
                    <a:bodyPr/>
                    <a:lstStyle/>
                    <a:p>
                      <a:pPr algn="l" fontAlgn="t"/>
                      <a:endParaRPr lang="it-IT" sz="1800" b="0" i="0" u="none" strike="noStrike" dirty="0">
                        <a:solidFill>
                          <a:srgbClr val="000000"/>
                        </a:solidFill>
                        <a:effectLst/>
                        <a:latin typeface="Calibri" panose="020F0502020204030204" pitchFamily="34" charset="0"/>
                      </a:endParaRPr>
                    </a:p>
                  </a:txBody>
                  <a:tcPr marL="9525" marR="9525" marT="9525" marB="0"/>
                </a:tc>
                <a:tc>
                  <a:txBody>
                    <a:bodyPr/>
                    <a:lstStyle/>
                    <a:p>
                      <a:pPr algn="l" fontAlgn="t"/>
                      <a:r>
                        <a:rPr lang="it-IT" sz="1800" u="none" strike="noStrike" dirty="0">
                          <a:effectLst/>
                        </a:rPr>
                        <a:t>Per gli iscritti alle Casse CPDEL, CPS, CPI, CPUG, cessati dal servizio senza diritto a pensione prima del 31 luglio 2010 e senza aver presentato la domanda di COSPA ai sensi della Legge 322/58, la Legge 122/2010 ha abrogato la possibilità di ottenere la COSPA gratuitamente. </a:t>
                      </a:r>
                    </a:p>
                    <a:p>
                      <a:pPr algn="l" fontAlgn="t"/>
                      <a:r>
                        <a:rPr lang="it-IT" sz="1800" u="none" strike="noStrike" dirty="0">
                          <a:effectLst/>
                        </a:rPr>
                        <a:t>Tale possibilità è stata reintrodotta dall'articolo 1, comma 238, Legge </a:t>
                      </a:r>
                      <a:r>
                        <a:rPr lang="it-IT" sz="1800" b="0" u="none" strike="noStrike" dirty="0">
                          <a:effectLst/>
                        </a:rPr>
                        <a:t>228/2012 </a:t>
                      </a:r>
                    </a:p>
                    <a:p>
                      <a:pPr algn="l" fontAlgn="t"/>
                      <a:r>
                        <a:rPr lang="it-IT" sz="1800" b="0" i="0" u="none" strike="noStrike" kern="1200" baseline="0" dirty="0">
                          <a:solidFill>
                            <a:schemeClr val="dk1"/>
                          </a:solidFill>
                          <a:latin typeface="+mn-lt"/>
                          <a:ea typeface="+mn-ea"/>
                          <a:cs typeface="+mn-cs"/>
                        </a:rPr>
                        <a:t>(Legge di stabilità 2013)</a:t>
                      </a:r>
                      <a:endParaRPr lang="it-IT" sz="1800" b="0" i="0" u="none" strike="noStrike" dirty="0">
                        <a:solidFill>
                          <a:srgbClr val="000000"/>
                        </a:solidFill>
                        <a:effectLst/>
                        <a:latin typeface="Calibri" panose="020F0502020204030204" pitchFamily="34" charset="0"/>
                      </a:endParaRPr>
                    </a:p>
                  </a:txBody>
                  <a:tcPr marL="9525" marR="9525" marT="9525" marB="0">
                    <a:solidFill>
                      <a:schemeClr val="accent3">
                        <a:lumMod val="40000"/>
                        <a:lumOff val="60000"/>
                      </a:schemeClr>
                    </a:solidFill>
                  </a:tcPr>
                </a:tc>
                <a:extLst>
                  <a:ext uri="{0D108BD9-81ED-4DB2-BD59-A6C34878D82A}">
                    <a16:rowId xmlns:a16="http://schemas.microsoft.com/office/drawing/2014/main" val="1976324800"/>
                  </a:ext>
                </a:extLst>
              </a:tr>
            </a:tbl>
          </a:graphicData>
        </a:graphic>
      </p:graphicFrame>
    </p:spTree>
    <p:extLst>
      <p:ext uri="{BB962C8B-B14F-4D97-AF65-F5344CB8AC3E}">
        <p14:creationId xmlns:p14="http://schemas.microsoft.com/office/powerpoint/2010/main" val="30908154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bwMode="auto">
          <a:xfrm>
            <a:off x="831850" y="1950570"/>
            <a:ext cx="10515600" cy="2611905"/>
          </a:xfrm>
          <a:noFill/>
          <a:ln>
            <a:miter lim="800000"/>
            <a:headEnd/>
            <a:tailEnd/>
          </a:ln>
        </p:spPr>
        <p:txBody>
          <a:bodyPr vert="horz" wrap="square" lIns="91440" tIns="45720" rIns="91440" bIns="45720" numCol="1" rtlCol="0" anchor="t" anchorCtr="0" compatLnSpc="1">
            <a:prstTxWarp prst="textNoShape">
              <a:avLst/>
            </a:prstTxWarp>
            <a:normAutofit/>
          </a:bodyPr>
          <a:lstStyle/>
          <a:p>
            <a:r>
              <a:rPr lang="it-IT" sz="2400" dirty="0">
                <a:solidFill>
                  <a:schemeClr val="bg1"/>
                </a:solidFill>
              </a:rPr>
              <a:t>Gestione dei periodi di sovrapposizione </a:t>
            </a:r>
          </a:p>
        </p:txBody>
      </p:sp>
      <p:sp>
        <p:nvSpPr>
          <p:cNvPr id="3" name="Rettangolo 2"/>
          <p:cNvSpPr/>
          <p:nvPr/>
        </p:nvSpPr>
        <p:spPr>
          <a:xfrm>
            <a:off x="228601" y="473242"/>
            <a:ext cx="8879305" cy="4955203"/>
          </a:xfrm>
          <a:prstGeom prst="rect">
            <a:avLst/>
          </a:prstGeom>
        </p:spPr>
        <p:txBody>
          <a:bodyPr wrap="square">
            <a:spAutoFit/>
          </a:bodyPr>
          <a:lstStyle/>
          <a:p>
            <a:r>
              <a:rPr lang="it-IT" sz="3000" dirty="0">
                <a:solidFill>
                  <a:srgbClr val="5B9BD5"/>
                </a:solidFill>
                <a:latin typeface="Verdana" panose="020B0604030504040204" pitchFamily="34" charset="0"/>
                <a:ea typeface="Verdana" panose="020B0604030504040204" pitchFamily="34" charset="0"/>
                <a:cs typeface="Verdana" panose="020B0604030504040204" pitchFamily="34" charset="0"/>
              </a:rPr>
              <a:t>Gestione dei periodi di sovrapposizione contributiva</a:t>
            </a:r>
          </a:p>
          <a:p>
            <a:endParaRPr lang="it-IT" sz="2000"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r>
              <a:rPr lang="it-IT" sz="2000" b="1" dirty="0">
                <a:solidFill>
                  <a:prstClr val="black"/>
                </a:solidFill>
                <a:latin typeface="Verdana" panose="020B0604030504040204" pitchFamily="34" charset="0"/>
                <a:ea typeface="Verdana" panose="020B0604030504040204" pitchFamily="34" charset="0"/>
                <a:cs typeface="Verdana" panose="020B0604030504040204" pitchFamily="34" charset="0"/>
              </a:rPr>
              <a:t>Periodi sovrapposti interamente coperti da contribuzione</a:t>
            </a:r>
            <a:endParaRPr lang="it-IT"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endParaRPr lang="it-IT"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r>
              <a:rPr lang="it-IT" dirty="0">
                <a:solidFill>
                  <a:prstClr val="black"/>
                </a:solidFill>
                <a:latin typeface="Verdana" panose="020B0604030504040204" pitchFamily="34" charset="0"/>
                <a:ea typeface="Verdana" panose="020B0604030504040204" pitchFamily="34" charset="0"/>
                <a:cs typeface="Verdana" panose="020B0604030504040204" pitchFamily="34" charset="0"/>
              </a:rPr>
              <a:t>Nel caso in cui esistano più periodi di contribuzione che si sovrappongono, ma tutti interamente coperti da contribuzione, la procedura “TOTAL - CUMUL” determina in modo automatico, in fase di accertamento del diritto, i periodi da escludere. </a:t>
            </a:r>
          </a:p>
          <a:p>
            <a:endParaRPr lang="it-IT"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r>
              <a:rPr lang="it-IT" dirty="0">
                <a:solidFill>
                  <a:prstClr val="black"/>
                </a:solidFill>
                <a:latin typeface="Verdana" panose="020B0604030504040204" pitchFamily="34" charset="0"/>
                <a:ea typeface="Verdana" panose="020B0604030504040204" pitchFamily="34" charset="0"/>
                <a:cs typeface="Verdana" panose="020B0604030504040204" pitchFamily="34" charset="0"/>
              </a:rPr>
              <a:t>L’acquisizione, pertanto, deve essere effettuata con un’unica registrazione del periodo contributivo relativo ad ogni singola gestione degli Enti/ Casse.</a:t>
            </a:r>
          </a:p>
          <a:p>
            <a:endParaRPr lang="it-IT"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r>
              <a:rPr lang="it-IT" b="1" dirty="0">
                <a:solidFill>
                  <a:schemeClr val="accent1">
                    <a:lumMod val="50000"/>
                  </a:schemeClr>
                </a:solidFill>
                <a:latin typeface="Verdana" panose="020B0604030504040204" pitchFamily="34" charset="0"/>
                <a:ea typeface="Verdana" panose="020B0604030504040204" pitchFamily="34" charset="0"/>
                <a:cs typeface="Verdana" panose="020B0604030504040204" pitchFamily="34" charset="0"/>
              </a:rPr>
              <a:t>La procedura, ai fini del diritto, esclude i periodi coincidenti dalla gestione dove risulta un’anzianità più elevata.</a:t>
            </a:r>
          </a:p>
          <a:p>
            <a:endParaRPr lang="it-IT"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6" name="Segnaposto piè di pagina 5"/>
          <p:cNvSpPr>
            <a:spLocks noGrp="1"/>
          </p:cNvSpPr>
          <p:nvPr>
            <p:ph type="ftr" sz="quarter" idx="11"/>
          </p:nvPr>
        </p:nvSpPr>
        <p:spPr/>
        <p:txBody>
          <a:bodyPr/>
          <a:lstStyle/>
          <a:p>
            <a:r>
              <a:rPr lang="it-IT" dirty="0"/>
              <a:t>Cremona 15 Maggio 2019</a:t>
            </a:r>
          </a:p>
        </p:txBody>
      </p:sp>
    </p:spTree>
    <p:extLst>
      <p:ext uri="{BB962C8B-B14F-4D97-AF65-F5344CB8AC3E}">
        <p14:creationId xmlns:p14="http://schemas.microsoft.com/office/powerpoint/2010/main" val="12344903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838200" y="1906554"/>
            <a:ext cx="10515600" cy="4195763"/>
          </a:xfrm>
        </p:spPr>
        <p:txBody>
          <a:bodyPr/>
          <a:lstStyle/>
          <a:p>
            <a:pPr marL="0" indent="0">
              <a:buNone/>
            </a:pPr>
            <a:r>
              <a:rPr lang="it-IT" dirty="0"/>
              <a:t>Circolari : </a:t>
            </a:r>
          </a:p>
          <a:p>
            <a:pPr lvl="3"/>
            <a:r>
              <a:rPr lang="it-IT" dirty="0"/>
              <a:t>120/2013</a:t>
            </a:r>
          </a:p>
          <a:p>
            <a:pPr lvl="3"/>
            <a:r>
              <a:rPr lang="it-IT" dirty="0"/>
              <a:t>140/2013</a:t>
            </a:r>
          </a:p>
          <a:p>
            <a:pPr lvl="3"/>
            <a:r>
              <a:rPr lang="it-IT" dirty="0"/>
              <a:t>60/2017</a:t>
            </a:r>
          </a:p>
          <a:p>
            <a:pPr lvl="3"/>
            <a:r>
              <a:rPr lang="it-IT" dirty="0"/>
              <a:t>103/2017</a:t>
            </a:r>
          </a:p>
          <a:p>
            <a:pPr lvl="3"/>
            <a:r>
              <a:rPr lang="it-IT" dirty="0"/>
              <a:t>140/2017</a:t>
            </a:r>
          </a:p>
          <a:p>
            <a:pPr marL="0" indent="0">
              <a:buNone/>
            </a:pPr>
            <a:r>
              <a:rPr lang="it-IT" dirty="0"/>
              <a:t>Messaggi:</a:t>
            </a:r>
          </a:p>
          <a:p>
            <a:pPr lvl="3"/>
            <a:r>
              <a:rPr lang="it-IT" dirty="0"/>
              <a:t>219/2013</a:t>
            </a:r>
          </a:p>
          <a:p>
            <a:pPr lvl="3"/>
            <a:r>
              <a:rPr lang="it-IT" dirty="0"/>
              <a:t>15738/2013</a:t>
            </a:r>
          </a:p>
          <a:p>
            <a:pPr lvl="3"/>
            <a:r>
              <a:rPr lang="it-IT" dirty="0"/>
              <a:t>6528/2014</a:t>
            </a:r>
          </a:p>
          <a:p>
            <a:pPr lvl="3"/>
            <a:r>
              <a:rPr lang="it-IT" dirty="0"/>
              <a:t>7145/2015</a:t>
            </a:r>
          </a:p>
          <a:p>
            <a:pPr lvl="3"/>
            <a:r>
              <a:rPr lang="it-IT" dirty="0"/>
              <a:t>1094/2016</a:t>
            </a:r>
          </a:p>
        </p:txBody>
      </p:sp>
      <p:sp>
        <p:nvSpPr>
          <p:cNvPr id="3" name="Segnaposto piè di pagina 2"/>
          <p:cNvSpPr>
            <a:spLocks noGrp="1"/>
          </p:cNvSpPr>
          <p:nvPr>
            <p:ph type="ftr" sz="quarter" idx="11"/>
          </p:nvPr>
        </p:nvSpPr>
        <p:spPr/>
        <p:txBody>
          <a:bodyPr/>
          <a:lstStyle/>
          <a:p>
            <a:r>
              <a:rPr lang="it-IT" dirty="0"/>
              <a:t>Cremona 15 Maggio 2019</a:t>
            </a:r>
          </a:p>
        </p:txBody>
      </p:sp>
      <p:sp>
        <p:nvSpPr>
          <p:cNvPr id="4" name="Titolo 3"/>
          <p:cNvSpPr>
            <a:spLocks noGrp="1"/>
          </p:cNvSpPr>
          <p:nvPr>
            <p:ph type="ctrTitle" idx="4294967295"/>
          </p:nvPr>
        </p:nvSpPr>
        <p:spPr>
          <a:xfrm>
            <a:off x="1616148" y="365125"/>
            <a:ext cx="9737651" cy="921415"/>
          </a:xfrm>
        </p:spPr>
        <p:txBody>
          <a:bodyPr/>
          <a:lstStyle/>
          <a:p>
            <a:r>
              <a:rPr lang="it-IT" dirty="0"/>
              <a:t>Principali riferimenti normativi</a:t>
            </a:r>
          </a:p>
        </p:txBody>
      </p:sp>
    </p:spTree>
    <p:extLst>
      <p:ext uri="{BB962C8B-B14F-4D97-AF65-F5344CB8AC3E}">
        <p14:creationId xmlns:p14="http://schemas.microsoft.com/office/powerpoint/2010/main" val="24065905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5E266588-3055-4E47-8B7B-64A067137170}"/>
              </a:ext>
            </a:extLst>
          </p:cNvPr>
          <p:cNvSpPr>
            <a:spLocks noGrp="1"/>
          </p:cNvSpPr>
          <p:nvPr>
            <p:ph type="body" idx="13"/>
          </p:nvPr>
        </p:nvSpPr>
        <p:spPr/>
        <p:txBody>
          <a:bodyPr/>
          <a:lstStyle/>
          <a:p>
            <a:pPr marL="285750" indent="-285750">
              <a:buFont typeface="Wingdings" panose="05000000000000000000" pitchFamily="2" charset="2"/>
              <a:buChar char="Ø"/>
            </a:pPr>
            <a:r>
              <a:rPr lang="it-IT" altLang="it-IT" sz="2000" dirty="0">
                <a:solidFill>
                  <a:schemeClr val="tx1"/>
                </a:solidFill>
                <a:latin typeface="Verdana" panose="020B0604030504040204" pitchFamily="34" charset="0"/>
                <a:ea typeface="Verdana" panose="020B0604030504040204" pitchFamily="34" charset="0"/>
              </a:rPr>
              <a:t>Quando un periodo non è coperto da altra contribuzione, sono riscattabili, in tutto o in parte, i periodi corrispondenti alla durata dei corsi legali di studio universitario a seguito dei quali siano stati conseguiti i diplomi previsti dall'articolo 1 della legge 19 novembre 1990, n. 341</a:t>
            </a:r>
          </a:p>
          <a:p>
            <a:endParaRPr lang="it-IT" altLang="it-IT" sz="2000" dirty="0">
              <a:solidFill>
                <a:schemeClr val="tx1"/>
              </a:solidFill>
              <a:latin typeface="Verdana" panose="020B0604030504040204" pitchFamily="34" charset="0"/>
              <a:ea typeface="Verdana" panose="020B0604030504040204" pitchFamily="34" charset="0"/>
            </a:endParaRPr>
          </a:p>
          <a:p>
            <a:pPr marL="342900" indent="-342900" algn="just">
              <a:buFont typeface="Wingdings" panose="05000000000000000000" pitchFamily="2" charset="2"/>
              <a:buChar char="Ø"/>
            </a:pPr>
            <a:r>
              <a:rPr lang="it-IT" sz="2000" dirty="0">
                <a:solidFill>
                  <a:schemeClr val="tx1"/>
                </a:solidFill>
                <a:latin typeface="Verdana" panose="020B0604030504040204" pitchFamily="34" charset="0"/>
                <a:ea typeface="Verdana" panose="020B0604030504040204" pitchFamily="34" charset="0"/>
              </a:rPr>
              <a:t>Ai fini del riscatto, non è richiesto che il titolo sia utile per l’accesso al lavoro o la progressione nella carriera</a:t>
            </a:r>
          </a:p>
          <a:p>
            <a:pPr algn="just"/>
            <a:endParaRPr lang="it-IT" sz="2000" dirty="0">
              <a:solidFill>
                <a:schemeClr val="tx1"/>
              </a:solidFill>
              <a:latin typeface="Verdana" panose="020B0604030504040204" pitchFamily="34" charset="0"/>
              <a:ea typeface="Verdana" panose="020B0604030504040204" pitchFamily="34" charset="0"/>
            </a:endParaRPr>
          </a:p>
          <a:p>
            <a:pPr marL="342900" indent="-342900" algn="just">
              <a:buFont typeface="Wingdings" panose="05000000000000000000" pitchFamily="2" charset="2"/>
              <a:buChar char="Ø"/>
            </a:pPr>
            <a:r>
              <a:rPr lang="it-IT" sz="2000" dirty="0">
                <a:solidFill>
                  <a:schemeClr val="tx1"/>
                </a:solidFill>
                <a:latin typeface="Verdana" panose="020B0604030504040204" pitchFamily="34" charset="0"/>
                <a:ea typeface="Verdana" panose="020B0604030504040204" pitchFamily="34" charset="0"/>
              </a:rPr>
              <a:t>Non vi sono limiti al numero di titoli universitari riscattabili   </a:t>
            </a:r>
          </a:p>
          <a:p>
            <a:pPr marL="285750" indent="-285750">
              <a:buFont typeface="Wingdings" panose="05000000000000000000" pitchFamily="2" charset="2"/>
              <a:buChar char="Ø"/>
            </a:pPr>
            <a:endParaRPr lang="it-IT" altLang="it-IT" sz="2000" dirty="0">
              <a:solidFill>
                <a:schemeClr val="tx1"/>
              </a:solidFill>
              <a:latin typeface="Verdana" panose="020B0604030504040204" pitchFamily="34" charset="0"/>
              <a:ea typeface="Verdana" panose="020B0604030504040204" pitchFamily="34" charset="0"/>
            </a:endParaRPr>
          </a:p>
          <a:p>
            <a:pPr marL="285750" indent="-285750">
              <a:buFont typeface="Wingdings" panose="05000000000000000000" pitchFamily="2" charset="2"/>
              <a:buChar char="Ø"/>
            </a:pPr>
            <a:endParaRPr lang="it-IT" dirty="0"/>
          </a:p>
        </p:txBody>
      </p:sp>
      <p:sp>
        <p:nvSpPr>
          <p:cNvPr id="3" name="Segnaposto piè di pagina 2">
            <a:extLst>
              <a:ext uri="{FF2B5EF4-FFF2-40B4-BE49-F238E27FC236}">
                <a16:creationId xmlns:a16="http://schemas.microsoft.com/office/drawing/2014/main" id="{938CFAC4-2EAF-4A82-A4E3-14A1142642D4}"/>
              </a:ext>
            </a:extLst>
          </p:cNvPr>
          <p:cNvSpPr>
            <a:spLocks noGrp="1"/>
          </p:cNvSpPr>
          <p:nvPr>
            <p:ph type="ftr" sz="quarter" idx="11"/>
          </p:nvPr>
        </p:nvSpPr>
        <p:spPr/>
        <p:txBody>
          <a:bodyPr/>
          <a:lstStyle/>
          <a:p>
            <a:r>
              <a:rPr lang="it-IT" dirty="0"/>
              <a:t>Cremona 15 Maggio 2019</a:t>
            </a:r>
          </a:p>
        </p:txBody>
      </p:sp>
      <p:sp>
        <p:nvSpPr>
          <p:cNvPr id="4" name="Titolo 3">
            <a:extLst>
              <a:ext uri="{FF2B5EF4-FFF2-40B4-BE49-F238E27FC236}">
                <a16:creationId xmlns:a16="http://schemas.microsoft.com/office/drawing/2014/main" id="{A6341B5B-1D1A-46D8-A26B-15FD450C2378}"/>
              </a:ext>
            </a:extLst>
          </p:cNvPr>
          <p:cNvSpPr>
            <a:spLocks noGrp="1"/>
          </p:cNvSpPr>
          <p:nvPr>
            <p:ph type="ctrTitle" idx="4294967295"/>
          </p:nvPr>
        </p:nvSpPr>
        <p:spPr>
          <a:xfrm>
            <a:off x="1562792" y="365125"/>
            <a:ext cx="9791007" cy="1325563"/>
          </a:xfrm>
        </p:spPr>
        <p:txBody>
          <a:bodyPr/>
          <a:lstStyle/>
          <a:p>
            <a:r>
              <a:rPr lang="it-IT" dirty="0">
                <a:solidFill>
                  <a:schemeClr val="accent1">
                    <a:lumMod val="75000"/>
                  </a:schemeClr>
                </a:solidFill>
                <a:latin typeface="Verdana" panose="020B0604030504040204" pitchFamily="34" charset="0"/>
                <a:ea typeface="Verdana" panose="020B0604030504040204" pitchFamily="34" charset="0"/>
              </a:rPr>
              <a:t>Riscatto titoli </a:t>
            </a:r>
            <a:endParaRPr lang="it-IT" dirty="0"/>
          </a:p>
        </p:txBody>
      </p:sp>
    </p:spTree>
    <p:extLst>
      <p:ext uri="{BB962C8B-B14F-4D97-AF65-F5344CB8AC3E}">
        <p14:creationId xmlns:p14="http://schemas.microsoft.com/office/powerpoint/2010/main" val="3445550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piè di pagina 1">
            <a:extLst>
              <a:ext uri="{FF2B5EF4-FFF2-40B4-BE49-F238E27FC236}">
                <a16:creationId xmlns:a16="http://schemas.microsoft.com/office/drawing/2014/main" id="{A292EA4D-C107-4558-8AB2-BBD8DD777E37}"/>
              </a:ext>
            </a:extLst>
          </p:cNvPr>
          <p:cNvSpPr>
            <a:spLocks noGrp="1"/>
          </p:cNvSpPr>
          <p:nvPr>
            <p:ph type="ftr" sz="quarter" idx="11"/>
          </p:nvPr>
        </p:nvSpPr>
        <p:spPr/>
        <p:txBody>
          <a:bodyPr/>
          <a:lstStyle/>
          <a:p>
            <a:r>
              <a:rPr lang="it-IT" dirty="0"/>
              <a:t>Cremona 15 Maggio 2019</a:t>
            </a:r>
          </a:p>
        </p:txBody>
      </p:sp>
      <p:sp>
        <p:nvSpPr>
          <p:cNvPr id="3" name="Titolo 2">
            <a:extLst>
              <a:ext uri="{FF2B5EF4-FFF2-40B4-BE49-F238E27FC236}">
                <a16:creationId xmlns:a16="http://schemas.microsoft.com/office/drawing/2014/main" id="{ADD69D9D-0E96-4A73-AE38-09164BB7C7D3}"/>
              </a:ext>
            </a:extLst>
          </p:cNvPr>
          <p:cNvSpPr>
            <a:spLocks noGrp="1"/>
          </p:cNvSpPr>
          <p:nvPr>
            <p:ph type="ctrTitle" idx="4294967295"/>
          </p:nvPr>
        </p:nvSpPr>
        <p:spPr>
          <a:xfrm>
            <a:off x="1935126" y="365125"/>
            <a:ext cx="9418674" cy="1325563"/>
          </a:xfrm>
        </p:spPr>
        <p:txBody>
          <a:bodyPr/>
          <a:lstStyle/>
          <a:p>
            <a:r>
              <a:rPr lang="it-IT" dirty="0">
                <a:solidFill>
                  <a:schemeClr val="accent1">
                    <a:lumMod val="75000"/>
                  </a:schemeClr>
                </a:solidFill>
                <a:latin typeface="Verdana" panose="020B0604030504040204" pitchFamily="34" charset="0"/>
                <a:ea typeface="Verdana" panose="020B0604030504040204" pitchFamily="34" charset="0"/>
              </a:rPr>
              <a:t>Titoli ammessi a riscatto</a:t>
            </a:r>
            <a:endParaRPr lang="it-IT" dirty="0"/>
          </a:p>
        </p:txBody>
      </p:sp>
      <p:sp>
        <p:nvSpPr>
          <p:cNvPr id="4" name="Segnaposto contenuto 2">
            <a:extLst>
              <a:ext uri="{FF2B5EF4-FFF2-40B4-BE49-F238E27FC236}">
                <a16:creationId xmlns:a16="http://schemas.microsoft.com/office/drawing/2014/main" id="{89E31D0B-D233-4CF3-9D52-8265A0EC059B}"/>
              </a:ext>
            </a:extLst>
          </p:cNvPr>
          <p:cNvSpPr txBox="1">
            <a:spLocks/>
          </p:cNvSpPr>
          <p:nvPr/>
        </p:nvSpPr>
        <p:spPr>
          <a:xfrm>
            <a:off x="1935126" y="1481328"/>
            <a:ext cx="9005776" cy="452596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it-IT" altLang="it-IT" sz="1600" dirty="0">
                <a:latin typeface="Verdana" panose="020B0604030504040204" pitchFamily="34" charset="0"/>
                <a:ea typeface="Verdana" panose="020B0604030504040204" pitchFamily="34" charset="0"/>
              </a:rPr>
              <a:t>Ai fini del riscatto, prima condizione  è il conseguimento di un titolo che sia corrispondente a quelli previsti dall’art. 1 della legge n. 341/1990, ovverosia:</a:t>
            </a:r>
          </a:p>
          <a:p>
            <a:pPr algn="just">
              <a:buFontTx/>
              <a:buNone/>
            </a:pPr>
            <a:endParaRPr lang="it-IT" altLang="it-IT" sz="1600" dirty="0">
              <a:latin typeface="Verdana" panose="020B0604030504040204" pitchFamily="34" charset="0"/>
              <a:ea typeface="Verdana" panose="020B0604030504040204" pitchFamily="34" charset="0"/>
            </a:endParaRPr>
          </a:p>
          <a:p>
            <a:pPr lvl="1" algn="just"/>
            <a:r>
              <a:rPr lang="it-IT" altLang="it-IT" sz="1600" dirty="0">
                <a:latin typeface="Verdana" panose="020B0604030504040204" pitchFamily="34" charset="0"/>
                <a:ea typeface="Verdana" panose="020B0604030504040204" pitchFamily="34" charset="0"/>
              </a:rPr>
              <a:t>Diploma Universitario per un corso non inferiore a due e non superiore a tre anni;</a:t>
            </a:r>
          </a:p>
          <a:p>
            <a:pPr algn="just"/>
            <a:endParaRPr lang="it-IT" altLang="it-IT" sz="1600" dirty="0">
              <a:latin typeface="Verdana" panose="020B0604030504040204" pitchFamily="34" charset="0"/>
              <a:ea typeface="Verdana" panose="020B0604030504040204" pitchFamily="34" charset="0"/>
            </a:endParaRPr>
          </a:p>
          <a:p>
            <a:pPr lvl="1" algn="just"/>
            <a:r>
              <a:rPr lang="it-IT" altLang="it-IT" sz="1600" dirty="0">
                <a:latin typeface="Verdana" panose="020B0604030504040204" pitchFamily="34" charset="0"/>
                <a:ea typeface="Verdana" panose="020B0604030504040204" pitchFamily="34" charset="0"/>
              </a:rPr>
              <a:t>Diploma  di Laurea  per un corso non inferiore a quattro e non superiore a sei anni;</a:t>
            </a:r>
          </a:p>
          <a:p>
            <a:pPr algn="just"/>
            <a:endParaRPr lang="it-IT" altLang="it-IT" sz="1600" dirty="0">
              <a:latin typeface="Verdana" panose="020B0604030504040204" pitchFamily="34" charset="0"/>
              <a:ea typeface="Verdana" panose="020B0604030504040204" pitchFamily="34" charset="0"/>
            </a:endParaRPr>
          </a:p>
          <a:p>
            <a:pPr lvl="1" algn="just"/>
            <a:r>
              <a:rPr lang="it-IT" altLang="it-IT" sz="1600" dirty="0">
                <a:latin typeface="Verdana" panose="020B0604030504040204" pitchFamily="34" charset="0"/>
                <a:ea typeface="Verdana" panose="020B0604030504040204" pitchFamily="34" charset="0"/>
              </a:rPr>
              <a:t>Diploma di Specializzazione che si consegue successivamente alla Laurea ed al termine di un corso di durata non inferiore a due anni;</a:t>
            </a:r>
          </a:p>
          <a:p>
            <a:pPr algn="just"/>
            <a:endParaRPr lang="it-IT" altLang="it-IT" sz="1600" dirty="0">
              <a:latin typeface="Verdana" panose="020B0604030504040204" pitchFamily="34" charset="0"/>
              <a:ea typeface="Verdana" panose="020B0604030504040204" pitchFamily="34" charset="0"/>
            </a:endParaRPr>
          </a:p>
          <a:p>
            <a:pPr lvl="1" algn="just"/>
            <a:r>
              <a:rPr lang="it-IT" altLang="it-IT" sz="1600" dirty="0">
                <a:latin typeface="Verdana" panose="020B0604030504040204" pitchFamily="34" charset="0"/>
                <a:ea typeface="Verdana" panose="020B0604030504040204" pitchFamily="34" charset="0"/>
              </a:rPr>
              <a:t>Dottorato di Ricerca,  i cui corsi sono regolati da specifiche disposizioni di legge;</a:t>
            </a:r>
          </a:p>
          <a:p>
            <a:endParaRPr lang="it-IT" sz="1600" dirty="0"/>
          </a:p>
        </p:txBody>
      </p:sp>
    </p:spTree>
    <p:extLst>
      <p:ext uri="{BB962C8B-B14F-4D97-AF65-F5344CB8AC3E}">
        <p14:creationId xmlns:p14="http://schemas.microsoft.com/office/powerpoint/2010/main" val="474471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piè di pagina 2">
            <a:extLst>
              <a:ext uri="{FF2B5EF4-FFF2-40B4-BE49-F238E27FC236}">
                <a16:creationId xmlns:a16="http://schemas.microsoft.com/office/drawing/2014/main" id="{3313B4FC-6A43-4015-A58D-124036ADE57D}"/>
              </a:ext>
            </a:extLst>
          </p:cNvPr>
          <p:cNvSpPr>
            <a:spLocks noGrp="1"/>
          </p:cNvSpPr>
          <p:nvPr>
            <p:ph type="ftr" sz="quarter" idx="11"/>
          </p:nvPr>
        </p:nvSpPr>
        <p:spPr/>
        <p:txBody>
          <a:bodyPr/>
          <a:lstStyle/>
          <a:p>
            <a:r>
              <a:rPr lang="it-IT" dirty="0"/>
              <a:t>Cremona 15 Maggio 2019</a:t>
            </a:r>
          </a:p>
        </p:txBody>
      </p:sp>
      <p:sp>
        <p:nvSpPr>
          <p:cNvPr id="4" name="Titolo 3">
            <a:extLst>
              <a:ext uri="{FF2B5EF4-FFF2-40B4-BE49-F238E27FC236}">
                <a16:creationId xmlns:a16="http://schemas.microsoft.com/office/drawing/2014/main" id="{0DA3F671-9E0C-4F28-9DDB-5BDCE753BFD2}"/>
              </a:ext>
            </a:extLst>
          </p:cNvPr>
          <p:cNvSpPr>
            <a:spLocks noGrp="1"/>
          </p:cNvSpPr>
          <p:nvPr>
            <p:ph type="ctrTitle" idx="4294967295"/>
          </p:nvPr>
        </p:nvSpPr>
        <p:spPr>
          <a:xfrm>
            <a:off x="1813560" y="335279"/>
            <a:ext cx="9296400" cy="983157"/>
          </a:xfrm>
        </p:spPr>
        <p:txBody>
          <a:bodyPr>
            <a:noAutofit/>
          </a:bodyPr>
          <a:lstStyle/>
          <a:p>
            <a:r>
              <a:rPr lang="it-IT" sz="4000" dirty="0">
                <a:solidFill>
                  <a:schemeClr val="accent1">
                    <a:lumMod val="75000"/>
                  </a:schemeClr>
                </a:solidFill>
                <a:latin typeface="Verdana" panose="020B0604030504040204" pitchFamily="34" charset="0"/>
                <a:ea typeface="Verdana" panose="020B0604030504040204" pitchFamily="34" charset="0"/>
              </a:rPr>
              <a:t>Ricongiunzione ai sensi della legge n.29/1979</a:t>
            </a:r>
          </a:p>
        </p:txBody>
      </p:sp>
      <p:sp>
        <p:nvSpPr>
          <p:cNvPr id="5" name="Segnaposto contenuto 1">
            <a:extLst>
              <a:ext uri="{FF2B5EF4-FFF2-40B4-BE49-F238E27FC236}">
                <a16:creationId xmlns:a16="http://schemas.microsoft.com/office/drawing/2014/main" id="{DB126D3C-6796-4F77-BAC5-26DAAF1F05E6}"/>
              </a:ext>
            </a:extLst>
          </p:cNvPr>
          <p:cNvSpPr>
            <a:spLocks noGrp="1"/>
          </p:cNvSpPr>
          <p:nvPr>
            <p:ph type="body" idx="13"/>
          </p:nvPr>
        </p:nvSpPr>
        <p:spPr>
          <a:xfrm>
            <a:off x="838200" y="2222500"/>
            <a:ext cx="10515600" cy="4102100"/>
          </a:xfrm>
        </p:spPr>
        <p:txBody>
          <a:bodyPr/>
          <a:lstStyle/>
          <a:p>
            <a:pPr marL="342900" indent="-342900" algn="just">
              <a:buFont typeface="Arial" panose="020B0604020202020204" pitchFamily="34" charset="0"/>
              <a:buChar char="•"/>
              <a:defRPr/>
            </a:pPr>
            <a:r>
              <a:rPr lang="it-IT" sz="2000" dirty="0">
                <a:solidFill>
                  <a:schemeClr val="tx1"/>
                </a:solidFill>
                <a:latin typeface="Verdana" panose="020B0604030504040204" pitchFamily="34" charset="0"/>
                <a:ea typeface="Verdana" panose="020B0604030504040204" pitchFamily="34" charset="0"/>
              </a:rPr>
              <a:t>La legge 07/02/1979 n.29 consente il conseguimento di un’unica pensione da parte di lavoratori che siano stati iscritti a diverse gestioni pensionistiche, mediante trasferimento di tutti i periodi contributivi presso un’unica gestione.</a:t>
            </a:r>
          </a:p>
          <a:p>
            <a:pPr marL="109537" indent="0" algn="just">
              <a:buFont typeface="Wingdings 3" pitchFamily="18" charset="2"/>
              <a:buNone/>
              <a:defRPr/>
            </a:pPr>
            <a:endParaRPr lang="it-IT" sz="2000" dirty="0">
              <a:solidFill>
                <a:schemeClr val="tx1"/>
              </a:solidFill>
              <a:latin typeface="Verdana" panose="020B0604030504040204" pitchFamily="34" charset="0"/>
              <a:ea typeface="Verdana" panose="020B0604030504040204" pitchFamily="34" charset="0"/>
            </a:endParaRPr>
          </a:p>
          <a:p>
            <a:pPr marL="342900" indent="-342900" algn="just">
              <a:buFont typeface="Arial" panose="020B0604020202020204" pitchFamily="34" charset="0"/>
              <a:buChar char="•"/>
              <a:defRPr/>
            </a:pPr>
            <a:r>
              <a:rPr lang="it-IT" sz="2000" dirty="0">
                <a:solidFill>
                  <a:schemeClr val="tx1"/>
                </a:solidFill>
                <a:latin typeface="Verdana" panose="020B0604030504040204" pitchFamily="34" charset="0"/>
                <a:ea typeface="Verdana" panose="020B0604030504040204" pitchFamily="34" charset="0"/>
              </a:rPr>
              <a:t>La facoltà di ricongiunzione può essere esercitata in alternativa presso il Fondo pensioni lavoratori dipendenti, gestito dall’INPS, ai sensi degli artt.1 e 4 della legge citata, ovvero presso una gestione previdenziale diversa (sostitutiva, esonerativa o esclusiva dell’Assicurazione obbligatoria) ai sensi degli artt. 2 e 4 della medesima legge</a:t>
            </a:r>
          </a:p>
        </p:txBody>
      </p:sp>
    </p:spTree>
    <p:extLst>
      <p:ext uri="{BB962C8B-B14F-4D97-AF65-F5344CB8AC3E}">
        <p14:creationId xmlns:p14="http://schemas.microsoft.com/office/powerpoint/2010/main" val="36687886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piè di pagina 2">
            <a:extLst>
              <a:ext uri="{FF2B5EF4-FFF2-40B4-BE49-F238E27FC236}">
                <a16:creationId xmlns:a16="http://schemas.microsoft.com/office/drawing/2014/main" id="{8DA37863-F26A-436B-86D1-83FBF45D820A}"/>
              </a:ext>
            </a:extLst>
          </p:cNvPr>
          <p:cNvSpPr>
            <a:spLocks noGrp="1"/>
          </p:cNvSpPr>
          <p:nvPr>
            <p:ph type="ftr" sz="quarter" idx="11"/>
          </p:nvPr>
        </p:nvSpPr>
        <p:spPr/>
        <p:txBody>
          <a:bodyPr/>
          <a:lstStyle/>
          <a:p>
            <a:r>
              <a:rPr lang="it-IT" dirty="0"/>
              <a:t>Cremona 15 Maggio 2019</a:t>
            </a:r>
          </a:p>
        </p:txBody>
      </p:sp>
      <p:sp>
        <p:nvSpPr>
          <p:cNvPr id="4" name="Titolo 3">
            <a:extLst>
              <a:ext uri="{FF2B5EF4-FFF2-40B4-BE49-F238E27FC236}">
                <a16:creationId xmlns:a16="http://schemas.microsoft.com/office/drawing/2014/main" id="{9DFD598C-B1E6-427E-A794-F116F6AED8FC}"/>
              </a:ext>
            </a:extLst>
          </p:cNvPr>
          <p:cNvSpPr>
            <a:spLocks noGrp="1"/>
          </p:cNvSpPr>
          <p:nvPr>
            <p:ph type="ctrTitle" idx="4294967295"/>
          </p:nvPr>
        </p:nvSpPr>
        <p:spPr>
          <a:xfrm>
            <a:off x="1813560" y="335279"/>
            <a:ext cx="9296400" cy="1046953"/>
          </a:xfrm>
        </p:spPr>
        <p:txBody>
          <a:bodyPr>
            <a:normAutofit/>
          </a:bodyPr>
          <a:lstStyle/>
          <a:p>
            <a:r>
              <a:rPr lang="it-IT" dirty="0">
                <a:solidFill>
                  <a:schemeClr val="accent1">
                    <a:lumMod val="75000"/>
                  </a:schemeClr>
                </a:solidFill>
                <a:latin typeface="Verdana" panose="020B0604030504040204" pitchFamily="34" charset="0"/>
                <a:ea typeface="Verdana" panose="020B0604030504040204" pitchFamily="34" charset="0"/>
              </a:rPr>
              <a:t>Riscatto titoli </a:t>
            </a:r>
            <a:r>
              <a:rPr lang="it-IT" sz="3300" dirty="0">
                <a:solidFill>
                  <a:schemeClr val="accent1">
                    <a:lumMod val="75000"/>
                  </a:schemeClr>
                </a:solidFill>
                <a:latin typeface="Verdana" panose="020B0604030504040204" pitchFamily="34" charset="0"/>
                <a:ea typeface="Verdana" panose="020B0604030504040204" pitchFamily="34" charset="0"/>
              </a:rPr>
              <a:t>(riforma universitaria)</a:t>
            </a:r>
            <a:endParaRPr lang="it-IT" sz="3300" dirty="0"/>
          </a:p>
        </p:txBody>
      </p:sp>
      <p:sp>
        <p:nvSpPr>
          <p:cNvPr id="5" name="Segnaposto contenuto 2">
            <a:extLst>
              <a:ext uri="{FF2B5EF4-FFF2-40B4-BE49-F238E27FC236}">
                <a16:creationId xmlns:a16="http://schemas.microsoft.com/office/drawing/2014/main" id="{7D16F82B-622E-4EF7-BD69-80D610579195}"/>
              </a:ext>
            </a:extLst>
          </p:cNvPr>
          <p:cNvSpPr>
            <a:spLocks noGrp="1"/>
          </p:cNvSpPr>
          <p:nvPr>
            <p:ph type="body" idx="13"/>
          </p:nvPr>
        </p:nvSpPr>
        <p:spPr>
          <a:xfrm>
            <a:off x="838200" y="2030819"/>
            <a:ext cx="10515600" cy="4293781"/>
          </a:xfrm>
        </p:spPr>
        <p:txBody>
          <a:bodyPr>
            <a:normAutofit/>
          </a:bodyPr>
          <a:lstStyle/>
          <a:p>
            <a:r>
              <a:rPr lang="it-IT" altLang="it-IT" sz="2000" dirty="0">
                <a:solidFill>
                  <a:schemeClr val="tx1"/>
                </a:solidFill>
                <a:latin typeface="Verdana" panose="020B0604030504040204" pitchFamily="34" charset="0"/>
                <a:ea typeface="Verdana" panose="020B0604030504040204" pitchFamily="34" charset="0"/>
              </a:rPr>
              <a:t>Sono riscattabili anche i titoli introdotti dal decreto n. 509  del 3 novembre 1999, ovverosia:  </a:t>
            </a:r>
          </a:p>
          <a:p>
            <a:pPr>
              <a:buFontTx/>
              <a:buNone/>
            </a:pPr>
            <a:endParaRPr lang="it-IT" altLang="it-IT" sz="2000" dirty="0">
              <a:solidFill>
                <a:schemeClr val="tx1"/>
              </a:solidFill>
              <a:latin typeface="Verdana" panose="020B0604030504040204" pitchFamily="34" charset="0"/>
              <a:ea typeface="Verdana" panose="020B0604030504040204" pitchFamily="34" charset="0"/>
            </a:endParaRPr>
          </a:p>
          <a:p>
            <a:pPr marL="742950" lvl="1" indent="-285750">
              <a:buFont typeface="Arial" panose="020B0604020202020204" pitchFamily="34" charset="0"/>
              <a:buChar char="•"/>
            </a:pPr>
            <a:r>
              <a:rPr lang="it-IT" altLang="it-IT" dirty="0">
                <a:solidFill>
                  <a:schemeClr val="tx1"/>
                </a:solidFill>
                <a:latin typeface="Verdana" panose="020B0604030504040204" pitchFamily="34" charset="0"/>
                <a:ea typeface="Verdana" panose="020B0604030504040204" pitchFamily="34" charset="0"/>
              </a:rPr>
              <a:t>Laurea (L), al termine di un corso di durata triennale; </a:t>
            </a:r>
          </a:p>
          <a:p>
            <a:endParaRPr lang="it-IT" altLang="it-IT" sz="2000" dirty="0">
              <a:solidFill>
                <a:schemeClr val="tx1"/>
              </a:solidFill>
              <a:latin typeface="Verdana" panose="020B0604030504040204" pitchFamily="34" charset="0"/>
              <a:ea typeface="Verdana" panose="020B0604030504040204" pitchFamily="34" charset="0"/>
            </a:endParaRPr>
          </a:p>
          <a:p>
            <a:pPr marL="742950" lvl="1" indent="-285750">
              <a:buFont typeface="Arial" panose="020B0604020202020204" pitchFamily="34" charset="0"/>
              <a:buChar char="•"/>
            </a:pPr>
            <a:r>
              <a:rPr lang="it-IT" altLang="it-IT" dirty="0">
                <a:solidFill>
                  <a:schemeClr val="tx1"/>
                </a:solidFill>
                <a:latin typeface="Verdana" panose="020B0604030504040204" pitchFamily="34" charset="0"/>
                <a:ea typeface="Verdana" panose="020B0604030504040204" pitchFamily="34" charset="0"/>
              </a:rPr>
              <a:t>Laurea specialistica (LS), al termine di un corso di durata biennale cui si accede con la Laurea;</a:t>
            </a:r>
          </a:p>
          <a:p>
            <a:endParaRPr lang="it-IT" altLang="it-IT" sz="2000" dirty="0">
              <a:solidFill>
                <a:schemeClr val="tx1"/>
              </a:solidFill>
              <a:latin typeface="Verdana" panose="020B0604030504040204" pitchFamily="34" charset="0"/>
              <a:ea typeface="Verdana" panose="020B0604030504040204" pitchFamily="34" charset="0"/>
            </a:endParaRPr>
          </a:p>
          <a:p>
            <a:pPr marL="742950" lvl="1" indent="-285750">
              <a:buFont typeface="Arial" panose="020B0604020202020204" pitchFamily="34" charset="0"/>
              <a:buChar char="•"/>
            </a:pPr>
            <a:r>
              <a:rPr lang="it-IT" altLang="it-IT" dirty="0">
                <a:solidFill>
                  <a:schemeClr val="tx1"/>
                </a:solidFill>
                <a:latin typeface="Verdana" panose="020B0604030504040204" pitchFamily="34" charset="0"/>
                <a:ea typeface="Verdana" panose="020B0604030504040204" pitchFamily="34" charset="0"/>
              </a:rPr>
              <a:t>Diploma di specializzazione (DS) al termine di un corso di specializzazione (cui si accede con la Laurea specialistica);</a:t>
            </a:r>
          </a:p>
          <a:p>
            <a:endParaRPr lang="it-IT" altLang="it-IT" sz="2000" dirty="0">
              <a:solidFill>
                <a:schemeClr val="tx1"/>
              </a:solidFill>
              <a:latin typeface="Verdana" panose="020B0604030504040204" pitchFamily="34" charset="0"/>
              <a:ea typeface="Verdana" panose="020B0604030504040204" pitchFamily="34" charset="0"/>
            </a:endParaRPr>
          </a:p>
          <a:p>
            <a:pPr marL="742950" lvl="1" indent="-285750">
              <a:buFont typeface="Arial" panose="020B0604020202020204" pitchFamily="34" charset="0"/>
              <a:buChar char="•"/>
            </a:pPr>
            <a:r>
              <a:rPr lang="it-IT" altLang="it-IT" dirty="0">
                <a:solidFill>
                  <a:schemeClr val="tx1"/>
                </a:solidFill>
                <a:latin typeface="Verdana" panose="020B0604030504040204" pitchFamily="34" charset="0"/>
                <a:ea typeface="Verdana" panose="020B0604030504040204" pitchFamily="34" charset="0"/>
              </a:rPr>
              <a:t>Dottorato di ricerca (DR), cui si accede con il possesso di una Laurea specialistica.</a:t>
            </a:r>
          </a:p>
          <a:p>
            <a:endParaRPr lang="it-IT" altLang="it-IT" sz="2000" dirty="0"/>
          </a:p>
          <a:p>
            <a:endParaRPr lang="it-IT" sz="1600" dirty="0"/>
          </a:p>
        </p:txBody>
      </p:sp>
    </p:spTree>
    <p:extLst>
      <p:ext uri="{BB962C8B-B14F-4D97-AF65-F5344CB8AC3E}">
        <p14:creationId xmlns:p14="http://schemas.microsoft.com/office/powerpoint/2010/main" val="35886942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piè di pagina 1">
            <a:extLst>
              <a:ext uri="{FF2B5EF4-FFF2-40B4-BE49-F238E27FC236}">
                <a16:creationId xmlns:a16="http://schemas.microsoft.com/office/drawing/2014/main" id="{9AF8732C-1D32-4B31-B177-2E900C493D10}"/>
              </a:ext>
            </a:extLst>
          </p:cNvPr>
          <p:cNvSpPr>
            <a:spLocks noGrp="1"/>
          </p:cNvSpPr>
          <p:nvPr>
            <p:ph type="ftr" sz="quarter" idx="11"/>
          </p:nvPr>
        </p:nvSpPr>
        <p:spPr/>
        <p:txBody>
          <a:bodyPr/>
          <a:lstStyle/>
          <a:p>
            <a:r>
              <a:rPr lang="it-IT" dirty="0"/>
              <a:t>Cremona 15 Maggio 2019</a:t>
            </a:r>
          </a:p>
        </p:txBody>
      </p:sp>
      <p:sp>
        <p:nvSpPr>
          <p:cNvPr id="3" name="Titolo 2">
            <a:extLst>
              <a:ext uri="{FF2B5EF4-FFF2-40B4-BE49-F238E27FC236}">
                <a16:creationId xmlns:a16="http://schemas.microsoft.com/office/drawing/2014/main" id="{7EB583FB-2AA2-4FCB-87C9-A2E094F82D27}"/>
              </a:ext>
            </a:extLst>
          </p:cNvPr>
          <p:cNvSpPr>
            <a:spLocks noGrp="1"/>
          </p:cNvSpPr>
          <p:nvPr>
            <p:ph type="ctrTitle" idx="4294967295"/>
          </p:nvPr>
        </p:nvSpPr>
        <p:spPr>
          <a:xfrm>
            <a:off x="1813560" y="335279"/>
            <a:ext cx="9296400" cy="1025687"/>
          </a:xfrm>
        </p:spPr>
        <p:txBody>
          <a:bodyPr>
            <a:normAutofit fontScale="90000"/>
          </a:bodyPr>
          <a:lstStyle/>
          <a:p>
            <a:r>
              <a:rPr lang="it-IT" b="1" dirty="0">
                <a:effectLst>
                  <a:outerShdw blurRad="38100" dist="38100" dir="2700000" algn="tl">
                    <a:srgbClr val="000000">
                      <a:alpha val="43137"/>
                    </a:srgbClr>
                  </a:outerShdw>
                </a:effectLst>
              </a:rPr>
              <a:t>TITOLI AMMESSI A RISCATTO</a:t>
            </a:r>
            <a:br>
              <a:rPr lang="it-IT" b="1" dirty="0">
                <a:effectLst>
                  <a:outerShdw blurRad="38100" dist="38100" dir="2700000" algn="tl">
                    <a:srgbClr val="000000">
                      <a:alpha val="43137"/>
                    </a:srgbClr>
                  </a:outerShdw>
                </a:effectLst>
              </a:rPr>
            </a:br>
            <a:r>
              <a:rPr lang="it-IT" b="1" dirty="0">
                <a:effectLst>
                  <a:outerShdw blurRad="38100" dist="38100" dir="2700000" algn="tl">
                    <a:srgbClr val="000000">
                      <a:alpha val="43137"/>
                    </a:srgbClr>
                  </a:outerShdw>
                </a:effectLst>
              </a:rPr>
              <a:t>I TITOLI CONSEGUITI ALL’ESTERO</a:t>
            </a:r>
            <a:endParaRPr lang="it-IT" dirty="0"/>
          </a:p>
        </p:txBody>
      </p:sp>
      <p:sp>
        <p:nvSpPr>
          <p:cNvPr id="5" name="Segnaposto contenuto 2">
            <a:extLst>
              <a:ext uri="{FF2B5EF4-FFF2-40B4-BE49-F238E27FC236}">
                <a16:creationId xmlns:a16="http://schemas.microsoft.com/office/drawing/2014/main" id="{BBF02B21-2A83-43F0-8792-37B0628D0DAD}"/>
              </a:ext>
            </a:extLst>
          </p:cNvPr>
          <p:cNvSpPr txBox="1">
            <a:spLocks/>
          </p:cNvSpPr>
          <p:nvPr/>
        </p:nvSpPr>
        <p:spPr>
          <a:xfrm>
            <a:off x="1813560" y="1481328"/>
            <a:ext cx="7596254" cy="4525963"/>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Wingdings" panose="05000000000000000000" pitchFamily="2" charset="2"/>
              <a:buChar char="Ø"/>
            </a:pPr>
            <a:endParaRPr lang="it-IT" sz="1700" dirty="0"/>
          </a:p>
          <a:p>
            <a:pPr marL="285750" indent="-285750">
              <a:buFont typeface="Wingdings" panose="05000000000000000000" pitchFamily="2" charset="2"/>
              <a:buChar char="Ø"/>
            </a:pPr>
            <a:r>
              <a:rPr lang="it-IT" sz="2200" dirty="0">
                <a:latin typeface="Verdana" panose="020B0604030504040204" pitchFamily="34" charset="0"/>
                <a:ea typeface="Verdana" panose="020B0604030504040204" pitchFamily="34" charset="0"/>
              </a:rPr>
              <a:t>Il riscatto dei titoli stranieri è subordinato al loro riconoscimento in Italia; </a:t>
            </a:r>
          </a:p>
          <a:p>
            <a:pPr marL="0" indent="0">
              <a:buFont typeface="Arial" panose="020B0604020202020204" pitchFamily="34" charset="0"/>
              <a:buNone/>
            </a:pPr>
            <a:endParaRPr lang="it-IT" sz="2200" dirty="0">
              <a:latin typeface="Verdana" panose="020B0604030504040204" pitchFamily="34" charset="0"/>
              <a:ea typeface="Verdana" panose="020B0604030504040204" pitchFamily="34" charset="0"/>
            </a:endParaRPr>
          </a:p>
          <a:p>
            <a:pPr marL="285750" indent="-285750">
              <a:buFont typeface="Wingdings" panose="05000000000000000000" pitchFamily="2" charset="2"/>
              <a:buChar char="Ø"/>
            </a:pPr>
            <a:r>
              <a:rPr lang="it-IT" sz="2200" dirty="0">
                <a:latin typeface="Verdana" panose="020B0604030504040204" pitchFamily="34" charset="0"/>
                <a:ea typeface="Verdana" panose="020B0604030504040204" pitchFamily="34" charset="0"/>
              </a:rPr>
              <a:t>Le disposizioni fondamentali relative alle procedure di riconoscimento sono contenute in:</a:t>
            </a:r>
          </a:p>
          <a:p>
            <a:pPr marL="0" indent="0">
              <a:buFont typeface="Arial" panose="020B0604020202020204" pitchFamily="34" charset="0"/>
              <a:buNone/>
            </a:pPr>
            <a:endParaRPr lang="it-IT" sz="2200" dirty="0">
              <a:latin typeface="Verdana" panose="020B0604030504040204" pitchFamily="34" charset="0"/>
              <a:ea typeface="Verdana" panose="020B0604030504040204" pitchFamily="34" charset="0"/>
            </a:endParaRPr>
          </a:p>
          <a:p>
            <a:pPr lvl="1">
              <a:buFont typeface="Courier New" panose="02070309020205020404" pitchFamily="49" charset="0"/>
              <a:buChar char="o"/>
            </a:pPr>
            <a:r>
              <a:rPr lang="it-IT" sz="2200" dirty="0">
                <a:latin typeface="Verdana" panose="020B0604030504040204" pitchFamily="34" charset="0"/>
                <a:ea typeface="Verdana" panose="020B0604030504040204" pitchFamily="34" charset="0"/>
              </a:rPr>
              <a:t>Comma 1, art. 170, del R. D. 31 agosto 1933, n.1952;</a:t>
            </a:r>
          </a:p>
          <a:p>
            <a:pPr marL="0" indent="0">
              <a:buFont typeface="Arial" panose="020B0604020202020204" pitchFamily="34" charset="0"/>
              <a:buNone/>
            </a:pPr>
            <a:endParaRPr lang="it-IT" sz="2200" dirty="0">
              <a:latin typeface="Verdana" panose="020B0604030504040204" pitchFamily="34" charset="0"/>
              <a:ea typeface="Verdana" panose="020B0604030504040204" pitchFamily="34" charset="0"/>
            </a:endParaRPr>
          </a:p>
          <a:p>
            <a:pPr lvl="1">
              <a:buFont typeface="Courier New" panose="02070309020205020404" pitchFamily="49" charset="0"/>
              <a:buChar char="o"/>
            </a:pPr>
            <a:r>
              <a:rPr lang="it-IT" sz="2200" dirty="0">
                <a:latin typeface="Verdana" panose="020B0604030504040204" pitchFamily="34" charset="0"/>
                <a:ea typeface="Verdana" panose="020B0604030504040204" pitchFamily="34" charset="0"/>
              </a:rPr>
              <a:t>Circolare n.468 C. e V. del 1978;</a:t>
            </a:r>
          </a:p>
          <a:p>
            <a:pPr marL="0" indent="0">
              <a:buFont typeface="Arial" panose="020B0604020202020204" pitchFamily="34" charset="0"/>
              <a:buNone/>
            </a:pPr>
            <a:endParaRPr lang="it-IT" sz="2200" dirty="0">
              <a:latin typeface="Verdana" panose="020B0604030504040204" pitchFamily="34" charset="0"/>
              <a:ea typeface="Verdana" panose="020B0604030504040204" pitchFamily="34" charset="0"/>
            </a:endParaRPr>
          </a:p>
          <a:p>
            <a:pPr lvl="1">
              <a:buFont typeface="Courier New" panose="02070309020205020404" pitchFamily="49" charset="0"/>
              <a:buChar char="o"/>
            </a:pPr>
            <a:r>
              <a:rPr lang="it-IT" sz="2200" dirty="0">
                <a:latin typeface="Verdana" panose="020B0604030504040204" pitchFamily="34" charset="0"/>
                <a:ea typeface="Verdana" panose="020B0604030504040204" pitchFamily="34" charset="0"/>
              </a:rPr>
              <a:t>Messaggio n.6208 del 22.7.2014; </a:t>
            </a:r>
          </a:p>
          <a:p>
            <a:pPr marL="0" indent="0">
              <a:buFont typeface="Arial" panose="020B0604020202020204" pitchFamily="34" charset="0"/>
              <a:buNone/>
            </a:pPr>
            <a:endParaRPr lang="it-IT" sz="2200" dirty="0">
              <a:latin typeface="Verdana" panose="020B0604030504040204" pitchFamily="34" charset="0"/>
              <a:ea typeface="Verdana" panose="020B0604030504040204" pitchFamily="34" charset="0"/>
            </a:endParaRPr>
          </a:p>
          <a:p>
            <a:pPr marL="0" indent="0">
              <a:buFont typeface="Arial" panose="020B0604020202020204" pitchFamily="34" charset="0"/>
              <a:buNone/>
            </a:pPr>
            <a:r>
              <a:rPr lang="it-IT" sz="2400" dirty="0"/>
              <a:t> </a:t>
            </a:r>
          </a:p>
          <a:p>
            <a:pPr marL="0" indent="0">
              <a:buFont typeface="Arial" panose="020B0604020202020204" pitchFamily="34" charset="0"/>
              <a:buNone/>
            </a:pPr>
            <a:endParaRPr lang="it-IT" sz="2400" dirty="0"/>
          </a:p>
          <a:p>
            <a:pPr marL="0" indent="0">
              <a:buFont typeface="Arial" panose="020B0604020202020204" pitchFamily="34" charset="0"/>
              <a:buNone/>
            </a:pPr>
            <a:endParaRPr lang="it-IT" sz="2400" dirty="0"/>
          </a:p>
        </p:txBody>
      </p:sp>
    </p:spTree>
    <p:extLst>
      <p:ext uri="{BB962C8B-B14F-4D97-AF65-F5344CB8AC3E}">
        <p14:creationId xmlns:p14="http://schemas.microsoft.com/office/powerpoint/2010/main" val="27876492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piè di pagina 1">
            <a:extLst>
              <a:ext uri="{FF2B5EF4-FFF2-40B4-BE49-F238E27FC236}">
                <a16:creationId xmlns:a16="http://schemas.microsoft.com/office/drawing/2014/main" id="{05121C27-79BE-4221-80C0-28DBAF041E8B}"/>
              </a:ext>
            </a:extLst>
          </p:cNvPr>
          <p:cNvSpPr>
            <a:spLocks noGrp="1"/>
          </p:cNvSpPr>
          <p:nvPr>
            <p:ph type="ftr" sz="quarter" idx="11"/>
          </p:nvPr>
        </p:nvSpPr>
        <p:spPr/>
        <p:txBody>
          <a:bodyPr/>
          <a:lstStyle/>
          <a:p>
            <a:r>
              <a:rPr lang="it-IT" dirty="0"/>
              <a:t>Cremona 15 Maggio 2019</a:t>
            </a:r>
          </a:p>
        </p:txBody>
      </p:sp>
      <p:sp>
        <p:nvSpPr>
          <p:cNvPr id="3" name="Titolo 2">
            <a:extLst>
              <a:ext uri="{FF2B5EF4-FFF2-40B4-BE49-F238E27FC236}">
                <a16:creationId xmlns:a16="http://schemas.microsoft.com/office/drawing/2014/main" id="{1706ECF6-0559-4333-81EB-030C29BD6E9F}"/>
              </a:ext>
            </a:extLst>
          </p:cNvPr>
          <p:cNvSpPr>
            <a:spLocks noGrp="1"/>
          </p:cNvSpPr>
          <p:nvPr>
            <p:ph type="ctrTitle" idx="4294967295"/>
          </p:nvPr>
        </p:nvSpPr>
        <p:spPr>
          <a:xfrm>
            <a:off x="2052084" y="335280"/>
            <a:ext cx="9057876" cy="594360"/>
          </a:xfrm>
        </p:spPr>
        <p:txBody>
          <a:bodyPr>
            <a:normAutofit fontScale="90000"/>
          </a:bodyPr>
          <a:lstStyle/>
          <a:p>
            <a:r>
              <a:rPr lang="it-IT" dirty="0"/>
              <a:t>TITOLI ESTERO</a:t>
            </a:r>
          </a:p>
        </p:txBody>
      </p:sp>
      <p:sp>
        <p:nvSpPr>
          <p:cNvPr id="4" name="Segnaposto contenuto 2">
            <a:extLst>
              <a:ext uri="{FF2B5EF4-FFF2-40B4-BE49-F238E27FC236}">
                <a16:creationId xmlns:a16="http://schemas.microsoft.com/office/drawing/2014/main" id="{D2DF77C2-2C5C-400F-9A65-0B8FEF6F0DAB}"/>
              </a:ext>
            </a:extLst>
          </p:cNvPr>
          <p:cNvSpPr txBox="1">
            <a:spLocks/>
          </p:cNvSpPr>
          <p:nvPr/>
        </p:nvSpPr>
        <p:spPr>
          <a:xfrm>
            <a:off x="1813559" y="1481328"/>
            <a:ext cx="9296399" cy="4525963"/>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buFont typeface="Wingdings" panose="05000000000000000000" pitchFamily="2" charset="2"/>
              <a:buChar char="Ø"/>
            </a:pPr>
            <a:endParaRPr lang="it-IT" sz="1600" dirty="0"/>
          </a:p>
          <a:p>
            <a:pPr marL="285750" indent="-285750" algn="just">
              <a:buFont typeface="Wingdings" panose="05000000000000000000" pitchFamily="2" charset="2"/>
              <a:buChar char="Ø"/>
            </a:pPr>
            <a:endParaRPr lang="it-IT" sz="1600" dirty="0"/>
          </a:p>
          <a:p>
            <a:pPr marL="285750" indent="-285750" algn="just">
              <a:buFont typeface="Wingdings" panose="05000000000000000000" pitchFamily="2" charset="2"/>
              <a:buChar char="Ø"/>
            </a:pPr>
            <a:r>
              <a:rPr lang="it-IT" sz="2000" dirty="0">
                <a:latin typeface="Verdana" panose="020B0604030504040204" pitchFamily="34" charset="0"/>
                <a:ea typeface="Verdana" panose="020B0604030504040204" pitchFamily="34" charset="0"/>
              </a:rPr>
              <a:t>I titoli conseguiti all’estero non hanno valore legale in Italia salvo il caso di legge speciale o di accordo bilaterale ( R.D.n.1952/1933);</a:t>
            </a:r>
          </a:p>
          <a:p>
            <a:pPr marL="0" indent="0" algn="just">
              <a:buFont typeface="Arial" panose="020B0604020202020204" pitchFamily="34" charset="0"/>
              <a:buNone/>
            </a:pPr>
            <a:endParaRPr lang="it-IT" sz="2000" dirty="0">
              <a:latin typeface="Verdana" panose="020B0604030504040204" pitchFamily="34" charset="0"/>
              <a:ea typeface="Verdana" panose="020B0604030504040204" pitchFamily="34" charset="0"/>
            </a:endParaRPr>
          </a:p>
          <a:p>
            <a:pPr marL="285750" indent="-285750" algn="just">
              <a:buFont typeface="Wingdings" panose="05000000000000000000" pitchFamily="2" charset="2"/>
              <a:buChar char="Ø"/>
            </a:pPr>
            <a:r>
              <a:rPr lang="it-IT" sz="2000" dirty="0">
                <a:latin typeface="Verdana" panose="020B0604030504040204" pitchFamily="34" charset="0"/>
                <a:ea typeface="Verdana" panose="020B0604030504040204" pitchFamily="34" charset="0"/>
              </a:rPr>
              <a:t>A mente del punto 1, capoverso 1, della circ. 468/1978, i titoli universitari conseguiti all’estero sono riscattabili qualora siano stati riconosciuti da università Italiane o, comunque, abbiano valore legale in Italia;</a:t>
            </a:r>
          </a:p>
          <a:p>
            <a:pPr marL="0" indent="0" algn="just">
              <a:buFont typeface="Arial" panose="020B0604020202020204" pitchFamily="34" charset="0"/>
              <a:buNone/>
            </a:pPr>
            <a:endParaRPr lang="it-IT" sz="2000" dirty="0">
              <a:latin typeface="Verdana" panose="020B0604030504040204" pitchFamily="34" charset="0"/>
              <a:ea typeface="Verdana" panose="020B0604030504040204" pitchFamily="34" charset="0"/>
            </a:endParaRPr>
          </a:p>
          <a:p>
            <a:pPr marL="285750" indent="-285750" algn="just">
              <a:buFont typeface="Wingdings" panose="05000000000000000000" pitchFamily="2" charset="2"/>
              <a:buChar char="Ø"/>
            </a:pPr>
            <a:r>
              <a:rPr lang="it-IT" sz="2000" dirty="0">
                <a:latin typeface="Verdana" panose="020B0604030504040204" pitchFamily="34" charset="0"/>
                <a:ea typeface="Verdana" panose="020B0604030504040204" pitchFamily="34" charset="0"/>
              </a:rPr>
              <a:t>Il capoverso 1, punto 1, della circ.468/1978, non trova applicazione per i titoli rilasciati nei paesi aderenti alla convenzione di Lisbona dell’11 aprile 1997; a questi ultimi titoli si applica il procedimento fatto oggetto del messaggio 6208 del 22.7.2014;  </a:t>
            </a:r>
          </a:p>
        </p:txBody>
      </p:sp>
    </p:spTree>
    <p:extLst>
      <p:ext uri="{BB962C8B-B14F-4D97-AF65-F5344CB8AC3E}">
        <p14:creationId xmlns:p14="http://schemas.microsoft.com/office/powerpoint/2010/main" val="31393960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piè di pagina 1">
            <a:extLst>
              <a:ext uri="{FF2B5EF4-FFF2-40B4-BE49-F238E27FC236}">
                <a16:creationId xmlns:a16="http://schemas.microsoft.com/office/drawing/2014/main" id="{42F67121-8725-4D0F-99DC-CF239E2280BB}"/>
              </a:ext>
            </a:extLst>
          </p:cNvPr>
          <p:cNvSpPr>
            <a:spLocks noGrp="1"/>
          </p:cNvSpPr>
          <p:nvPr>
            <p:ph type="ftr" sz="quarter" idx="11"/>
          </p:nvPr>
        </p:nvSpPr>
        <p:spPr/>
        <p:txBody>
          <a:bodyPr/>
          <a:lstStyle/>
          <a:p>
            <a:r>
              <a:rPr lang="it-IT" dirty="0"/>
              <a:t>Cremona 15 Maggio 2019</a:t>
            </a:r>
          </a:p>
        </p:txBody>
      </p:sp>
      <p:sp>
        <p:nvSpPr>
          <p:cNvPr id="3" name="Titolo 2">
            <a:extLst>
              <a:ext uri="{FF2B5EF4-FFF2-40B4-BE49-F238E27FC236}">
                <a16:creationId xmlns:a16="http://schemas.microsoft.com/office/drawing/2014/main" id="{7EEECAE1-3257-487F-82EA-278C0D2C2171}"/>
              </a:ext>
            </a:extLst>
          </p:cNvPr>
          <p:cNvSpPr>
            <a:spLocks noGrp="1"/>
          </p:cNvSpPr>
          <p:nvPr>
            <p:ph type="ctrTitle" idx="4294967295"/>
          </p:nvPr>
        </p:nvSpPr>
        <p:spPr>
          <a:xfrm>
            <a:off x="1813560" y="335280"/>
            <a:ext cx="9296400" cy="951260"/>
          </a:xfrm>
        </p:spPr>
        <p:txBody>
          <a:bodyPr>
            <a:normAutofit/>
          </a:bodyPr>
          <a:lstStyle/>
          <a:p>
            <a:r>
              <a:rPr lang="it-IT" dirty="0"/>
              <a:t>PERIODI RISCATTABILI</a:t>
            </a:r>
          </a:p>
        </p:txBody>
      </p:sp>
      <p:graphicFrame>
        <p:nvGraphicFramePr>
          <p:cNvPr id="6" name="Tabella 5">
            <a:extLst>
              <a:ext uri="{FF2B5EF4-FFF2-40B4-BE49-F238E27FC236}">
                <a16:creationId xmlns:a16="http://schemas.microsoft.com/office/drawing/2014/main" id="{8658A2DC-5CF9-4D0D-B822-E620B3EDD8AA}"/>
              </a:ext>
            </a:extLst>
          </p:cNvPr>
          <p:cNvGraphicFramePr>
            <a:graphicFrameLocks noGrp="1"/>
          </p:cNvGraphicFramePr>
          <p:nvPr>
            <p:extLst>
              <p:ext uri="{D42A27DB-BD31-4B8C-83A1-F6EECF244321}">
                <p14:modId xmlns:p14="http://schemas.microsoft.com/office/powerpoint/2010/main" val="2832893555"/>
              </p:ext>
            </p:extLst>
          </p:nvPr>
        </p:nvGraphicFramePr>
        <p:xfrm>
          <a:off x="1924492" y="1637414"/>
          <a:ext cx="8931349" cy="4876800"/>
        </p:xfrm>
        <a:graphic>
          <a:graphicData uri="http://schemas.openxmlformats.org/drawingml/2006/table">
            <a:tbl>
              <a:tblPr>
                <a:tableStyleId>{5C22544A-7EE6-4342-B048-85BDC9FD1C3A}</a:tableStyleId>
              </a:tblPr>
              <a:tblGrid>
                <a:gridCol w="8931349">
                  <a:extLst>
                    <a:ext uri="{9D8B030D-6E8A-4147-A177-3AD203B41FA5}">
                      <a16:colId xmlns:a16="http://schemas.microsoft.com/office/drawing/2014/main" val="477269743"/>
                    </a:ext>
                  </a:extLst>
                </a:gridCol>
              </a:tblGrid>
              <a:tr h="3671555">
                <a:tc>
                  <a:txBody>
                    <a:bodyPr/>
                    <a:lstStyle/>
                    <a:p>
                      <a:pPr marL="457200" indent="-457200">
                        <a:spcAft>
                          <a:spcPts val="0"/>
                        </a:spcAft>
                        <a:buFont typeface="+mj-lt"/>
                        <a:buAutoNum type="arabicPeriod"/>
                      </a:pPr>
                      <a:r>
                        <a:rPr lang="it-IT" sz="2000" dirty="0">
                          <a:effectLst/>
                          <a:latin typeface="Verdana" panose="020B0604030504040204" pitchFamily="34" charset="0"/>
                          <a:ea typeface="Verdana" panose="020B0604030504040204" pitchFamily="34" charset="0"/>
                        </a:rPr>
                        <a:t>periodi di lavoro all'estero che non siano altrimenti utili a pensione (con ricongiunzione o totalizzazione)</a:t>
                      </a:r>
                    </a:p>
                    <a:p>
                      <a:pPr marL="457200" indent="-457200">
                        <a:spcAft>
                          <a:spcPts val="0"/>
                        </a:spcAft>
                        <a:buFont typeface="+mj-lt"/>
                        <a:buAutoNum type="arabicPeriod"/>
                      </a:pPr>
                      <a:endParaRPr lang="it-IT" sz="2000" dirty="0">
                        <a:effectLst/>
                        <a:latin typeface="Verdana" panose="020B0604030504040204" pitchFamily="34" charset="0"/>
                        <a:ea typeface="Verdana" panose="020B0604030504040204" pitchFamily="34" charset="0"/>
                      </a:endParaRPr>
                    </a:p>
                    <a:p>
                      <a:pPr marL="457200" indent="-457200">
                        <a:spcAft>
                          <a:spcPts val="0"/>
                        </a:spcAft>
                        <a:buFont typeface="+mj-lt"/>
                        <a:buAutoNum type="arabicPeriod"/>
                      </a:pPr>
                      <a:r>
                        <a:rPr lang="it-IT" sz="2000" dirty="0">
                          <a:effectLst/>
                          <a:latin typeface="Verdana" panose="020B0604030504040204" pitchFamily="34" charset="0"/>
                          <a:ea typeface="Verdana" panose="020B0604030504040204" pitchFamily="34" charset="0"/>
                        </a:rPr>
                        <a:t>periodi di aspettativa per seguire il coniuge che presta servizio all'estero</a:t>
                      </a:r>
                    </a:p>
                    <a:p>
                      <a:pPr marL="457200" indent="-457200">
                        <a:spcAft>
                          <a:spcPts val="0"/>
                        </a:spcAft>
                        <a:buFont typeface="+mj-lt"/>
                        <a:buAutoNum type="arabicPeriod"/>
                      </a:pPr>
                      <a:endParaRPr lang="it-IT" sz="2000" dirty="0">
                        <a:effectLst/>
                        <a:latin typeface="Verdana" panose="020B0604030504040204" pitchFamily="34" charset="0"/>
                        <a:ea typeface="Verdana" panose="020B0604030504040204" pitchFamily="34" charset="0"/>
                      </a:endParaRPr>
                    </a:p>
                    <a:p>
                      <a:pPr marL="457200" indent="-457200">
                        <a:spcAft>
                          <a:spcPts val="0"/>
                        </a:spcAft>
                        <a:buFont typeface="+mj-lt"/>
                        <a:buAutoNum type="arabicPeriod"/>
                      </a:pPr>
                      <a:r>
                        <a:rPr lang="it-IT" sz="2000" dirty="0">
                          <a:effectLst/>
                          <a:latin typeface="Verdana" panose="020B0604030504040204" pitchFamily="34" charset="0"/>
                          <a:ea typeface="Verdana" panose="020B0604030504040204" pitchFamily="34" charset="0"/>
                        </a:rPr>
                        <a:t>periodi di iscrizione ad Albi professionali o pratica richiesti per l'ammissione in servizio</a:t>
                      </a:r>
                    </a:p>
                    <a:p>
                      <a:pPr marL="457200" indent="-457200">
                        <a:spcAft>
                          <a:spcPts val="0"/>
                        </a:spcAft>
                        <a:buFont typeface="+mj-lt"/>
                        <a:buAutoNum type="arabicPeriod"/>
                      </a:pPr>
                      <a:endParaRPr lang="it-IT" sz="2000" dirty="0">
                        <a:effectLst/>
                        <a:latin typeface="Verdana" panose="020B0604030504040204" pitchFamily="34" charset="0"/>
                        <a:ea typeface="Verdana" panose="020B0604030504040204" pitchFamily="34" charset="0"/>
                      </a:endParaRPr>
                    </a:p>
                    <a:p>
                      <a:pPr marL="457200" indent="-457200">
                        <a:spcAft>
                          <a:spcPts val="0"/>
                        </a:spcAft>
                        <a:buFont typeface="+mj-lt"/>
                        <a:buAutoNum type="arabicPeriod"/>
                      </a:pPr>
                      <a:r>
                        <a:rPr lang="it-IT" sz="2000" dirty="0">
                          <a:effectLst/>
                          <a:latin typeface="Verdana" panose="020B0604030504040204" pitchFamily="34" charset="0"/>
                          <a:ea typeface="Verdana" panose="020B0604030504040204" pitchFamily="34" charset="0"/>
                        </a:rPr>
                        <a:t>servizio prestato in qualità di assistente straordinario non incaricato o di assistente volontario nelle Università o negli Istituti di istruzione superiore</a:t>
                      </a:r>
                    </a:p>
                    <a:p>
                      <a:pPr marL="457200" indent="-457200">
                        <a:spcAft>
                          <a:spcPts val="0"/>
                        </a:spcAft>
                        <a:buFont typeface="+mj-lt"/>
                        <a:buAutoNum type="arabicPeriod"/>
                      </a:pPr>
                      <a:endParaRPr lang="it-IT" sz="2000" dirty="0">
                        <a:effectLst/>
                        <a:latin typeface="Verdana" panose="020B0604030504040204" pitchFamily="34" charset="0"/>
                        <a:ea typeface="Verdana" panose="020B0604030504040204" pitchFamily="34" charset="0"/>
                      </a:endParaRPr>
                    </a:p>
                  </a:txBody>
                  <a:tcPr marL="44450" marR="44450" marT="0" marB="0"/>
                </a:tc>
                <a:extLst>
                  <a:ext uri="{0D108BD9-81ED-4DB2-BD59-A6C34878D82A}">
                    <a16:rowId xmlns:a16="http://schemas.microsoft.com/office/drawing/2014/main" val="199719028"/>
                  </a:ext>
                </a:extLst>
              </a:tr>
              <a:tr h="282427">
                <a:tc>
                  <a:txBody>
                    <a:bodyPr/>
                    <a:lstStyle/>
                    <a:p>
                      <a:pPr>
                        <a:spcAft>
                          <a:spcPts val="0"/>
                        </a:spcAft>
                      </a:pPr>
                      <a:endParaRPr lang="it-IT" sz="2000" dirty="0">
                        <a:effectLst/>
                        <a:latin typeface="Verdana" panose="020B0604030504040204" pitchFamily="34" charset="0"/>
                        <a:ea typeface="Verdana" panose="020B0604030504040204" pitchFamily="34" charset="0"/>
                      </a:endParaRPr>
                    </a:p>
                  </a:txBody>
                  <a:tcPr marL="44450" marR="44450" marT="0" marB="0"/>
                </a:tc>
                <a:extLst>
                  <a:ext uri="{0D108BD9-81ED-4DB2-BD59-A6C34878D82A}">
                    <a16:rowId xmlns:a16="http://schemas.microsoft.com/office/drawing/2014/main" val="42834151"/>
                  </a:ext>
                </a:extLst>
              </a:tr>
              <a:tr h="282427">
                <a:tc>
                  <a:txBody>
                    <a:bodyPr/>
                    <a:lstStyle/>
                    <a:p>
                      <a:pPr>
                        <a:spcAft>
                          <a:spcPts val="0"/>
                        </a:spcAft>
                      </a:pPr>
                      <a:endParaRPr lang="it-IT" sz="2000" dirty="0">
                        <a:effectLst/>
                        <a:latin typeface="Verdana" panose="020B0604030504040204" pitchFamily="34" charset="0"/>
                        <a:ea typeface="Verdana" panose="020B0604030504040204" pitchFamily="34" charset="0"/>
                      </a:endParaRPr>
                    </a:p>
                  </a:txBody>
                  <a:tcPr marL="44450" marR="44450" marT="0" marB="0"/>
                </a:tc>
                <a:extLst>
                  <a:ext uri="{0D108BD9-81ED-4DB2-BD59-A6C34878D82A}">
                    <a16:rowId xmlns:a16="http://schemas.microsoft.com/office/drawing/2014/main" val="1471413777"/>
                  </a:ext>
                </a:extLst>
              </a:tr>
              <a:tr h="282427">
                <a:tc>
                  <a:txBody>
                    <a:bodyPr/>
                    <a:lstStyle/>
                    <a:p>
                      <a:pPr marL="315595" indent="-315595">
                        <a:spcAft>
                          <a:spcPts val="0"/>
                        </a:spcAft>
                      </a:pPr>
                      <a:endParaRPr lang="it-IT" sz="2000" dirty="0">
                        <a:effectLst/>
                        <a:latin typeface="Verdana" panose="020B0604030504040204" pitchFamily="34" charset="0"/>
                        <a:ea typeface="Verdana" panose="020B0604030504040204" pitchFamily="34" charset="0"/>
                      </a:endParaRPr>
                    </a:p>
                  </a:txBody>
                  <a:tcPr marL="44450" marR="44450" marT="0" marB="0"/>
                </a:tc>
                <a:extLst>
                  <a:ext uri="{0D108BD9-81ED-4DB2-BD59-A6C34878D82A}">
                    <a16:rowId xmlns:a16="http://schemas.microsoft.com/office/drawing/2014/main" val="3748894304"/>
                  </a:ext>
                </a:extLst>
              </a:tr>
            </a:tbl>
          </a:graphicData>
        </a:graphic>
      </p:graphicFrame>
    </p:spTree>
    <p:extLst>
      <p:ext uri="{BB962C8B-B14F-4D97-AF65-F5344CB8AC3E}">
        <p14:creationId xmlns:p14="http://schemas.microsoft.com/office/powerpoint/2010/main" val="33276206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piè di pagina 1">
            <a:extLst>
              <a:ext uri="{FF2B5EF4-FFF2-40B4-BE49-F238E27FC236}">
                <a16:creationId xmlns:a16="http://schemas.microsoft.com/office/drawing/2014/main" id="{707FCE1C-3439-4896-A046-2B22F46018AE}"/>
              </a:ext>
            </a:extLst>
          </p:cNvPr>
          <p:cNvSpPr>
            <a:spLocks noGrp="1"/>
          </p:cNvSpPr>
          <p:nvPr>
            <p:ph type="ftr" sz="quarter" idx="11"/>
          </p:nvPr>
        </p:nvSpPr>
        <p:spPr/>
        <p:txBody>
          <a:bodyPr/>
          <a:lstStyle/>
          <a:p>
            <a:r>
              <a:rPr lang="it-IT" dirty="0"/>
              <a:t>Cremona 15 Maggio 2019</a:t>
            </a:r>
          </a:p>
        </p:txBody>
      </p:sp>
      <p:sp>
        <p:nvSpPr>
          <p:cNvPr id="3" name="Titolo 2">
            <a:extLst>
              <a:ext uri="{FF2B5EF4-FFF2-40B4-BE49-F238E27FC236}">
                <a16:creationId xmlns:a16="http://schemas.microsoft.com/office/drawing/2014/main" id="{ABF226F1-B18E-440C-9B2F-8DAC303CB52D}"/>
              </a:ext>
            </a:extLst>
          </p:cNvPr>
          <p:cNvSpPr>
            <a:spLocks noGrp="1"/>
          </p:cNvSpPr>
          <p:nvPr>
            <p:ph type="ctrTitle" idx="4294967295"/>
          </p:nvPr>
        </p:nvSpPr>
        <p:spPr>
          <a:xfrm>
            <a:off x="1499190" y="365125"/>
            <a:ext cx="9854609" cy="1325563"/>
          </a:xfrm>
        </p:spPr>
        <p:txBody>
          <a:bodyPr/>
          <a:lstStyle/>
          <a:p>
            <a:r>
              <a:rPr lang="it-IT" dirty="0"/>
              <a:t>Altri periodi riscattabili</a:t>
            </a:r>
          </a:p>
        </p:txBody>
      </p:sp>
      <p:sp>
        <p:nvSpPr>
          <p:cNvPr id="4" name="Rettangolo 3">
            <a:extLst>
              <a:ext uri="{FF2B5EF4-FFF2-40B4-BE49-F238E27FC236}">
                <a16:creationId xmlns:a16="http://schemas.microsoft.com/office/drawing/2014/main" id="{345A8806-73FF-48C8-B8D4-7A3E8A167813}"/>
              </a:ext>
            </a:extLst>
          </p:cNvPr>
          <p:cNvSpPr/>
          <p:nvPr/>
        </p:nvSpPr>
        <p:spPr>
          <a:xfrm>
            <a:off x="1499191" y="929641"/>
            <a:ext cx="9909544" cy="561949"/>
          </a:xfrm>
          <a:prstGeom prst="rect">
            <a:avLst/>
          </a:prstGeom>
        </p:spPr>
        <p:txBody>
          <a:bodyPr wrap="square">
            <a:spAutoFit/>
          </a:bodyPr>
          <a:lstStyle/>
          <a:p>
            <a:pPr>
              <a:lnSpc>
                <a:spcPct val="200000"/>
              </a:lnSpc>
              <a:spcAft>
                <a:spcPts val="600"/>
              </a:spcAft>
            </a:pPr>
            <a:r>
              <a:rPr lang="it-IT" dirty="0">
                <a:latin typeface="Times New Roman" panose="02020603050405020304" pitchFamily="18" charset="0"/>
                <a:ea typeface="Times New Roman" panose="02020603050405020304" pitchFamily="18" charset="0"/>
              </a:rPr>
              <a:t>Sono riscattabili (vale per tutte le forme di previdenza esclusive), ai sensi del D.lgs. n.564/96 i periodi di:</a:t>
            </a:r>
          </a:p>
        </p:txBody>
      </p:sp>
      <p:graphicFrame>
        <p:nvGraphicFramePr>
          <p:cNvPr id="5" name="Tabella 4">
            <a:extLst>
              <a:ext uri="{FF2B5EF4-FFF2-40B4-BE49-F238E27FC236}">
                <a16:creationId xmlns:a16="http://schemas.microsoft.com/office/drawing/2014/main" id="{E5D2E287-7086-4349-8054-CA99E15082DF}"/>
              </a:ext>
            </a:extLst>
          </p:cNvPr>
          <p:cNvGraphicFramePr>
            <a:graphicFrameLocks noGrp="1"/>
          </p:cNvGraphicFramePr>
          <p:nvPr>
            <p:extLst>
              <p:ext uri="{D42A27DB-BD31-4B8C-83A1-F6EECF244321}">
                <p14:modId xmlns:p14="http://schemas.microsoft.com/office/powerpoint/2010/main" val="1460720560"/>
              </p:ext>
            </p:extLst>
          </p:nvPr>
        </p:nvGraphicFramePr>
        <p:xfrm>
          <a:off x="1605515" y="1839434"/>
          <a:ext cx="9292857" cy="4466887"/>
        </p:xfrm>
        <a:graphic>
          <a:graphicData uri="http://schemas.openxmlformats.org/drawingml/2006/table">
            <a:tbl>
              <a:tblPr>
                <a:tableStyleId>{5C22544A-7EE6-4342-B048-85BDC9FD1C3A}</a:tableStyleId>
              </a:tblPr>
              <a:tblGrid>
                <a:gridCol w="9292857">
                  <a:extLst>
                    <a:ext uri="{9D8B030D-6E8A-4147-A177-3AD203B41FA5}">
                      <a16:colId xmlns:a16="http://schemas.microsoft.com/office/drawing/2014/main" val="1425089823"/>
                    </a:ext>
                  </a:extLst>
                </a:gridCol>
              </a:tblGrid>
              <a:tr h="378721">
                <a:tc>
                  <a:txBody>
                    <a:bodyPr/>
                    <a:lstStyle/>
                    <a:p>
                      <a:pPr marL="171450" indent="-171450">
                        <a:spcAft>
                          <a:spcPts val="0"/>
                        </a:spcAft>
                        <a:buFont typeface="Arial" panose="020B0604020202020204" pitchFamily="34" charset="0"/>
                        <a:buChar char="•"/>
                      </a:pPr>
                      <a:r>
                        <a:rPr lang="it-IT" sz="1200" dirty="0">
                          <a:effectLst/>
                          <a:latin typeface="Verdana" panose="020B0604030504040204" pitchFamily="34" charset="0"/>
                          <a:ea typeface="Verdana" panose="020B0604030504040204" pitchFamily="34" charset="0"/>
                        </a:rPr>
                        <a:t>servizio prestato in qualità di dipendente statale non di ruolo senza iscrizione all'</a:t>
                      </a:r>
                      <a:r>
                        <a:rPr lang="it-IT" sz="1200" u="sng" dirty="0">
                          <a:effectLst/>
                          <a:latin typeface="Verdana" panose="020B0604030504040204" pitchFamily="34" charset="0"/>
                          <a:ea typeface="Verdana" panose="020B0604030504040204" pitchFamily="34" charset="0"/>
                          <a:hlinkClick r:id="rId2"/>
                        </a:rPr>
                        <a:t>Inps</a:t>
                      </a:r>
                      <a:r>
                        <a:rPr lang="it-IT" sz="1200" dirty="0">
                          <a:effectLst/>
                          <a:latin typeface="Verdana" panose="020B0604030504040204" pitchFamily="34" charset="0"/>
                          <a:ea typeface="Verdana" panose="020B0604030504040204" pitchFamily="34" charset="0"/>
                        </a:rPr>
                        <a:t> (riscatto della parte eccedente i periodi non computabili gratuitamente ai sensi dell’art.11 DPR 1092/73)</a:t>
                      </a:r>
                    </a:p>
                    <a:p>
                      <a:pPr marL="0" indent="0">
                        <a:spcAft>
                          <a:spcPts val="0"/>
                        </a:spcAft>
                        <a:buFont typeface="+mj-lt"/>
                        <a:buNone/>
                      </a:pPr>
                      <a:endParaRPr lang="it-IT" sz="1200" dirty="0">
                        <a:effectLst/>
                        <a:latin typeface="Verdana" panose="020B0604030504040204" pitchFamily="34" charset="0"/>
                        <a:ea typeface="Verdana" panose="020B0604030504040204" pitchFamily="34" charset="0"/>
                      </a:endParaRPr>
                    </a:p>
                  </a:txBody>
                  <a:tcPr marL="44450" marR="44450" marT="0" marB="0" anchor="ctr"/>
                </a:tc>
                <a:extLst>
                  <a:ext uri="{0D108BD9-81ED-4DB2-BD59-A6C34878D82A}">
                    <a16:rowId xmlns:a16="http://schemas.microsoft.com/office/drawing/2014/main" val="2821136763"/>
                  </a:ext>
                </a:extLst>
              </a:tr>
              <a:tr h="757443">
                <a:tc>
                  <a:txBody>
                    <a:bodyPr/>
                    <a:lstStyle/>
                    <a:p>
                      <a:pPr marL="171450" indent="-171450">
                        <a:spcAft>
                          <a:spcPts val="0"/>
                        </a:spcAft>
                        <a:buFont typeface="Arial" panose="020B0604020202020204" pitchFamily="34" charset="0"/>
                        <a:buChar char="•"/>
                      </a:pPr>
                      <a:r>
                        <a:rPr lang="it-IT" sz="1200" dirty="0">
                          <a:effectLst/>
                          <a:latin typeface="Verdana" panose="020B0604030504040204" pitchFamily="34" charset="0"/>
                          <a:ea typeface="Verdana" panose="020B0604030504040204" pitchFamily="34" charset="0"/>
                        </a:rPr>
                        <a:t>periodi di assenza facoltativa per maternità non coperti da assicurazione che si collochino al di fuori del rapporto di lavoro, purché la domanda sia presentata successivamente al 1/1/1994, riscattabili nella misura massima di cinque anni, a condizione che l'assicurato possa far valere almeno 5 anni di versamenti contributivi (Art. 35 D. Lgs. 151/2001)</a:t>
                      </a:r>
                    </a:p>
                    <a:p>
                      <a:pPr marL="0" indent="0">
                        <a:spcAft>
                          <a:spcPts val="0"/>
                        </a:spcAft>
                        <a:buFont typeface="+mj-lt"/>
                        <a:buNone/>
                      </a:pPr>
                      <a:endParaRPr lang="it-IT" sz="1200" dirty="0">
                        <a:effectLst/>
                        <a:latin typeface="Verdana" panose="020B0604030504040204" pitchFamily="34" charset="0"/>
                        <a:ea typeface="Verdana" panose="020B0604030504040204" pitchFamily="34" charset="0"/>
                      </a:endParaRPr>
                    </a:p>
                  </a:txBody>
                  <a:tcPr marL="44450" marR="44450" marT="0" marB="0" anchor="ctr"/>
                </a:tc>
                <a:extLst>
                  <a:ext uri="{0D108BD9-81ED-4DB2-BD59-A6C34878D82A}">
                    <a16:rowId xmlns:a16="http://schemas.microsoft.com/office/drawing/2014/main" val="3718684875"/>
                  </a:ext>
                </a:extLst>
              </a:tr>
              <a:tr h="568082">
                <a:tc>
                  <a:txBody>
                    <a:bodyPr/>
                    <a:lstStyle/>
                    <a:p>
                      <a:pPr marL="171450" indent="-171450">
                        <a:spcAft>
                          <a:spcPts val="0"/>
                        </a:spcAft>
                        <a:buFont typeface="Arial" panose="020B0604020202020204" pitchFamily="34" charset="0"/>
                        <a:buChar char="•"/>
                      </a:pPr>
                      <a:r>
                        <a:rPr lang="it-IT" sz="1200" dirty="0">
                          <a:effectLst/>
                          <a:latin typeface="Verdana" panose="020B0604030504040204" pitchFamily="34" charset="0"/>
                          <a:ea typeface="Verdana" panose="020B0604030504040204" pitchFamily="34" charset="0"/>
                        </a:rPr>
                        <a:t>periodi successivi al 31/12/1996, nella misura massima di tre anni, in cui il rapporto di lavoro si interrompa o sospenda in base a norme di legge o di contratto e che, di conseguenza, siano privi di copertura assicurativa;</a:t>
                      </a:r>
                    </a:p>
                    <a:p>
                      <a:pPr marL="0" indent="0">
                        <a:spcAft>
                          <a:spcPts val="0"/>
                        </a:spcAft>
                        <a:buFont typeface="+mj-lt"/>
                        <a:buNone/>
                      </a:pPr>
                      <a:r>
                        <a:rPr lang="it-IT" sz="1200" dirty="0">
                          <a:effectLst/>
                          <a:latin typeface="Verdana" panose="020B0604030504040204" pitchFamily="34" charset="0"/>
                          <a:ea typeface="Verdana" panose="020B0604030504040204" pitchFamily="34" charset="0"/>
                        </a:rPr>
                        <a:t> </a:t>
                      </a:r>
                    </a:p>
                  </a:txBody>
                  <a:tcPr marL="44450" marR="44450" marT="0" marB="0" anchor="ctr"/>
                </a:tc>
                <a:extLst>
                  <a:ext uri="{0D108BD9-81ED-4DB2-BD59-A6C34878D82A}">
                    <a16:rowId xmlns:a16="http://schemas.microsoft.com/office/drawing/2014/main" val="1289897432"/>
                  </a:ext>
                </a:extLst>
              </a:tr>
              <a:tr h="1136163">
                <a:tc>
                  <a:txBody>
                    <a:bodyPr/>
                    <a:lstStyle/>
                    <a:p>
                      <a:pPr marL="171450" indent="-171450">
                        <a:spcAft>
                          <a:spcPts val="0"/>
                        </a:spcAft>
                        <a:buFont typeface="Arial" panose="020B0604020202020204" pitchFamily="34" charset="0"/>
                        <a:buChar char="•"/>
                      </a:pPr>
                      <a:r>
                        <a:rPr lang="it-IT" sz="1200" dirty="0">
                          <a:effectLst/>
                          <a:latin typeface="Verdana" panose="020B0604030504040204" pitchFamily="34" charset="0"/>
                          <a:ea typeface="Verdana" panose="020B0604030504040204" pitchFamily="34" charset="0"/>
                        </a:rPr>
                        <a:t>periodi successivi al 31/12/1996 di formazione professionale, di studio e di ricerca, privi di copertura assicurativa, finalizzati all'acquisizione di titoli o competenze professionali richiesti per l'assunzione al lavoro o per la progressione in carriera, qualora, ove previsto, sia stato conseguito il relativo titolo o attestato (si è in attesa di un decreto del Ministero del Lavoro e della Previdenza Sociale per l'esatta individuazione dei corsi di formazione professionale, dei periodi di studio o di ricerca ammessi a riscatto);</a:t>
                      </a:r>
                    </a:p>
                    <a:p>
                      <a:pPr marL="0" indent="0">
                        <a:spcAft>
                          <a:spcPts val="0"/>
                        </a:spcAft>
                        <a:buFont typeface="+mj-lt"/>
                        <a:buNone/>
                      </a:pPr>
                      <a:r>
                        <a:rPr lang="it-IT" sz="1200" dirty="0">
                          <a:effectLst/>
                          <a:latin typeface="Verdana" panose="020B0604030504040204" pitchFamily="34" charset="0"/>
                          <a:ea typeface="Verdana" panose="020B0604030504040204" pitchFamily="34" charset="0"/>
                        </a:rPr>
                        <a:t> </a:t>
                      </a:r>
                    </a:p>
                  </a:txBody>
                  <a:tcPr marL="44450" marR="44450" marT="0" marB="0" anchor="ctr"/>
                </a:tc>
                <a:extLst>
                  <a:ext uri="{0D108BD9-81ED-4DB2-BD59-A6C34878D82A}">
                    <a16:rowId xmlns:a16="http://schemas.microsoft.com/office/drawing/2014/main" val="246909230"/>
                  </a:ext>
                </a:extLst>
              </a:tr>
              <a:tr h="568082">
                <a:tc>
                  <a:txBody>
                    <a:bodyPr/>
                    <a:lstStyle/>
                    <a:p>
                      <a:pPr marL="171450" indent="-171450">
                        <a:spcAft>
                          <a:spcPts val="0"/>
                        </a:spcAft>
                        <a:buFont typeface="Arial" panose="020B0604020202020204" pitchFamily="34" charset="0"/>
                        <a:buChar char="•"/>
                      </a:pPr>
                      <a:r>
                        <a:rPr lang="it-IT" sz="1200" dirty="0">
                          <a:effectLst/>
                          <a:latin typeface="Verdana" panose="020B0604030504040204" pitchFamily="34" charset="0"/>
                          <a:ea typeface="Verdana" panose="020B0604030504040204" pitchFamily="34" charset="0"/>
                        </a:rPr>
                        <a:t>periodi intercorrenti tra un rapporto di lavoro e l'altro nel caso di lavori discontinui, stagionali o temporanei, successivi al 31/12/1996, non coperti da contribuzione obbligatoria;</a:t>
                      </a:r>
                    </a:p>
                    <a:p>
                      <a:pPr marL="0" indent="0">
                        <a:spcAft>
                          <a:spcPts val="0"/>
                        </a:spcAft>
                        <a:buFont typeface="+mj-lt"/>
                        <a:buNone/>
                      </a:pPr>
                      <a:r>
                        <a:rPr lang="it-IT" sz="1200" dirty="0">
                          <a:effectLst/>
                          <a:latin typeface="Verdana" panose="020B0604030504040204" pitchFamily="34" charset="0"/>
                          <a:ea typeface="Verdana" panose="020B0604030504040204" pitchFamily="34" charset="0"/>
                        </a:rPr>
                        <a:t> </a:t>
                      </a:r>
                    </a:p>
                  </a:txBody>
                  <a:tcPr marL="44450" marR="44450" marT="0" marB="0" anchor="ctr"/>
                </a:tc>
                <a:extLst>
                  <a:ext uri="{0D108BD9-81ED-4DB2-BD59-A6C34878D82A}">
                    <a16:rowId xmlns:a16="http://schemas.microsoft.com/office/drawing/2014/main" val="3755583772"/>
                  </a:ext>
                </a:extLst>
              </a:tr>
              <a:tr h="568082">
                <a:tc>
                  <a:txBody>
                    <a:bodyPr/>
                    <a:lstStyle/>
                    <a:p>
                      <a:pPr marL="171450" indent="-171450">
                        <a:spcAft>
                          <a:spcPts val="0"/>
                        </a:spcAft>
                        <a:buFont typeface="Arial" panose="020B0604020202020204" pitchFamily="34" charset="0"/>
                        <a:buChar char="•"/>
                      </a:pPr>
                      <a:r>
                        <a:rPr lang="it-IT" sz="1200" dirty="0">
                          <a:effectLst/>
                          <a:latin typeface="Verdana" panose="020B0604030504040204" pitchFamily="34" charset="0"/>
                          <a:ea typeface="Verdana" panose="020B0604030504040204" pitchFamily="34" charset="0"/>
                        </a:rPr>
                        <a:t>periodi di non effettuazione della prestazione lavorativa, successivi al 31/12/1996, non coperti da contribuzione obbligatoria, in favore degli iscritti che svolgono attività da lavoro dipendente con contratto di lavoro a tempo parziale.</a:t>
                      </a:r>
                    </a:p>
                    <a:p>
                      <a:pPr marL="0" indent="0">
                        <a:spcAft>
                          <a:spcPts val="0"/>
                        </a:spcAft>
                        <a:buFont typeface="+mj-lt"/>
                        <a:buNone/>
                      </a:pPr>
                      <a:r>
                        <a:rPr lang="it-IT" sz="1200" dirty="0">
                          <a:effectLst/>
                          <a:latin typeface="Verdana" panose="020B0604030504040204" pitchFamily="34" charset="0"/>
                          <a:ea typeface="Verdana" panose="020B0604030504040204" pitchFamily="34" charset="0"/>
                        </a:rPr>
                        <a:t> </a:t>
                      </a:r>
                    </a:p>
                  </a:txBody>
                  <a:tcPr marL="44450" marR="44450" marT="0" marB="0" anchor="ctr"/>
                </a:tc>
                <a:extLst>
                  <a:ext uri="{0D108BD9-81ED-4DB2-BD59-A6C34878D82A}">
                    <a16:rowId xmlns:a16="http://schemas.microsoft.com/office/drawing/2014/main" val="2468796311"/>
                  </a:ext>
                </a:extLst>
              </a:tr>
            </a:tbl>
          </a:graphicData>
        </a:graphic>
      </p:graphicFrame>
    </p:spTree>
    <p:extLst>
      <p:ext uri="{BB962C8B-B14F-4D97-AF65-F5344CB8AC3E}">
        <p14:creationId xmlns:p14="http://schemas.microsoft.com/office/powerpoint/2010/main" val="19742077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B518EDB4-C968-43FB-AF05-43DCCBA4449B}"/>
              </a:ext>
            </a:extLst>
          </p:cNvPr>
          <p:cNvSpPr>
            <a:spLocks noGrp="1"/>
          </p:cNvSpPr>
          <p:nvPr>
            <p:ph type="body" idx="13"/>
          </p:nvPr>
        </p:nvSpPr>
        <p:spPr>
          <a:xfrm>
            <a:off x="838200" y="1850065"/>
            <a:ext cx="10515600" cy="4474535"/>
          </a:xfrm>
        </p:spPr>
        <p:txBody>
          <a:bodyPr/>
          <a:lstStyle/>
          <a:p>
            <a:endParaRPr lang="it-IT" dirty="0"/>
          </a:p>
        </p:txBody>
      </p:sp>
      <p:sp>
        <p:nvSpPr>
          <p:cNvPr id="3" name="Segnaposto piè di pagina 2">
            <a:extLst>
              <a:ext uri="{FF2B5EF4-FFF2-40B4-BE49-F238E27FC236}">
                <a16:creationId xmlns:a16="http://schemas.microsoft.com/office/drawing/2014/main" id="{A09CCB32-8DED-49A9-9B93-23AF47406CB4}"/>
              </a:ext>
            </a:extLst>
          </p:cNvPr>
          <p:cNvSpPr>
            <a:spLocks noGrp="1"/>
          </p:cNvSpPr>
          <p:nvPr>
            <p:ph type="ftr" sz="quarter" idx="11"/>
          </p:nvPr>
        </p:nvSpPr>
        <p:spPr/>
        <p:txBody>
          <a:bodyPr/>
          <a:lstStyle/>
          <a:p>
            <a:r>
              <a:rPr lang="it-IT" dirty="0"/>
              <a:t>Cremona 15 Maggio 2019</a:t>
            </a:r>
          </a:p>
        </p:txBody>
      </p:sp>
      <p:sp>
        <p:nvSpPr>
          <p:cNvPr id="4" name="Titolo 3">
            <a:extLst>
              <a:ext uri="{FF2B5EF4-FFF2-40B4-BE49-F238E27FC236}">
                <a16:creationId xmlns:a16="http://schemas.microsoft.com/office/drawing/2014/main" id="{42163E22-EF98-4059-90B9-F13F7E28331B}"/>
              </a:ext>
            </a:extLst>
          </p:cNvPr>
          <p:cNvSpPr>
            <a:spLocks noGrp="1"/>
          </p:cNvSpPr>
          <p:nvPr>
            <p:ph type="ctrTitle" idx="4294967295"/>
          </p:nvPr>
        </p:nvSpPr>
        <p:spPr>
          <a:xfrm>
            <a:off x="1637606" y="365125"/>
            <a:ext cx="9716193" cy="1325563"/>
          </a:xfrm>
        </p:spPr>
        <p:txBody>
          <a:bodyPr/>
          <a:lstStyle/>
          <a:p>
            <a:r>
              <a:rPr lang="it-IT" dirty="0"/>
              <a:t>Prosecuzione volontaria</a:t>
            </a:r>
          </a:p>
        </p:txBody>
      </p:sp>
      <p:sp>
        <p:nvSpPr>
          <p:cNvPr id="5" name="Rettangolo 4">
            <a:extLst>
              <a:ext uri="{FF2B5EF4-FFF2-40B4-BE49-F238E27FC236}">
                <a16:creationId xmlns:a16="http://schemas.microsoft.com/office/drawing/2014/main" id="{EDE0745A-08E1-4710-85BC-0C2DA2A8A804}"/>
              </a:ext>
            </a:extLst>
          </p:cNvPr>
          <p:cNvSpPr/>
          <p:nvPr/>
        </p:nvSpPr>
        <p:spPr>
          <a:xfrm>
            <a:off x="839972" y="1850066"/>
            <a:ext cx="7958049" cy="1538883"/>
          </a:xfrm>
          <a:prstGeom prst="rect">
            <a:avLst/>
          </a:prstGeom>
        </p:spPr>
        <p:txBody>
          <a:bodyPr wrap="square">
            <a:spAutoFit/>
          </a:bodyPr>
          <a:lstStyle/>
          <a:p>
            <a:pPr>
              <a:spcAft>
                <a:spcPts val="0"/>
              </a:spcAft>
            </a:pPr>
            <a:r>
              <a:rPr lang="it-IT" b="1" u="sng" kern="0" dirty="0">
                <a:latin typeface="Arial" panose="020B0604020202020204" pitchFamily="34" charset="0"/>
                <a:cs typeface="Times New Roman" panose="02020603050405020304" pitchFamily="18" charset="0"/>
              </a:rPr>
              <a:t>DECRETO LEGISLATIVO 30 APRILE 1997 N.184</a:t>
            </a:r>
          </a:p>
          <a:p>
            <a:pPr>
              <a:spcAft>
                <a:spcPts val="0"/>
              </a:spcAft>
            </a:pPr>
            <a:endParaRPr lang="it-IT" b="1" u="sng" kern="0" dirty="0">
              <a:latin typeface="Arial" panose="020B0604020202020204" pitchFamily="34" charset="0"/>
              <a:cs typeface="Times New Roman" panose="02020603050405020304" pitchFamily="18" charset="0"/>
            </a:endParaRPr>
          </a:p>
          <a:p>
            <a:pPr>
              <a:spcAft>
                <a:spcPts val="0"/>
              </a:spcAft>
            </a:pPr>
            <a:endParaRPr lang="it-IT" b="1" u="sng" kern="0" dirty="0">
              <a:latin typeface="Arial" panose="020B0604020202020204" pitchFamily="34" charset="0"/>
              <a:cs typeface="Times New Roman" panose="02020603050405020304" pitchFamily="18" charset="0"/>
            </a:endParaRPr>
          </a:p>
          <a:p>
            <a:pPr>
              <a:spcAft>
                <a:spcPts val="0"/>
              </a:spcAft>
            </a:pPr>
            <a:endParaRPr lang="it-IT" sz="2000" b="1" u="sng" kern="0" dirty="0">
              <a:effectLst/>
              <a:latin typeface="Arial" panose="020B0604020202020204" pitchFamily="34" charset="0"/>
              <a:cs typeface="Times New Roman" panose="02020603050405020304" pitchFamily="18" charset="0"/>
            </a:endParaRPr>
          </a:p>
          <a:p>
            <a:pPr>
              <a:spcAft>
                <a:spcPts val="0"/>
              </a:spcAft>
            </a:pPr>
            <a:endParaRPr lang="it-IT" sz="2000" b="1" kern="0" dirty="0">
              <a:effectLst/>
              <a:latin typeface="Arial" panose="020B0604020202020204" pitchFamily="34" charset="0"/>
              <a:cs typeface="Times New Roman" panose="02020603050405020304" pitchFamily="18" charset="0"/>
            </a:endParaRPr>
          </a:p>
        </p:txBody>
      </p:sp>
      <p:graphicFrame>
        <p:nvGraphicFramePr>
          <p:cNvPr id="6" name="Tabella 5">
            <a:extLst>
              <a:ext uri="{FF2B5EF4-FFF2-40B4-BE49-F238E27FC236}">
                <a16:creationId xmlns:a16="http://schemas.microsoft.com/office/drawing/2014/main" id="{8A8D3A28-894E-439F-9ABB-9880AC376223}"/>
              </a:ext>
            </a:extLst>
          </p:cNvPr>
          <p:cNvGraphicFramePr>
            <a:graphicFrameLocks noGrp="1"/>
          </p:cNvGraphicFramePr>
          <p:nvPr>
            <p:extLst>
              <p:ext uri="{D42A27DB-BD31-4B8C-83A1-F6EECF244321}">
                <p14:modId xmlns:p14="http://schemas.microsoft.com/office/powerpoint/2010/main" val="125106650"/>
              </p:ext>
            </p:extLst>
          </p:nvPr>
        </p:nvGraphicFramePr>
        <p:xfrm>
          <a:off x="839972" y="2413591"/>
          <a:ext cx="10122195" cy="1652092"/>
        </p:xfrm>
        <a:graphic>
          <a:graphicData uri="http://schemas.openxmlformats.org/drawingml/2006/table">
            <a:tbl>
              <a:tblPr>
                <a:tableStyleId>{5C22544A-7EE6-4342-B048-85BDC9FD1C3A}</a:tableStyleId>
              </a:tblPr>
              <a:tblGrid>
                <a:gridCol w="1538561">
                  <a:extLst>
                    <a:ext uri="{9D8B030D-6E8A-4147-A177-3AD203B41FA5}">
                      <a16:colId xmlns:a16="http://schemas.microsoft.com/office/drawing/2014/main" val="81856928"/>
                    </a:ext>
                  </a:extLst>
                </a:gridCol>
                <a:gridCol w="8583634">
                  <a:extLst>
                    <a:ext uri="{9D8B030D-6E8A-4147-A177-3AD203B41FA5}">
                      <a16:colId xmlns:a16="http://schemas.microsoft.com/office/drawing/2014/main" val="671870181"/>
                    </a:ext>
                  </a:extLst>
                </a:gridCol>
              </a:tblGrid>
              <a:tr h="1652092">
                <a:tc>
                  <a:txBody>
                    <a:bodyPr/>
                    <a:lstStyle/>
                    <a:p>
                      <a:pPr>
                        <a:spcAft>
                          <a:spcPts val="0"/>
                        </a:spcAft>
                      </a:pPr>
                      <a:r>
                        <a:rPr lang="it-IT" sz="1400">
                          <a:effectLst/>
                          <a:latin typeface="Verdana" panose="020B0604030504040204" pitchFamily="34" charset="0"/>
                          <a:ea typeface="Verdana" panose="020B0604030504040204" pitchFamily="34" charset="0"/>
                        </a:rPr>
                        <a:t>Natura dell'istituto</a:t>
                      </a:r>
                    </a:p>
                    <a:p>
                      <a:pPr>
                        <a:spcAft>
                          <a:spcPts val="0"/>
                        </a:spcAft>
                      </a:pPr>
                      <a:r>
                        <a:rPr lang="it-IT" sz="1400">
                          <a:effectLst/>
                          <a:latin typeface="Verdana" panose="020B0604030504040204" pitchFamily="34" charset="0"/>
                          <a:ea typeface="Verdana" panose="020B0604030504040204" pitchFamily="34" charset="0"/>
                        </a:rPr>
                        <a:t> </a:t>
                      </a:r>
                    </a:p>
                  </a:txBody>
                  <a:tcPr marL="44450" marR="44450" marT="0" marB="0" anchor="ctr"/>
                </a:tc>
                <a:tc>
                  <a:txBody>
                    <a:bodyPr/>
                    <a:lstStyle/>
                    <a:p>
                      <a:pPr algn="just">
                        <a:spcAft>
                          <a:spcPts val="0"/>
                        </a:spcAft>
                      </a:pPr>
                      <a:r>
                        <a:rPr lang="it-IT" sz="1400" dirty="0">
                          <a:effectLst/>
                          <a:latin typeface="Verdana" panose="020B0604030504040204" pitchFamily="34" charset="0"/>
                          <a:ea typeface="Verdana" panose="020B0604030504040204" pitchFamily="34" charset="0"/>
                        </a:rPr>
                        <a:t>Nelle ipotesi di interruzione o cessazione del rapporto di lavoro, l'iscritto ha la facoltà di provvedere alla copertura assicurativa dei periodi scoperti da contribuzione al fine di conservare i diritti derivanti dal rapporto assicurativo già instaurato con l’INPS (i contributi volontari sono a questo fine equiparati ai contributi obbligatori) ovvero di raggiungere i requisiti per il diritto al trattamento pensionistico (tali requisiti saranno quelli previsti dalla normativa vigente alla data in cui l'interessato terminerà il versamento della contribuzione volontaria).</a:t>
                      </a:r>
                    </a:p>
                  </a:txBody>
                  <a:tcPr marL="44450" marR="44450" marT="0" marB="0" anchor="ctr"/>
                </a:tc>
                <a:extLst>
                  <a:ext uri="{0D108BD9-81ED-4DB2-BD59-A6C34878D82A}">
                    <a16:rowId xmlns:a16="http://schemas.microsoft.com/office/drawing/2014/main" val="374503037"/>
                  </a:ext>
                </a:extLst>
              </a:tr>
            </a:tbl>
          </a:graphicData>
        </a:graphic>
      </p:graphicFrame>
      <p:graphicFrame>
        <p:nvGraphicFramePr>
          <p:cNvPr id="7" name="Tabella 6">
            <a:extLst>
              <a:ext uri="{FF2B5EF4-FFF2-40B4-BE49-F238E27FC236}">
                <a16:creationId xmlns:a16="http://schemas.microsoft.com/office/drawing/2014/main" id="{A15D4083-8D4D-4C92-8B33-BDCADCEB12EC}"/>
              </a:ext>
            </a:extLst>
          </p:cNvPr>
          <p:cNvGraphicFramePr>
            <a:graphicFrameLocks noGrp="1"/>
          </p:cNvGraphicFramePr>
          <p:nvPr>
            <p:extLst>
              <p:ext uri="{D42A27DB-BD31-4B8C-83A1-F6EECF244321}">
                <p14:modId xmlns:p14="http://schemas.microsoft.com/office/powerpoint/2010/main" val="2213391456"/>
              </p:ext>
            </p:extLst>
          </p:nvPr>
        </p:nvGraphicFramePr>
        <p:xfrm>
          <a:off x="838200" y="4167963"/>
          <a:ext cx="10515600" cy="2156637"/>
        </p:xfrm>
        <a:graphic>
          <a:graphicData uri="http://schemas.openxmlformats.org/drawingml/2006/table">
            <a:tbl>
              <a:tblPr>
                <a:tableStyleId>{5C22544A-7EE6-4342-B048-85BDC9FD1C3A}</a:tableStyleId>
              </a:tblPr>
              <a:tblGrid>
                <a:gridCol w="1522228">
                  <a:extLst>
                    <a:ext uri="{9D8B030D-6E8A-4147-A177-3AD203B41FA5}">
                      <a16:colId xmlns:a16="http://schemas.microsoft.com/office/drawing/2014/main" val="3414153764"/>
                    </a:ext>
                  </a:extLst>
                </a:gridCol>
                <a:gridCol w="8993372">
                  <a:extLst>
                    <a:ext uri="{9D8B030D-6E8A-4147-A177-3AD203B41FA5}">
                      <a16:colId xmlns:a16="http://schemas.microsoft.com/office/drawing/2014/main" val="4110327664"/>
                    </a:ext>
                  </a:extLst>
                </a:gridCol>
              </a:tblGrid>
              <a:tr h="1437758">
                <a:tc rowSpan="2">
                  <a:txBody>
                    <a:bodyPr/>
                    <a:lstStyle/>
                    <a:p>
                      <a:pPr>
                        <a:spcAft>
                          <a:spcPts val="0"/>
                        </a:spcAft>
                      </a:pPr>
                      <a:r>
                        <a:rPr lang="it-IT" sz="1400" dirty="0">
                          <a:effectLst/>
                          <a:latin typeface="Verdana" panose="020B0604030504040204" pitchFamily="34" charset="0"/>
                          <a:ea typeface="Verdana" panose="020B0604030504040204" pitchFamily="34" charset="0"/>
                        </a:rPr>
                        <a:t>Quando è prevista</a:t>
                      </a:r>
                    </a:p>
                    <a:p>
                      <a:pPr>
                        <a:spcAft>
                          <a:spcPts val="0"/>
                        </a:spcAft>
                      </a:pPr>
                      <a:r>
                        <a:rPr lang="it-IT" sz="1400" dirty="0">
                          <a:effectLst/>
                          <a:latin typeface="Verdana" panose="020B0604030504040204" pitchFamily="34" charset="0"/>
                          <a:ea typeface="Verdana" panose="020B0604030504040204" pitchFamily="34" charset="0"/>
                        </a:rPr>
                        <a:t> </a:t>
                      </a:r>
                    </a:p>
                  </a:txBody>
                  <a:tcPr marL="44396" marR="44396" marT="0" marB="0" anchor="ctr"/>
                </a:tc>
                <a:tc>
                  <a:txBody>
                    <a:bodyPr/>
                    <a:lstStyle/>
                    <a:p>
                      <a:pPr algn="just">
                        <a:spcAft>
                          <a:spcPts val="0"/>
                        </a:spcAft>
                      </a:pPr>
                      <a:r>
                        <a:rPr lang="it-IT" sz="1400" dirty="0">
                          <a:effectLst/>
                          <a:latin typeface="Verdana" panose="020B0604030504040204" pitchFamily="34" charset="0"/>
                          <a:ea typeface="Verdana" panose="020B0604030504040204" pitchFamily="34" charset="0"/>
                        </a:rPr>
                        <a:t>Tra le ipotesi di interruzione del servizio, che possono dar luogo alla prosecuzione volontaria, vanno compresi tutti i periodi che non comportano l'obbligo da parte dei datore di lavoro di corrispondere una retribuzione e, quindi, di versare i relativi contributi e per i quali non vi è neanche il diritto alla contribuzione figurativa; le </a:t>
                      </a:r>
                      <a:r>
                        <a:rPr lang="it-IT" sz="1400" u="sng" dirty="0">
                          <a:effectLst/>
                          <a:latin typeface="Verdana" panose="020B0604030504040204" pitchFamily="34" charset="0"/>
                          <a:ea typeface="Verdana" panose="020B0604030504040204" pitchFamily="34" charset="0"/>
                        </a:rPr>
                        <a:t>aspettative per motivi di famiglia</a:t>
                      </a:r>
                      <a:r>
                        <a:rPr lang="it-IT" sz="1400" dirty="0">
                          <a:effectLst/>
                          <a:latin typeface="Verdana" panose="020B0604030504040204" pitchFamily="34" charset="0"/>
                          <a:ea typeface="Verdana" panose="020B0604030504040204" pitchFamily="34" charset="0"/>
                        </a:rPr>
                        <a:t>, le aspettative per </a:t>
                      </a:r>
                      <a:r>
                        <a:rPr lang="it-IT" sz="1400" u="sng" dirty="0">
                          <a:effectLst/>
                          <a:latin typeface="Verdana" panose="020B0604030504040204" pitchFamily="34" charset="0"/>
                          <a:ea typeface="Verdana" panose="020B0604030504040204" pitchFamily="34" charset="0"/>
                        </a:rPr>
                        <a:t>motivi di studio</a:t>
                      </a:r>
                      <a:r>
                        <a:rPr lang="it-IT" sz="1400" dirty="0">
                          <a:effectLst/>
                          <a:latin typeface="Verdana" panose="020B0604030504040204" pitchFamily="34" charset="0"/>
                          <a:ea typeface="Verdana" panose="020B0604030504040204" pitchFamily="34" charset="0"/>
                        </a:rPr>
                        <a:t>, le interruzioni per </a:t>
                      </a:r>
                      <a:r>
                        <a:rPr lang="it-IT" sz="1400" u="sng" dirty="0">
                          <a:effectLst/>
                          <a:latin typeface="Verdana" panose="020B0604030504040204" pitchFamily="34" charset="0"/>
                          <a:ea typeface="Verdana" panose="020B0604030504040204" pitchFamily="34" charset="0"/>
                        </a:rPr>
                        <a:t>motivi disciplinari</a:t>
                      </a:r>
                      <a:r>
                        <a:rPr lang="it-IT" sz="1400" dirty="0">
                          <a:effectLst/>
                          <a:latin typeface="Verdana" panose="020B0604030504040204" pitchFamily="34" charset="0"/>
                          <a:ea typeface="Verdana" panose="020B0604030504040204" pitchFamily="34" charset="0"/>
                        </a:rPr>
                        <a:t>, le interruzioni nei casi di </a:t>
                      </a:r>
                      <a:r>
                        <a:rPr lang="it-IT" sz="1400" u="sng" dirty="0">
                          <a:effectLst/>
                          <a:latin typeface="Verdana" panose="020B0604030504040204" pitchFamily="34" charset="0"/>
                          <a:ea typeface="Verdana" panose="020B0604030504040204" pitchFamily="34" charset="0"/>
                        </a:rPr>
                        <a:t>lavori discontinui o stagionali</a:t>
                      </a:r>
                      <a:r>
                        <a:rPr lang="it-IT" sz="1400" dirty="0">
                          <a:effectLst/>
                          <a:latin typeface="Verdana" panose="020B0604030504040204" pitchFamily="34" charset="0"/>
                          <a:ea typeface="Verdana" panose="020B0604030504040204" pitchFamily="34" charset="0"/>
                        </a:rPr>
                        <a:t>, le interruzioni nei </a:t>
                      </a:r>
                      <a:r>
                        <a:rPr lang="it-IT" sz="1400" u="sng" dirty="0">
                          <a:effectLst/>
                          <a:latin typeface="Verdana" panose="020B0604030504040204" pitchFamily="34" charset="0"/>
                          <a:ea typeface="Verdana" panose="020B0604030504040204" pitchFamily="34" charset="0"/>
                        </a:rPr>
                        <a:t>lavori a tempo parziale</a:t>
                      </a:r>
                      <a:r>
                        <a:rPr lang="it-IT" sz="1400" dirty="0">
                          <a:effectLst/>
                          <a:latin typeface="Verdana" panose="020B0604030504040204" pitchFamily="34" charset="0"/>
                          <a:ea typeface="Verdana" panose="020B0604030504040204" pitchFamily="34" charset="0"/>
                        </a:rPr>
                        <a:t> di tipo orizzontale o verticale.</a:t>
                      </a:r>
                    </a:p>
                  </a:txBody>
                  <a:tcPr marL="44396" marR="44396" marT="0" marB="0" anchor="ctr"/>
                </a:tc>
                <a:extLst>
                  <a:ext uri="{0D108BD9-81ED-4DB2-BD59-A6C34878D82A}">
                    <a16:rowId xmlns:a16="http://schemas.microsoft.com/office/drawing/2014/main" val="1767957288"/>
                  </a:ext>
                </a:extLst>
              </a:tr>
              <a:tr h="718879">
                <a:tc vMerge="1">
                  <a:txBody>
                    <a:bodyPr/>
                    <a:lstStyle/>
                    <a:p>
                      <a:endParaRPr lang="it-IT"/>
                    </a:p>
                  </a:txBody>
                  <a:tcPr/>
                </a:tc>
                <a:tc>
                  <a:txBody>
                    <a:bodyPr/>
                    <a:lstStyle/>
                    <a:p>
                      <a:pPr algn="just">
                        <a:spcAft>
                          <a:spcPts val="0"/>
                        </a:spcAft>
                      </a:pPr>
                      <a:r>
                        <a:rPr lang="it-IT" sz="1400" dirty="0">
                          <a:effectLst/>
                          <a:latin typeface="Verdana" panose="020B0604030504040204" pitchFamily="34" charset="0"/>
                          <a:ea typeface="Verdana" panose="020B0604030504040204" pitchFamily="34" charset="0"/>
                        </a:rPr>
                        <a:t>Nell'ipotesi di cessazione dal servizio, la prosecuzione volontaria è ammessa anche qualora l'iscritto abbia già maturato i requisiti contributivi minimi richiesti per il pensionamento di vecchiaia o di anzianità, al fine di aumentare, con i propri versamenti, la misura della pensione</a:t>
                      </a:r>
                    </a:p>
                  </a:txBody>
                  <a:tcPr marL="44396" marR="44396" marT="0" marB="0" anchor="ctr"/>
                </a:tc>
                <a:extLst>
                  <a:ext uri="{0D108BD9-81ED-4DB2-BD59-A6C34878D82A}">
                    <a16:rowId xmlns:a16="http://schemas.microsoft.com/office/drawing/2014/main" val="3976827199"/>
                  </a:ext>
                </a:extLst>
              </a:tr>
            </a:tbl>
          </a:graphicData>
        </a:graphic>
      </p:graphicFrame>
    </p:spTree>
    <p:extLst>
      <p:ext uri="{BB962C8B-B14F-4D97-AF65-F5344CB8AC3E}">
        <p14:creationId xmlns:p14="http://schemas.microsoft.com/office/powerpoint/2010/main" val="6590055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C4B72B53-1702-4B8A-B355-D41B66988511}"/>
              </a:ext>
            </a:extLst>
          </p:cNvPr>
          <p:cNvSpPr>
            <a:spLocks noGrp="1"/>
          </p:cNvSpPr>
          <p:nvPr>
            <p:ph type="body" idx="13"/>
          </p:nvPr>
        </p:nvSpPr>
        <p:spPr/>
        <p:txBody>
          <a:bodyPr/>
          <a:lstStyle/>
          <a:p>
            <a:endParaRPr lang="it-IT" dirty="0"/>
          </a:p>
        </p:txBody>
      </p:sp>
      <p:sp>
        <p:nvSpPr>
          <p:cNvPr id="3" name="Segnaposto piè di pagina 2">
            <a:extLst>
              <a:ext uri="{FF2B5EF4-FFF2-40B4-BE49-F238E27FC236}">
                <a16:creationId xmlns:a16="http://schemas.microsoft.com/office/drawing/2014/main" id="{D4E1F58E-019C-4634-810E-82DB5D2F6CFC}"/>
              </a:ext>
            </a:extLst>
          </p:cNvPr>
          <p:cNvSpPr>
            <a:spLocks noGrp="1"/>
          </p:cNvSpPr>
          <p:nvPr>
            <p:ph type="ftr" sz="quarter" idx="11"/>
          </p:nvPr>
        </p:nvSpPr>
        <p:spPr/>
        <p:txBody>
          <a:bodyPr/>
          <a:lstStyle/>
          <a:p>
            <a:r>
              <a:rPr lang="it-IT" dirty="0"/>
              <a:t>Cremona 15 Maggio 2019</a:t>
            </a:r>
          </a:p>
        </p:txBody>
      </p:sp>
      <p:sp>
        <p:nvSpPr>
          <p:cNvPr id="4" name="Titolo 3">
            <a:extLst>
              <a:ext uri="{FF2B5EF4-FFF2-40B4-BE49-F238E27FC236}">
                <a16:creationId xmlns:a16="http://schemas.microsoft.com/office/drawing/2014/main" id="{EF13790D-8A5F-4C89-8A19-BA94DA5D36CA}"/>
              </a:ext>
            </a:extLst>
          </p:cNvPr>
          <p:cNvSpPr>
            <a:spLocks noGrp="1"/>
          </p:cNvSpPr>
          <p:nvPr>
            <p:ph type="ctrTitle" idx="4294967295"/>
          </p:nvPr>
        </p:nvSpPr>
        <p:spPr>
          <a:xfrm>
            <a:off x="1662544" y="365125"/>
            <a:ext cx="9691255" cy="1325563"/>
          </a:xfrm>
        </p:spPr>
        <p:txBody>
          <a:bodyPr/>
          <a:lstStyle/>
          <a:p>
            <a:r>
              <a:rPr lang="it-IT" dirty="0"/>
              <a:t>Prosecuzione volontaria</a:t>
            </a:r>
          </a:p>
        </p:txBody>
      </p:sp>
      <p:graphicFrame>
        <p:nvGraphicFramePr>
          <p:cNvPr id="5" name="Tabella 4">
            <a:extLst>
              <a:ext uri="{FF2B5EF4-FFF2-40B4-BE49-F238E27FC236}">
                <a16:creationId xmlns:a16="http://schemas.microsoft.com/office/drawing/2014/main" id="{20643F2B-18D0-4136-82AB-BFDC99CBAF62}"/>
              </a:ext>
            </a:extLst>
          </p:cNvPr>
          <p:cNvGraphicFramePr>
            <a:graphicFrameLocks noGrp="1"/>
          </p:cNvGraphicFramePr>
          <p:nvPr>
            <p:extLst>
              <p:ext uri="{D42A27DB-BD31-4B8C-83A1-F6EECF244321}">
                <p14:modId xmlns:p14="http://schemas.microsoft.com/office/powerpoint/2010/main" val="1748760243"/>
              </p:ext>
            </p:extLst>
          </p:nvPr>
        </p:nvGraphicFramePr>
        <p:xfrm>
          <a:off x="838200" y="2223128"/>
          <a:ext cx="10515600" cy="4101472"/>
        </p:xfrm>
        <a:graphic>
          <a:graphicData uri="http://schemas.openxmlformats.org/drawingml/2006/table">
            <a:tbl>
              <a:tblPr>
                <a:tableStyleId>{5C22544A-7EE6-4342-B048-85BDC9FD1C3A}</a:tableStyleId>
              </a:tblPr>
              <a:tblGrid>
                <a:gridCol w="1600246">
                  <a:extLst>
                    <a:ext uri="{9D8B030D-6E8A-4147-A177-3AD203B41FA5}">
                      <a16:colId xmlns:a16="http://schemas.microsoft.com/office/drawing/2014/main" val="334843488"/>
                    </a:ext>
                  </a:extLst>
                </a:gridCol>
                <a:gridCol w="8915354">
                  <a:extLst>
                    <a:ext uri="{9D8B030D-6E8A-4147-A177-3AD203B41FA5}">
                      <a16:colId xmlns:a16="http://schemas.microsoft.com/office/drawing/2014/main" val="2552184817"/>
                    </a:ext>
                  </a:extLst>
                </a:gridCol>
              </a:tblGrid>
              <a:tr h="4101472">
                <a:tc>
                  <a:txBody>
                    <a:bodyPr/>
                    <a:lstStyle/>
                    <a:p>
                      <a:pPr>
                        <a:spcAft>
                          <a:spcPts val="0"/>
                        </a:spcAft>
                      </a:pPr>
                      <a:r>
                        <a:rPr lang="it-IT" sz="1600" dirty="0">
                          <a:effectLst/>
                          <a:latin typeface="Verdana" panose="020B0604030504040204" pitchFamily="34" charset="0"/>
                          <a:ea typeface="Verdana" panose="020B0604030504040204" pitchFamily="34" charset="0"/>
                        </a:rPr>
                        <a:t>Requisiti richiesti</a:t>
                      </a:r>
                    </a:p>
                    <a:p>
                      <a:pPr>
                        <a:spcAft>
                          <a:spcPts val="0"/>
                        </a:spcAft>
                      </a:pPr>
                      <a:r>
                        <a:rPr lang="it-IT" sz="1600" dirty="0">
                          <a:effectLst/>
                          <a:latin typeface="Verdana" panose="020B0604030504040204" pitchFamily="34" charset="0"/>
                          <a:ea typeface="Verdana" panose="020B0604030504040204" pitchFamily="34" charset="0"/>
                        </a:rPr>
                        <a:t> </a:t>
                      </a:r>
                    </a:p>
                  </a:txBody>
                  <a:tcPr marL="44450" marR="44450" marT="0" marB="0" anchor="ctr"/>
                </a:tc>
                <a:tc>
                  <a:txBody>
                    <a:bodyPr/>
                    <a:lstStyle/>
                    <a:p>
                      <a:pPr algn="just">
                        <a:spcAft>
                          <a:spcPts val="0"/>
                        </a:spcAft>
                      </a:pPr>
                      <a:r>
                        <a:rPr lang="it-IT" sz="1600" dirty="0">
                          <a:effectLst/>
                          <a:latin typeface="Verdana" panose="020B0604030504040204" pitchFamily="34" charset="0"/>
                          <a:ea typeface="Verdana" panose="020B0604030504040204" pitchFamily="34" charset="0"/>
                        </a:rPr>
                        <a:t>La facoltà di proseguire volontariamente è concessa qualora l'interessato possa far valere 5 anni di contribuzione nell'intera vita lavorativa ovvero tre anni, nel quinquennio precedente l'istanza o un anno sempre nel quinquennio precedente nell'ipotesi di lavoro stagionale, part-time o temporaneo. Ai fini della limitazione del quinquennio non dovranno essere considerati:</a:t>
                      </a:r>
                    </a:p>
                    <a:p>
                      <a:pPr marL="342900" lvl="0" indent="-342900" algn="just">
                        <a:spcAft>
                          <a:spcPts val="0"/>
                        </a:spcAft>
                        <a:buFont typeface="Symbol" panose="05050102010706020507" pitchFamily="18" charset="2"/>
                        <a:buChar char=""/>
                        <a:tabLst>
                          <a:tab pos="228600" algn="l"/>
                        </a:tabLst>
                      </a:pPr>
                      <a:r>
                        <a:rPr lang="it-IT" sz="1600" dirty="0">
                          <a:effectLst/>
                          <a:latin typeface="Verdana" panose="020B0604030504040204" pitchFamily="34" charset="0"/>
                          <a:ea typeface="Verdana" panose="020B0604030504040204" pitchFamily="34" charset="0"/>
                        </a:rPr>
                        <a:t>i periodi di servizio militare di leva, i periodi di servizio civile sostitutivo, quelli relativi al servizio di volontariato prestato, non in costanza di rapporto di impiego, nei Paesi in via di sviluppo;</a:t>
                      </a:r>
                    </a:p>
                    <a:p>
                      <a:pPr marL="342900" lvl="0" indent="-342900" algn="just">
                        <a:spcAft>
                          <a:spcPts val="0"/>
                        </a:spcAft>
                        <a:buFont typeface="Symbol" panose="05050102010706020507" pitchFamily="18" charset="2"/>
                        <a:buChar char=""/>
                        <a:tabLst>
                          <a:tab pos="228600" algn="l"/>
                        </a:tabLst>
                      </a:pPr>
                      <a:r>
                        <a:rPr lang="it-IT" sz="1600" dirty="0">
                          <a:effectLst/>
                          <a:latin typeface="Verdana" panose="020B0604030504040204" pitchFamily="34" charset="0"/>
                          <a:ea typeface="Verdana" panose="020B0604030504040204" pitchFamily="34" charset="0"/>
                        </a:rPr>
                        <a:t>i periodi di interruzione obbligatoria o facoltativa dal lavoro per maternità;</a:t>
                      </a:r>
                    </a:p>
                    <a:p>
                      <a:pPr marL="342900" lvl="0" indent="-342900" algn="just">
                        <a:spcAft>
                          <a:spcPts val="0"/>
                        </a:spcAft>
                        <a:buFont typeface="Symbol" panose="05050102010706020507" pitchFamily="18" charset="2"/>
                        <a:buChar char=""/>
                        <a:tabLst>
                          <a:tab pos="228600" algn="l"/>
                        </a:tabLst>
                      </a:pPr>
                      <a:r>
                        <a:rPr lang="it-IT" sz="1600" dirty="0">
                          <a:effectLst/>
                          <a:latin typeface="Verdana" panose="020B0604030504040204" pitchFamily="34" charset="0"/>
                          <a:ea typeface="Verdana" panose="020B0604030504040204" pitchFamily="34" charset="0"/>
                        </a:rPr>
                        <a:t>i periodi che danno luogo a contribuzione figurativa (il decreto legislativo n.564 del 16 settembre 1996 prevede l'accredito figurativo per congedi di maternità e paternità, per l'aspettativa non retribuita per cariche sindacali e per funzioni pubbliche elettive di membri eletti al Parlamento nazionale, europeo o ai Consigli regionali);</a:t>
                      </a:r>
                    </a:p>
                    <a:p>
                      <a:pPr algn="just">
                        <a:spcAft>
                          <a:spcPts val="0"/>
                        </a:spcAft>
                      </a:pPr>
                      <a:r>
                        <a:rPr lang="it-IT" sz="1600" dirty="0">
                          <a:effectLst/>
                          <a:latin typeface="Verdana" panose="020B0604030504040204" pitchFamily="34" charset="0"/>
                          <a:ea typeface="Verdana" panose="020B0604030504040204" pitchFamily="34" charset="0"/>
                        </a:rPr>
                        <a:t>i periodi durante i quali il richiedente ha goduto di pensione di inabilità poi revocata per cessazione dello stato invalidante.</a:t>
                      </a:r>
                    </a:p>
                  </a:txBody>
                  <a:tcPr marL="44450" marR="44450" marT="0" marB="0" anchor="ctr"/>
                </a:tc>
                <a:extLst>
                  <a:ext uri="{0D108BD9-81ED-4DB2-BD59-A6C34878D82A}">
                    <a16:rowId xmlns:a16="http://schemas.microsoft.com/office/drawing/2014/main" val="383737405"/>
                  </a:ext>
                </a:extLst>
              </a:tr>
            </a:tbl>
          </a:graphicData>
        </a:graphic>
      </p:graphicFrame>
    </p:spTree>
    <p:extLst>
      <p:ext uri="{BB962C8B-B14F-4D97-AF65-F5344CB8AC3E}">
        <p14:creationId xmlns:p14="http://schemas.microsoft.com/office/powerpoint/2010/main" val="14543619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A8D96EAC-4FDD-4F72-AD9D-2956767487FF}"/>
              </a:ext>
            </a:extLst>
          </p:cNvPr>
          <p:cNvSpPr>
            <a:spLocks noGrp="1"/>
          </p:cNvSpPr>
          <p:nvPr>
            <p:ph type="body" idx="13"/>
          </p:nvPr>
        </p:nvSpPr>
        <p:spPr/>
        <p:txBody>
          <a:bodyPr>
            <a:normAutofit/>
          </a:bodyPr>
          <a:lstStyle/>
          <a:p>
            <a:pPr marL="285750" indent="-285750">
              <a:buFont typeface="Arial" panose="020B0604020202020204" pitchFamily="34" charset="0"/>
              <a:buChar char="•"/>
            </a:pPr>
            <a:r>
              <a:rPr lang="it-IT" sz="3000" dirty="0">
                <a:solidFill>
                  <a:schemeClr val="tx1"/>
                </a:solidFill>
                <a:latin typeface="Verdana" panose="020B0604030504040204" pitchFamily="34" charset="0"/>
                <a:ea typeface="Verdana" panose="020B0604030504040204" pitchFamily="34" charset="0"/>
              </a:rPr>
              <a:t>Servizio militare di leva</a:t>
            </a:r>
          </a:p>
          <a:p>
            <a:pPr marL="285750" indent="-285750">
              <a:buFont typeface="Arial" panose="020B0604020202020204" pitchFamily="34" charset="0"/>
              <a:buChar char="•"/>
            </a:pPr>
            <a:endParaRPr lang="it-IT" sz="3000" dirty="0">
              <a:solidFill>
                <a:schemeClr val="tx1"/>
              </a:solidFill>
              <a:latin typeface="Verdana" panose="020B0604030504040204" pitchFamily="34" charset="0"/>
              <a:ea typeface="Verdana" panose="020B0604030504040204" pitchFamily="34" charset="0"/>
            </a:endParaRPr>
          </a:p>
          <a:p>
            <a:pPr marL="285750" indent="-285750">
              <a:buFont typeface="Arial" panose="020B0604020202020204" pitchFamily="34" charset="0"/>
              <a:buChar char="•"/>
            </a:pPr>
            <a:r>
              <a:rPr lang="it-IT" sz="3000" dirty="0">
                <a:solidFill>
                  <a:schemeClr val="tx1"/>
                </a:solidFill>
                <a:latin typeface="Verdana" panose="020B0604030504040204" pitchFamily="34" charset="0"/>
                <a:ea typeface="Verdana" panose="020B0604030504040204" pitchFamily="34" charset="0"/>
              </a:rPr>
              <a:t>Maternità al di fuori del rapporto di lavoro</a:t>
            </a:r>
          </a:p>
        </p:txBody>
      </p:sp>
      <p:sp>
        <p:nvSpPr>
          <p:cNvPr id="3" name="Segnaposto piè di pagina 2">
            <a:extLst>
              <a:ext uri="{FF2B5EF4-FFF2-40B4-BE49-F238E27FC236}">
                <a16:creationId xmlns:a16="http://schemas.microsoft.com/office/drawing/2014/main" id="{BF73109D-E684-4D74-BBD8-6D31AFAF8E30}"/>
              </a:ext>
            </a:extLst>
          </p:cNvPr>
          <p:cNvSpPr>
            <a:spLocks noGrp="1"/>
          </p:cNvSpPr>
          <p:nvPr>
            <p:ph type="ftr" sz="quarter" idx="11"/>
          </p:nvPr>
        </p:nvSpPr>
        <p:spPr/>
        <p:txBody>
          <a:bodyPr/>
          <a:lstStyle/>
          <a:p>
            <a:r>
              <a:rPr lang="it-IT" dirty="0"/>
              <a:t>Cremona 15 Maggio 2019</a:t>
            </a:r>
          </a:p>
        </p:txBody>
      </p:sp>
      <p:sp>
        <p:nvSpPr>
          <p:cNvPr id="4" name="Titolo 3">
            <a:extLst>
              <a:ext uri="{FF2B5EF4-FFF2-40B4-BE49-F238E27FC236}">
                <a16:creationId xmlns:a16="http://schemas.microsoft.com/office/drawing/2014/main" id="{2263CA8F-8206-4EAD-B184-B41E90FB6D01}"/>
              </a:ext>
            </a:extLst>
          </p:cNvPr>
          <p:cNvSpPr>
            <a:spLocks noGrp="1"/>
          </p:cNvSpPr>
          <p:nvPr>
            <p:ph type="ctrTitle" idx="4294967295"/>
          </p:nvPr>
        </p:nvSpPr>
        <p:spPr>
          <a:xfrm>
            <a:off x="1687484" y="365125"/>
            <a:ext cx="9666316" cy="1325563"/>
          </a:xfrm>
        </p:spPr>
        <p:txBody>
          <a:bodyPr/>
          <a:lstStyle/>
          <a:p>
            <a:r>
              <a:rPr lang="it-IT" dirty="0"/>
              <a:t>Accrediti figurativi</a:t>
            </a:r>
          </a:p>
        </p:txBody>
      </p:sp>
    </p:spTree>
    <p:extLst>
      <p:ext uri="{BB962C8B-B14F-4D97-AF65-F5344CB8AC3E}">
        <p14:creationId xmlns:p14="http://schemas.microsoft.com/office/powerpoint/2010/main" val="3564277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olo 8"/>
          <p:cNvSpPr>
            <a:spLocks noGrp="1"/>
          </p:cNvSpPr>
          <p:nvPr>
            <p:ph type="title"/>
          </p:nvPr>
        </p:nvSpPr>
        <p:spPr>
          <a:xfrm>
            <a:off x="2552700" y="2632842"/>
            <a:ext cx="7086600" cy="1072055"/>
          </a:xfrm>
        </p:spPr>
        <p:txBody>
          <a:bodyPr>
            <a:normAutofit/>
          </a:bodyPr>
          <a:lstStyle/>
          <a:p>
            <a:r>
              <a:rPr lang="it-IT" dirty="0"/>
              <a:t>Grazie e buon lavoro</a:t>
            </a:r>
          </a:p>
        </p:txBody>
      </p:sp>
      <p:sp>
        <p:nvSpPr>
          <p:cNvPr id="4" name="Segnaposto piè di pagina 3"/>
          <p:cNvSpPr>
            <a:spLocks noGrp="1"/>
          </p:cNvSpPr>
          <p:nvPr>
            <p:ph type="ftr" sz="quarter" idx="11"/>
          </p:nvPr>
        </p:nvSpPr>
        <p:spPr>
          <a:xfrm>
            <a:off x="2985796" y="6356350"/>
            <a:ext cx="6736702" cy="365125"/>
          </a:xfrm>
        </p:spPr>
        <p:txBody>
          <a:bodyPr/>
          <a:lstStyle/>
          <a:p>
            <a:r>
              <a:rPr lang="it-IT" dirty="0">
                <a:solidFill>
                  <a:srgbClr val="FFFFFF"/>
                </a:solidFill>
              </a:rPr>
              <a:t>A cura di: Gianpiero Villaschi</a:t>
            </a:r>
          </a:p>
        </p:txBody>
      </p:sp>
      <p:pic>
        <p:nvPicPr>
          <p:cNvPr id="3" name="Immagine 2"/>
          <p:cNvPicPr>
            <a:picLocks noChangeAspect="1"/>
          </p:cNvPicPr>
          <p:nvPr/>
        </p:nvPicPr>
        <p:blipFill>
          <a:blip r:embed="rId3"/>
          <a:stretch>
            <a:fillRect/>
          </a:stretch>
        </p:blipFill>
        <p:spPr>
          <a:xfrm>
            <a:off x="3797559" y="3851988"/>
            <a:ext cx="4646645" cy="2489394"/>
          </a:xfrm>
          <a:prstGeom prst="rect">
            <a:avLst/>
          </a:prstGeom>
        </p:spPr>
      </p:pic>
    </p:spTree>
    <p:extLst>
      <p:ext uri="{BB962C8B-B14F-4D97-AF65-F5344CB8AC3E}">
        <p14:creationId xmlns:p14="http://schemas.microsoft.com/office/powerpoint/2010/main" val="3276071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0AF77BDA-0099-4250-B905-B560B12606CF}"/>
              </a:ext>
            </a:extLst>
          </p:cNvPr>
          <p:cNvSpPr>
            <a:spLocks noGrp="1"/>
          </p:cNvSpPr>
          <p:nvPr>
            <p:ph type="body" idx="13"/>
          </p:nvPr>
        </p:nvSpPr>
        <p:spPr>
          <a:xfrm>
            <a:off x="466060" y="2223128"/>
            <a:ext cx="10515600" cy="4101472"/>
          </a:xfrm>
        </p:spPr>
        <p:txBody>
          <a:bodyPr>
            <a:normAutofit fontScale="85000" lnSpcReduction="20000"/>
          </a:bodyPr>
          <a:lstStyle/>
          <a:p>
            <a:pPr marL="342900" indent="-342900">
              <a:buFont typeface="Arial" panose="020B0604020202020204" pitchFamily="34" charset="0"/>
              <a:buChar char="•"/>
            </a:pPr>
            <a:r>
              <a:rPr lang="it-IT" altLang="it-IT" sz="2000" dirty="0">
                <a:solidFill>
                  <a:schemeClr val="tx1"/>
                </a:solidFill>
                <a:latin typeface="Verdana" panose="020B0604030504040204" pitchFamily="34" charset="0"/>
                <a:ea typeface="Verdana" panose="020B0604030504040204" pitchFamily="34" charset="0"/>
              </a:rPr>
              <a:t>L’art.1 della legge n.29/1979 dà la possibilità di ricongiungere presso il Fondo pensioni lavoratori dipendenti dell’assicurazione generale obbligatoria, tutti i contributi esistenti nelle altre gestioni sostitutive, esclusive o esonerative dell’Assicurazione obbligatoria o nelle Gestioni speciali dei lavoratori autonomi (artigiani, commercianti e coltivatori diretti)</a:t>
            </a:r>
          </a:p>
          <a:p>
            <a:pPr marL="342900" indent="-342900">
              <a:buFont typeface="Arial" panose="020B0604020202020204" pitchFamily="34" charset="0"/>
              <a:buChar char="•"/>
            </a:pPr>
            <a:endParaRPr lang="it-IT" altLang="it-IT" sz="2000" dirty="0">
              <a:solidFill>
                <a:schemeClr val="tx1"/>
              </a:solidFill>
              <a:latin typeface="Verdana" panose="020B0604030504040204" pitchFamily="34" charset="0"/>
              <a:ea typeface="Verdana" panose="020B0604030504040204" pitchFamily="34" charset="0"/>
            </a:endParaRPr>
          </a:p>
          <a:p>
            <a:pPr marL="342900" indent="-342900" algn="just">
              <a:buFont typeface="Arial" panose="020B0604020202020204" pitchFamily="34" charset="0"/>
              <a:buChar char="•"/>
              <a:defRPr/>
            </a:pPr>
            <a:r>
              <a:rPr lang="it-IT" altLang="it-IT" sz="2000" dirty="0">
                <a:solidFill>
                  <a:schemeClr val="tx1"/>
                </a:solidFill>
                <a:latin typeface="Verdana" panose="020B0604030504040204" pitchFamily="34" charset="0"/>
                <a:ea typeface="Verdana" panose="020B0604030504040204" pitchFamily="34" charset="0"/>
              </a:rPr>
              <a:t>L’art.2 della legge n.29/1979 dà la possibilità al lavoratore che possa far valere periodi di iscrizione:</a:t>
            </a:r>
          </a:p>
          <a:p>
            <a:pPr marL="342900" indent="-342900" algn="just">
              <a:buFont typeface="Arial" panose="020B0604020202020204" pitchFamily="34" charset="0"/>
              <a:buChar char="•"/>
              <a:defRPr/>
            </a:pPr>
            <a:endParaRPr lang="it-IT" altLang="it-IT" sz="600" dirty="0">
              <a:solidFill>
                <a:schemeClr val="tx1"/>
              </a:solidFill>
              <a:latin typeface="Verdana" panose="020B0604030504040204" pitchFamily="34" charset="0"/>
              <a:ea typeface="Verdana" panose="020B0604030504040204" pitchFamily="34" charset="0"/>
            </a:endParaRPr>
          </a:p>
          <a:p>
            <a:pPr marL="1257300" lvl="2" indent="-342900" algn="just">
              <a:buFont typeface="Wingdings" panose="05000000000000000000" pitchFamily="2" charset="2"/>
              <a:buChar char="Ø"/>
              <a:defRPr/>
            </a:pPr>
            <a:r>
              <a:rPr lang="it-IT" altLang="it-IT" sz="2000" dirty="0">
                <a:solidFill>
                  <a:schemeClr val="tx1"/>
                </a:solidFill>
                <a:latin typeface="Verdana" panose="020B0604030504040204" pitchFamily="34" charset="0"/>
                <a:ea typeface="Verdana" panose="020B0604030504040204" pitchFamily="34" charset="0"/>
              </a:rPr>
              <a:t>nell’assicurazione generale obbligatoria per l’invalidità, la vecchiaia ed i superstiti dei lavoratori dipendenti, </a:t>
            </a:r>
          </a:p>
          <a:p>
            <a:pPr marL="1257300" lvl="2" indent="-342900" algn="just">
              <a:buFont typeface="Wingdings" panose="05000000000000000000" pitchFamily="2" charset="2"/>
              <a:buChar char="Ø"/>
              <a:defRPr/>
            </a:pPr>
            <a:r>
              <a:rPr lang="it-IT" altLang="it-IT" sz="2000" dirty="0">
                <a:solidFill>
                  <a:schemeClr val="tx1"/>
                </a:solidFill>
                <a:latin typeface="Verdana" panose="020B0604030504040204" pitchFamily="34" charset="0"/>
                <a:ea typeface="Verdana" panose="020B0604030504040204" pitchFamily="34" charset="0"/>
              </a:rPr>
              <a:t>in forme obbligatorie di previdenza sostitutive, esclusive od esonerative dell’assicurazione generale obbligatoria predetta, </a:t>
            </a:r>
          </a:p>
          <a:p>
            <a:pPr marL="1257300" lvl="2" indent="-342900" algn="just">
              <a:buFont typeface="Wingdings" panose="05000000000000000000" pitchFamily="2" charset="2"/>
              <a:buChar char="Ø"/>
              <a:defRPr/>
            </a:pPr>
            <a:r>
              <a:rPr lang="it-IT" altLang="it-IT" sz="2000" dirty="0">
                <a:solidFill>
                  <a:schemeClr val="tx1"/>
                </a:solidFill>
                <a:latin typeface="Verdana" panose="020B0604030504040204" pitchFamily="34" charset="0"/>
                <a:ea typeface="Verdana" panose="020B0604030504040204" pitchFamily="34" charset="0"/>
              </a:rPr>
              <a:t>nelle gestioni speciali per i lavoratori autonomi gestite dall’INPS, </a:t>
            </a:r>
          </a:p>
          <a:p>
            <a:pPr marL="1257300" lvl="2" indent="-342900" algn="just">
              <a:buFont typeface="Wingdings" panose="05000000000000000000" pitchFamily="2" charset="2"/>
              <a:buChar char="Ø"/>
              <a:defRPr/>
            </a:pPr>
            <a:endParaRPr lang="it-IT" altLang="it-IT" sz="600" dirty="0">
              <a:solidFill>
                <a:schemeClr val="tx1"/>
              </a:solidFill>
              <a:latin typeface="Verdana" panose="020B0604030504040204" pitchFamily="34" charset="0"/>
              <a:ea typeface="Verdana" panose="020B0604030504040204" pitchFamily="34" charset="0"/>
            </a:endParaRPr>
          </a:p>
          <a:p>
            <a:pPr algn="just">
              <a:defRPr/>
            </a:pPr>
            <a:r>
              <a:rPr lang="it-IT" altLang="it-IT" sz="2000" dirty="0">
                <a:solidFill>
                  <a:schemeClr val="tx1"/>
                </a:solidFill>
                <a:latin typeface="Verdana" panose="020B0604030504040204" pitchFamily="34" charset="0"/>
                <a:ea typeface="Verdana" panose="020B0604030504040204" pitchFamily="34" charset="0"/>
              </a:rPr>
              <a:t>di chiedere in qualsiasi momento, ai fini del diritto e della misura di un’unica pensione, la ricongiunzione di tutti i periodi di contribuzione dei quali sia titolare. L’interessato può esercitare la facoltà di ricongiunzione presso la gestione in cui risulti iscritto all’atto della domanda ovvero nella gestione, diversa da quella di iscrizione, nella quale possa far valere almeno otto anni di contribuzione versata in costanza di effettiva attività lavorativa.</a:t>
            </a:r>
            <a:endParaRPr lang="it-IT" sz="2000" dirty="0">
              <a:solidFill>
                <a:schemeClr val="tx1"/>
              </a:solidFill>
              <a:latin typeface="Verdana" panose="020B0604030504040204" pitchFamily="34" charset="0"/>
              <a:ea typeface="Verdana" panose="020B0604030504040204" pitchFamily="34" charset="0"/>
            </a:endParaRPr>
          </a:p>
          <a:p>
            <a:pPr marL="342900" indent="-342900">
              <a:buFont typeface="Arial" panose="020B0604020202020204" pitchFamily="34" charset="0"/>
              <a:buChar char="•"/>
            </a:pPr>
            <a:endParaRPr lang="it-IT" altLang="it-IT" sz="2100" dirty="0">
              <a:solidFill>
                <a:schemeClr val="tx1"/>
              </a:solidFill>
              <a:latin typeface="Verdana" panose="020B0604030504040204" pitchFamily="34" charset="0"/>
              <a:ea typeface="Verdana" panose="020B0604030504040204" pitchFamily="34" charset="0"/>
            </a:endParaRPr>
          </a:p>
          <a:p>
            <a:endParaRPr lang="it-IT" dirty="0"/>
          </a:p>
        </p:txBody>
      </p:sp>
      <p:sp>
        <p:nvSpPr>
          <p:cNvPr id="3" name="Segnaposto piè di pagina 2">
            <a:extLst>
              <a:ext uri="{FF2B5EF4-FFF2-40B4-BE49-F238E27FC236}">
                <a16:creationId xmlns:a16="http://schemas.microsoft.com/office/drawing/2014/main" id="{CFD9EBFA-61DE-40E9-BD06-53C6A767D01E}"/>
              </a:ext>
            </a:extLst>
          </p:cNvPr>
          <p:cNvSpPr>
            <a:spLocks noGrp="1"/>
          </p:cNvSpPr>
          <p:nvPr>
            <p:ph type="ftr" sz="quarter" idx="11"/>
          </p:nvPr>
        </p:nvSpPr>
        <p:spPr/>
        <p:txBody>
          <a:bodyPr/>
          <a:lstStyle/>
          <a:p>
            <a:r>
              <a:rPr lang="it-IT" dirty="0"/>
              <a:t>Cremona 15 Maggio 2019</a:t>
            </a:r>
          </a:p>
        </p:txBody>
      </p:sp>
      <p:sp>
        <p:nvSpPr>
          <p:cNvPr id="4" name="Titolo 3">
            <a:extLst>
              <a:ext uri="{FF2B5EF4-FFF2-40B4-BE49-F238E27FC236}">
                <a16:creationId xmlns:a16="http://schemas.microsoft.com/office/drawing/2014/main" id="{C7DAAB4C-42EC-4463-893B-1590860C2E36}"/>
              </a:ext>
            </a:extLst>
          </p:cNvPr>
          <p:cNvSpPr>
            <a:spLocks noGrp="1"/>
          </p:cNvSpPr>
          <p:nvPr>
            <p:ph type="ctrTitle" idx="4294967295"/>
          </p:nvPr>
        </p:nvSpPr>
        <p:spPr>
          <a:xfrm>
            <a:off x="1813560" y="335280"/>
            <a:ext cx="9296400" cy="951260"/>
          </a:xfrm>
        </p:spPr>
        <p:txBody>
          <a:bodyPr>
            <a:normAutofit fontScale="90000"/>
          </a:bodyPr>
          <a:lstStyle/>
          <a:p>
            <a:r>
              <a:rPr lang="it-IT" dirty="0">
                <a:solidFill>
                  <a:schemeClr val="accent1">
                    <a:lumMod val="75000"/>
                  </a:schemeClr>
                </a:solidFill>
                <a:latin typeface="Verdana" panose="020B0604030504040204" pitchFamily="34" charset="0"/>
                <a:ea typeface="Verdana" panose="020B0604030504040204" pitchFamily="34" charset="0"/>
              </a:rPr>
              <a:t>Ricongiunzione ai sensi della legge n.29/1979</a:t>
            </a:r>
            <a:endParaRPr lang="it-IT" dirty="0">
              <a:solidFill>
                <a:schemeClr val="accent1">
                  <a:lumMod val="75000"/>
                </a:schemeClr>
              </a:solidFill>
            </a:endParaRPr>
          </a:p>
        </p:txBody>
      </p:sp>
    </p:spTree>
    <p:extLst>
      <p:ext uri="{BB962C8B-B14F-4D97-AF65-F5344CB8AC3E}">
        <p14:creationId xmlns:p14="http://schemas.microsoft.com/office/powerpoint/2010/main" val="228753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piè di pagina 1">
            <a:extLst>
              <a:ext uri="{FF2B5EF4-FFF2-40B4-BE49-F238E27FC236}">
                <a16:creationId xmlns:a16="http://schemas.microsoft.com/office/drawing/2014/main" id="{BD03252D-B284-499D-A918-A67F9759F6F4}"/>
              </a:ext>
            </a:extLst>
          </p:cNvPr>
          <p:cNvSpPr>
            <a:spLocks noGrp="1"/>
          </p:cNvSpPr>
          <p:nvPr>
            <p:ph type="ftr" sz="quarter" idx="11"/>
          </p:nvPr>
        </p:nvSpPr>
        <p:spPr/>
        <p:txBody>
          <a:bodyPr/>
          <a:lstStyle/>
          <a:p>
            <a:r>
              <a:rPr lang="it-IT" dirty="0"/>
              <a:t>Cremona 15 Maggio 2019</a:t>
            </a:r>
          </a:p>
        </p:txBody>
      </p:sp>
      <p:sp>
        <p:nvSpPr>
          <p:cNvPr id="3" name="Titolo 2">
            <a:extLst>
              <a:ext uri="{FF2B5EF4-FFF2-40B4-BE49-F238E27FC236}">
                <a16:creationId xmlns:a16="http://schemas.microsoft.com/office/drawing/2014/main" id="{42363115-C241-461D-92BD-53694056C579}"/>
              </a:ext>
            </a:extLst>
          </p:cNvPr>
          <p:cNvSpPr>
            <a:spLocks noGrp="1"/>
          </p:cNvSpPr>
          <p:nvPr>
            <p:ph type="ctrTitle" idx="4294967295"/>
          </p:nvPr>
        </p:nvSpPr>
        <p:spPr>
          <a:xfrm>
            <a:off x="1813560" y="335280"/>
            <a:ext cx="9296400" cy="1259604"/>
          </a:xfrm>
        </p:spPr>
        <p:txBody>
          <a:bodyPr>
            <a:normAutofit/>
          </a:bodyPr>
          <a:lstStyle/>
          <a:p>
            <a:r>
              <a:rPr lang="it-IT" sz="4000" dirty="0">
                <a:solidFill>
                  <a:schemeClr val="accent1">
                    <a:lumMod val="75000"/>
                  </a:schemeClr>
                </a:solidFill>
                <a:latin typeface="Verdana" panose="020B0604030504040204" pitchFamily="34" charset="0"/>
                <a:ea typeface="Verdana" panose="020B0604030504040204" pitchFamily="34" charset="0"/>
              </a:rPr>
              <a:t>Condizioni per esercitare la facoltà di  ricongiunzione</a:t>
            </a:r>
          </a:p>
        </p:txBody>
      </p:sp>
      <p:sp>
        <p:nvSpPr>
          <p:cNvPr id="4" name="Rettangolo 3">
            <a:extLst>
              <a:ext uri="{FF2B5EF4-FFF2-40B4-BE49-F238E27FC236}">
                <a16:creationId xmlns:a16="http://schemas.microsoft.com/office/drawing/2014/main" id="{35861C97-554D-45D7-BAAE-B4D746F06F89}"/>
              </a:ext>
            </a:extLst>
          </p:cNvPr>
          <p:cNvSpPr/>
          <p:nvPr/>
        </p:nvSpPr>
        <p:spPr>
          <a:xfrm>
            <a:off x="1676400" y="2371060"/>
            <a:ext cx="8084288" cy="3170099"/>
          </a:xfrm>
          <a:prstGeom prst="rect">
            <a:avLst/>
          </a:prstGeom>
        </p:spPr>
        <p:txBody>
          <a:bodyPr wrap="square">
            <a:spAutoFit/>
          </a:bodyPr>
          <a:lstStyle/>
          <a:p>
            <a:pPr marL="109537" indent="0">
              <a:buFont typeface="Wingdings 3" pitchFamily="18" charset="2"/>
              <a:buNone/>
              <a:defRPr/>
            </a:pPr>
            <a:r>
              <a:rPr lang="it-IT" altLang="it-IT" sz="2000" dirty="0">
                <a:latin typeface="Verdana" panose="020B0604030504040204" pitchFamily="34" charset="0"/>
                <a:ea typeface="Verdana" panose="020B0604030504040204" pitchFamily="34" charset="0"/>
              </a:rPr>
              <a:t>La facoltà può essere esercitata dal lavoratore che faccia valere contribuzione in almeno due forme pensionistiche:</a:t>
            </a:r>
          </a:p>
          <a:p>
            <a:pPr marL="800100" lvl="1" indent="-342900">
              <a:buFont typeface="Arial" panose="020B0604020202020204" pitchFamily="34" charset="0"/>
              <a:buChar char="•"/>
              <a:defRPr/>
            </a:pPr>
            <a:r>
              <a:rPr lang="it-IT" altLang="it-IT" sz="2000" dirty="0">
                <a:latin typeface="Verdana" panose="020B0604030504040204" pitchFamily="34" charset="0"/>
                <a:ea typeface="Verdana" panose="020B0604030504040204" pitchFamily="34" charset="0"/>
              </a:rPr>
              <a:t>nel FPLD ed in una gestione “alternativa”;</a:t>
            </a:r>
          </a:p>
          <a:p>
            <a:pPr marL="800100" lvl="1" indent="-342900">
              <a:buFont typeface="Arial" panose="020B0604020202020204" pitchFamily="34" charset="0"/>
              <a:buChar char="•"/>
              <a:defRPr/>
            </a:pPr>
            <a:r>
              <a:rPr lang="it-IT" altLang="it-IT" sz="2000" dirty="0">
                <a:latin typeface="Verdana" panose="020B0604030504040204" pitchFamily="34" charset="0"/>
                <a:ea typeface="Verdana" panose="020B0604030504040204" pitchFamily="34" charset="0"/>
              </a:rPr>
              <a:t>in due diverse gestioni  “alternative”;</a:t>
            </a:r>
          </a:p>
          <a:p>
            <a:pPr marL="800100" lvl="1" indent="-342900">
              <a:buFont typeface="Arial" panose="020B0604020202020204" pitchFamily="34" charset="0"/>
              <a:buChar char="•"/>
              <a:defRPr/>
            </a:pPr>
            <a:r>
              <a:rPr lang="it-IT" altLang="it-IT" sz="2000" dirty="0">
                <a:latin typeface="Verdana" panose="020B0604030504040204" pitchFamily="34" charset="0"/>
                <a:ea typeface="Verdana" panose="020B0604030504040204" pitchFamily="34" charset="0"/>
              </a:rPr>
              <a:t>nel FPLD e in una delle gestioni speciali per lavoratori autonomi;</a:t>
            </a:r>
          </a:p>
          <a:p>
            <a:pPr marL="800100" lvl="1" indent="-342900">
              <a:buFont typeface="Arial" panose="020B0604020202020204" pitchFamily="34" charset="0"/>
              <a:buChar char="•"/>
              <a:defRPr/>
            </a:pPr>
            <a:r>
              <a:rPr lang="it-IT" altLang="it-IT" sz="2000" dirty="0">
                <a:latin typeface="Verdana" panose="020B0604030504040204" pitchFamily="34" charset="0"/>
                <a:ea typeface="Verdana" panose="020B0604030504040204" pitchFamily="34" charset="0"/>
              </a:rPr>
              <a:t>in una gestione “alternativa”  e in una delle gestioni speciali per lavoratori autonomi; </a:t>
            </a:r>
          </a:p>
          <a:p>
            <a:pPr marL="109537" indent="0">
              <a:buFont typeface="Wingdings 3" pitchFamily="18" charset="2"/>
              <a:buNone/>
              <a:defRPr/>
            </a:pPr>
            <a:r>
              <a:rPr lang="it-IT" altLang="it-IT" sz="2000" dirty="0">
                <a:latin typeface="Verdana" panose="020B0604030504040204" pitchFamily="34" charset="0"/>
                <a:ea typeface="Verdana" panose="020B0604030504040204" pitchFamily="34" charset="0"/>
              </a:rPr>
              <a:t>a condizione che i periodi oggetto di ricongiunzione non abbiano dato luogo alla liquidazione di una pensione diretta</a:t>
            </a:r>
          </a:p>
        </p:txBody>
      </p:sp>
    </p:spTree>
    <p:extLst>
      <p:ext uri="{BB962C8B-B14F-4D97-AF65-F5344CB8AC3E}">
        <p14:creationId xmlns:p14="http://schemas.microsoft.com/office/powerpoint/2010/main" val="2754674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piè di pagina 2">
            <a:extLst>
              <a:ext uri="{FF2B5EF4-FFF2-40B4-BE49-F238E27FC236}">
                <a16:creationId xmlns:a16="http://schemas.microsoft.com/office/drawing/2014/main" id="{23D41220-0053-458A-B6EB-728172481A8D}"/>
              </a:ext>
            </a:extLst>
          </p:cNvPr>
          <p:cNvSpPr>
            <a:spLocks noGrp="1"/>
          </p:cNvSpPr>
          <p:nvPr>
            <p:ph type="ftr" sz="quarter" idx="11"/>
          </p:nvPr>
        </p:nvSpPr>
        <p:spPr/>
        <p:txBody>
          <a:bodyPr/>
          <a:lstStyle/>
          <a:p>
            <a:r>
              <a:rPr lang="it-IT" dirty="0"/>
              <a:t>Cremona 15 Maggio 2019</a:t>
            </a:r>
          </a:p>
        </p:txBody>
      </p:sp>
      <p:sp>
        <p:nvSpPr>
          <p:cNvPr id="5" name="Titolo 2">
            <a:extLst>
              <a:ext uri="{FF2B5EF4-FFF2-40B4-BE49-F238E27FC236}">
                <a16:creationId xmlns:a16="http://schemas.microsoft.com/office/drawing/2014/main" id="{13CC8DC7-27B6-429D-96EB-827DD2E56F37}"/>
              </a:ext>
            </a:extLst>
          </p:cNvPr>
          <p:cNvSpPr>
            <a:spLocks noGrp="1"/>
          </p:cNvSpPr>
          <p:nvPr>
            <p:ph type="ctrTitle" idx="4294967295"/>
          </p:nvPr>
        </p:nvSpPr>
        <p:spPr>
          <a:xfrm>
            <a:off x="1812925" y="334962"/>
            <a:ext cx="9296400" cy="770823"/>
          </a:xfrm>
        </p:spPr>
        <p:txBody>
          <a:bodyPr>
            <a:normAutofit fontScale="90000"/>
          </a:bodyPr>
          <a:lstStyle/>
          <a:p>
            <a:pPr>
              <a:defRPr/>
            </a:pPr>
            <a:r>
              <a:rPr lang="it-IT" sz="4000" dirty="0">
                <a:solidFill>
                  <a:schemeClr val="accent1">
                    <a:lumMod val="75000"/>
                  </a:schemeClr>
                </a:solidFill>
                <a:latin typeface="Verdana" panose="020B0604030504040204" pitchFamily="34" charset="0"/>
                <a:ea typeface="Verdana" panose="020B0604030504040204" pitchFamily="34" charset="0"/>
              </a:rPr>
              <a:t>Ricongiunzione di periodi da lavoro autonomo</a:t>
            </a:r>
          </a:p>
        </p:txBody>
      </p:sp>
      <p:sp>
        <p:nvSpPr>
          <p:cNvPr id="6" name="Segnaposto contenuto 1">
            <a:extLst>
              <a:ext uri="{FF2B5EF4-FFF2-40B4-BE49-F238E27FC236}">
                <a16:creationId xmlns:a16="http://schemas.microsoft.com/office/drawing/2014/main" id="{D75D31A3-33B4-47AF-B0BE-852B64EF98DE}"/>
              </a:ext>
            </a:extLst>
          </p:cNvPr>
          <p:cNvSpPr>
            <a:spLocks noGrp="1"/>
          </p:cNvSpPr>
          <p:nvPr>
            <p:ph type="body" idx="13"/>
          </p:nvPr>
        </p:nvSpPr>
        <p:spPr>
          <a:xfrm>
            <a:off x="838200" y="2222500"/>
            <a:ext cx="10515600" cy="4102100"/>
          </a:xfrm>
        </p:spPr>
        <p:txBody>
          <a:bodyPr>
            <a:normAutofit lnSpcReduction="10000"/>
          </a:bodyPr>
          <a:lstStyle/>
          <a:p>
            <a:pPr marL="285750" indent="-285750" algn="just">
              <a:buFont typeface="Arial" panose="020B0604020202020204" pitchFamily="34" charset="0"/>
              <a:buChar char="•"/>
            </a:pPr>
            <a:r>
              <a:rPr lang="it-IT" altLang="it-IT" sz="1800" dirty="0">
                <a:solidFill>
                  <a:schemeClr val="tx1"/>
                </a:solidFill>
                <a:latin typeface="Verdana" panose="020B0604030504040204" pitchFamily="34" charset="0"/>
                <a:ea typeface="Verdana" panose="020B0604030504040204" pitchFamily="34" charset="0"/>
              </a:rPr>
              <a:t>Nella ipotesi in cui oggetto della ricongiunzione siano periodi di iscrizione nelle </a:t>
            </a:r>
            <a:r>
              <a:rPr lang="it-IT" altLang="it-IT" sz="1800" b="1" dirty="0">
                <a:solidFill>
                  <a:schemeClr val="tx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gestioni speciali</a:t>
            </a:r>
            <a:r>
              <a:rPr lang="it-IT" altLang="it-IT" sz="1800" dirty="0">
                <a:solidFill>
                  <a:schemeClr val="tx1"/>
                </a:solidFill>
                <a:latin typeface="Verdana" panose="020B0604030504040204" pitchFamily="34" charset="0"/>
                <a:ea typeface="Verdana" panose="020B0604030504040204" pitchFamily="34" charset="0"/>
              </a:rPr>
              <a:t> dei lavoratori autonomi è richiesto che il soggetto possa vantare cinque anni di contribuzione da lavoro dipendente (obbligatoria, volontaria o figurativa) in </a:t>
            </a:r>
            <a:r>
              <a:rPr lang="it-IT" altLang="it-IT" sz="1800" b="1" dirty="0">
                <a:solidFill>
                  <a:schemeClr val="tx1"/>
                </a:solidFill>
                <a:latin typeface="Verdana" panose="020B0604030504040204" pitchFamily="34" charset="0"/>
                <a:ea typeface="Verdana" panose="020B0604030504040204" pitchFamily="34" charset="0"/>
              </a:rPr>
              <a:t>una o più gestioni obbligatorie dei lavoratori dipendenti</a:t>
            </a:r>
            <a:r>
              <a:rPr lang="it-IT" altLang="it-IT" sz="1800" dirty="0">
                <a:solidFill>
                  <a:schemeClr val="tx1"/>
                </a:solidFill>
                <a:latin typeface="Verdana" panose="020B0604030504040204" pitchFamily="34" charset="0"/>
                <a:ea typeface="Verdana" panose="020B0604030504040204" pitchFamily="34" charset="0"/>
              </a:rPr>
              <a:t> nel periodo intercorrente tra l’ultima iscrizione nelle gestioni speciali dei lavoratori autonomi e  la domanda di ricongiunzione senza che nei periodi concorrenti a formare il quinquennio siano presenti interruzioni dovute a iscrizione nelle gestioni speciali dei lavoratori autonomi, tranne che per l’ipotesi in cui il periodo di iscrizione in queste ultime gestioni sia coincidente con la prosecuzione volontaria dell’iscrizione in una delle gestioni obbligatorie dei lavoratori dipendenti, nel qual caso l’interruzione non sussiste (circolare n.524 RCV del 1980).</a:t>
            </a:r>
          </a:p>
          <a:p>
            <a:pPr marL="285750" indent="-285750" algn="just">
              <a:buFont typeface="Arial" panose="020B0604020202020204" pitchFamily="34" charset="0"/>
              <a:buChar char="•"/>
            </a:pPr>
            <a:r>
              <a:rPr lang="it-IT" altLang="it-IT" sz="1800" dirty="0">
                <a:solidFill>
                  <a:schemeClr val="tx1"/>
                </a:solidFill>
                <a:latin typeface="Verdana" panose="020B0604030504040204" pitchFamily="34" charset="0"/>
                <a:ea typeface="Verdana" panose="020B0604030504040204" pitchFamily="34" charset="0"/>
              </a:rPr>
              <a:t>In pratica, l’interessato nel periodo intercorrente tra la domanda di ricongiunzione e l’ultima iscrizione nelle gestioni speciali dei lavoratori autonomi, non coincidente con la prosecuzione volontaria sopra menzionata, deve possedere complessivamente cinque anni di contribuzione (obbligatoria, volontaria o figurativa) in qualità di lavoratore dipendente, in una o più gestioni pensionistiche obbligatorie.</a:t>
            </a:r>
          </a:p>
          <a:p>
            <a:endParaRPr lang="it-IT" altLang="it-IT" dirty="0"/>
          </a:p>
        </p:txBody>
      </p:sp>
    </p:spTree>
    <p:extLst>
      <p:ext uri="{BB962C8B-B14F-4D97-AF65-F5344CB8AC3E}">
        <p14:creationId xmlns:p14="http://schemas.microsoft.com/office/powerpoint/2010/main" val="2459370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piè di pagina 2">
            <a:extLst>
              <a:ext uri="{FF2B5EF4-FFF2-40B4-BE49-F238E27FC236}">
                <a16:creationId xmlns:a16="http://schemas.microsoft.com/office/drawing/2014/main" id="{C30E332F-72C9-4337-BA08-F99D9053702E}"/>
              </a:ext>
            </a:extLst>
          </p:cNvPr>
          <p:cNvSpPr>
            <a:spLocks noGrp="1"/>
          </p:cNvSpPr>
          <p:nvPr>
            <p:ph type="ftr" sz="quarter" idx="11"/>
          </p:nvPr>
        </p:nvSpPr>
        <p:spPr/>
        <p:txBody>
          <a:bodyPr/>
          <a:lstStyle/>
          <a:p>
            <a:r>
              <a:rPr lang="it-IT" dirty="0"/>
              <a:t>Cremona 15 Maggio 2019</a:t>
            </a:r>
          </a:p>
        </p:txBody>
      </p:sp>
      <p:sp>
        <p:nvSpPr>
          <p:cNvPr id="4" name="Titolo 3">
            <a:extLst>
              <a:ext uri="{FF2B5EF4-FFF2-40B4-BE49-F238E27FC236}">
                <a16:creationId xmlns:a16="http://schemas.microsoft.com/office/drawing/2014/main" id="{0402274D-94F9-4CE7-8ADD-8B7312EBC0D2}"/>
              </a:ext>
            </a:extLst>
          </p:cNvPr>
          <p:cNvSpPr>
            <a:spLocks noGrp="1"/>
          </p:cNvSpPr>
          <p:nvPr>
            <p:ph type="ctrTitle" idx="4294967295"/>
          </p:nvPr>
        </p:nvSpPr>
        <p:spPr>
          <a:xfrm>
            <a:off x="1998920" y="365125"/>
            <a:ext cx="9354879" cy="1325563"/>
          </a:xfrm>
        </p:spPr>
        <p:txBody>
          <a:bodyPr>
            <a:normAutofit/>
          </a:bodyPr>
          <a:lstStyle/>
          <a:p>
            <a:r>
              <a:rPr lang="it-IT" sz="3600" dirty="0">
                <a:solidFill>
                  <a:schemeClr val="accent1">
                    <a:lumMod val="75000"/>
                  </a:schemeClr>
                </a:solidFill>
                <a:latin typeface="Verdana" panose="020B0604030504040204" pitchFamily="34" charset="0"/>
                <a:ea typeface="Verdana" panose="020B0604030504040204" pitchFamily="34" charset="0"/>
              </a:rPr>
              <a:t>Periodi coincidenti</a:t>
            </a:r>
          </a:p>
        </p:txBody>
      </p:sp>
      <p:sp>
        <p:nvSpPr>
          <p:cNvPr id="5" name="Segnaposto contenuto 1">
            <a:extLst>
              <a:ext uri="{FF2B5EF4-FFF2-40B4-BE49-F238E27FC236}">
                <a16:creationId xmlns:a16="http://schemas.microsoft.com/office/drawing/2014/main" id="{9D0403D8-FAF3-4E0F-89D0-719CB6F61007}"/>
              </a:ext>
            </a:extLst>
          </p:cNvPr>
          <p:cNvSpPr>
            <a:spLocks noGrp="1"/>
          </p:cNvSpPr>
          <p:nvPr>
            <p:ph type="body" idx="13"/>
          </p:nvPr>
        </p:nvSpPr>
        <p:spPr>
          <a:xfrm>
            <a:off x="838200" y="2222500"/>
            <a:ext cx="10515600" cy="4102100"/>
          </a:xfrm>
        </p:spPr>
        <p:txBody>
          <a:bodyPr/>
          <a:lstStyle/>
          <a:p>
            <a:pPr algn="just">
              <a:defRPr/>
            </a:pPr>
            <a:r>
              <a:rPr lang="it-IT" sz="2400" dirty="0">
                <a:solidFill>
                  <a:schemeClr val="tx1"/>
                </a:solidFill>
                <a:latin typeface="Verdana" panose="020B0604030504040204" pitchFamily="34" charset="0"/>
                <a:ea typeface="Verdana" panose="020B0604030504040204" pitchFamily="34" charset="0"/>
              </a:rPr>
              <a:t>Ai fini dell'applicazione degli articoli 1 e 2 della legge 29/1979, ove si verifichi </a:t>
            </a:r>
            <a:r>
              <a:rPr lang="it-IT" sz="2400" u="sng" dirty="0">
                <a:solidFill>
                  <a:schemeClr val="tx1"/>
                </a:solidFill>
                <a:latin typeface="Verdana" panose="020B0604030504040204" pitchFamily="34" charset="0"/>
                <a:ea typeface="Verdana" panose="020B0604030504040204" pitchFamily="34" charset="0"/>
              </a:rPr>
              <a:t>coincidenza di più periodi coperti da contribuzione</a:t>
            </a:r>
            <a:r>
              <a:rPr lang="it-IT" sz="2400" dirty="0">
                <a:solidFill>
                  <a:schemeClr val="tx1"/>
                </a:solidFill>
                <a:latin typeface="Verdana" panose="020B0604030504040204" pitchFamily="34" charset="0"/>
                <a:ea typeface="Verdana" panose="020B0604030504040204" pitchFamily="34" charset="0"/>
              </a:rPr>
              <a:t>, sono utili quelli relativi a prestazioni effettive di lavoro. </a:t>
            </a:r>
          </a:p>
          <a:p>
            <a:pPr algn="just">
              <a:defRPr/>
            </a:pPr>
            <a:r>
              <a:rPr lang="it-IT" sz="2400" dirty="0">
                <a:solidFill>
                  <a:schemeClr val="tx1"/>
                </a:solidFill>
                <a:latin typeface="Verdana" panose="020B0604030504040204" pitchFamily="34" charset="0"/>
                <a:ea typeface="Verdana" panose="020B0604030504040204" pitchFamily="34" charset="0"/>
              </a:rPr>
              <a:t>In mancanza di queste, la contribuzione è utile una sola volta ed è quella di importo più elevato (art.8, primo comma, legge 29/1979)</a:t>
            </a:r>
          </a:p>
          <a:p>
            <a:pPr marL="109537" indent="0">
              <a:buFont typeface="Wingdings 3" pitchFamily="18" charset="2"/>
              <a:buNone/>
              <a:defRPr/>
            </a:pPr>
            <a:endParaRPr lang="it-IT" sz="2000" dirty="0">
              <a:latin typeface="Comic Sans MS" panose="030F0702030302020204" pitchFamily="66" charset="0"/>
            </a:endParaRPr>
          </a:p>
        </p:txBody>
      </p:sp>
    </p:spTree>
    <p:extLst>
      <p:ext uri="{BB962C8B-B14F-4D97-AF65-F5344CB8AC3E}">
        <p14:creationId xmlns:p14="http://schemas.microsoft.com/office/powerpoint/2010/main" val="3360538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piè di pagina 1">
            <a:extLst>
              <a:ext uri="{FF2B5EF4-FFF2-40B4-BE49-F238E27FC236}">
                <a16:creationId xmlns:a16="http://schemas.microsoft.com/office/drawing/2014/main" id="{4E3BBA34-DF1A-4768-B514-7EAD9A521B08}"/>
              </a:ext>
            </a:extLst>
          </p:cNvPr>
          <p:cNvSpPr>
            <a:spLocks noGrp="1"/>
          </p:cNvSpPr>
          <p:nvPr>
            <p:ph type="ftr" sz="quarter" idx="11"/>
          </p:nvPr>
        </p:nvSpPr>
        <p:spPr/>
        <p:txBody>
          <a:bodyPr/>
          <a:lstStyle/>
          <a:p>
            <a:r>
              <a:rPr lang="it-IT" dirty="0"/>
              <a:t>Cremona 15 Maggio 2019</a:t>
            </a:r>
          </a:p>
        </p:txBody>
      </p:sp>
      <p:sp>
        <p:nvSpPr>
          <p:cNvPr id="3" name="Titolo 2">
            <a:extLst>
              <a:ext uri="{FF2B5EF4-FFF2-40B4-BE49-F238E27FC236}">
                <a16:creationId xmlns:a16="http://schemas.microsoft.com/office/drawing/2014/main" id="{C9B1B562-720E-40DA-BE8F-2327C38B1E7E}"/>
              </a:ext>
            </a:extLst>
          </p:cNvPr>
          <p:cNvSpPr>
            <a:spLocks noGrp="1"/>
          </p:cNvSpPr>
          <p:nvPr>
            <p:ph type="ctrTitle" idx="4294967295"/>
          </p:nvPr>
        </p:nvSpPr>
        <p:spPr>
          <a:xfrm>
            <a:off x="1828800" y="365125"/>
            <a:ext cx="9524999" cy="857619"/>
          </a:xfrm>
        </p:spPr>
        <p:txBody>
          <a:bodyPr>
            <a:normAutofit/>
          </a:bodyPr>
          <a:lstStyle/>
          <a:p>
            <a:r>
              <a:rPr lang="it-IT" sz="3600" dirty="0">
                <a:solidFill>
                  <a:schemeClr val="accent1">
                    <a:lumMod val="75000"/>
                  </a:schemeClr>
                </a:solidFill>
                <a:latin typeface="Verdana" panose="020B0604030504040204" pitchFamily="34" charset="0"/>
                <a:ea typeface="Verdana" panose="020B0604030504040204" pitchFamily="34" charset="0"/>
              </a:rPr>
              <a:t>Legge n.45/1990</a:t>
            </a:r>
          </a:p>
        </p:txBody>
      </p:sp>
      <p:sp>
        <p:nvSpPr>
          <p:cNvPr id="4" name="Segnaposto contenuto 1">
            <a:extLst>
              <a:ext uri="{FF2B5EF4-FFF2-40B4-BE49-F238E27FC236}">
                <a16:creationId xmlns:a16="http://schemas.microsoft.com/office/drawing/2014/main" id="{562E3F81-DF2C-4681-9319-16202DFAF778}"/>
              </a:ext>
            </a:extLst>
          </p:cNvPr>
          <p:cNvSpPr txBox="1">
            <a:spLocks/>
          </p:cNvSpPr>
          <p:nvPr/>
        </p:nvSpPr>
        <p:spPr>
          <a:xfrm>
            <a:off x="1622174" y="1359458"/>
            <a:ext cx="8229600" cy="478948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it-IT" altLang="it-IT" sz="2000" dirty="0">
                <a:latin typeface="Verdana" panose="020B0604030504040204" pitchFamily="34" charset="0"/>
                <a:ea typeface="Verdana" panose="020B0604030504040204" pitchFamily="34" charset="0"/>
              </a:rPr>
              <a:t>L’art. 1, comma 1,  della legge n.45/1990 dà la possibilità  al lavoratore dipendente pubblico o privato, o al lavoratore autonomo, che sia stato iscritto a forme obbligatorie di previdenza per i liberi professionisti, di chiedere la ricongiunzione di tutti i periodi di contribuzione esistenti presso le citate forme previdenziali, nella gestione cui risulti iscritto in qualità di </a:t>
            </a:r>
            <a:r>
              <a:rPr lang="it-IT" altLang="it-IT" sz="2000" b="1" dirty="0">
                <a:latin typeface="Verdana" panose="020B0604030504040204" pitchFamily="34" charset="0"/>
                <a:ea typeface="Verdana" panose="020B0604030504040204" pitchFamily="34" charset="0"/>
              </a:rPr>
              <a:t>lavoratore dipendente o autonomo</a:t>
            </a:r>
            <a:r>
              <a:rPr lang="it-IT" altLang="it-IT" sz="2000" dirty="0">
                <a:latin typeface="Verdana" panose="020B0604030504040204" pitchFamily="34" charset="0"/>
                <a:ea typeface="Verdana" panose="020B0604030504040204" pitchFamily="34" charset="0"/>
              </a:rPr>
              <a:t> </a:t>
            </a:r>
          </a:p>
          <a:p>
            <a:pPr algn="just"/>
            <a:r>
              <a:rPr lang="it-IT" altLang="it-IT" sz="2000" dirty="0">
                <a:latin typeface="Verdana" panose="020B0604030504040204" pitchFamily="34" charset="0"/>
                <a:ea typeface="Verdana" panose="020B0604030504040204" pitchFamily="34" charset="0"/>
              </a:rPr>
              <a:t>L’art.1, comma 2, della legge 45/1990  riconosce analoga facoltà al libero professionista che sia  stato iscritto  a  forme  obbligatorie   di   previdenza   per   lavoratori dipendenti, pubblici o privati, o per lavoratori  autonomi,  ai  fini della ricongiunzione di tutti i periodi di  contribuzione  presso  le medesime forme previdenziali, nella gestione cui risulta iscritto  in qualità di </a:t>
            </a:r>
            <a:r>
              <a:rPr lang="it-IT" altLang="it-IT" sz="2000" b="1" dirty="0">
                <a:latin typeface="Verdana" panose="020B0604030504040204" pitchFamily="34" charset="0"/>
                <a:ea typeface="Verdana" panose="020B0604030504040204" pitchFamily="34" charset="0"/>
              </a:rPr>
              <a:t>libero professionista</a:t>
            </a:r>
            <a:endParaRPr lang="it-IT" altLang="it-IT"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744179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piè di pagina 1">
            <a:extLst>
              <a:ext uri="{FF2B5EF4-FFF2-40B4-BE49-F238E27FC236}">
                <a16:creationId xmlns:a16="http://schemas.microsoft.com/office/drawing/2014/main" id="{55AF8267-4415-4AE8-82F5-A108D56BCDB7}"/>
              </a:ext>
            </a:extLst>
          </p:cNvPr>
          <p:cNvSpPr>
            <a:spLocks noGrp="1"/>
          </p:cNvSpPr>
          <p:nvPr>
            <p:ph type="ftr" sz="quarter" idx="11"/>
          </p:nvPr>
        </p:nvSpPr>
        <p:spPr/>
        <p:txBody>
          <a:bodyPr/>
          <a:lstStyle/>
          <a:p>
            <a:r>
              <a:rPr lang="it-IT" dirty="0"/>
              <a:t>Cremona 15 Maggio 2019</a:t>
            </a:r>
          </a:p>
        </p:txBody>
      </p:sp>
      <p:sp>
        <p:nvSpPr>
          <p:cNvPr id="3" name="Titolo 2">
            <a:extLst>
              <a:ext uri="{FF2B5EF4-FFF2-40B4-BE49-F238E27FC236}">
                <a16:creationId xmlns:a16="http://schemas.microsoft.com/office/drawing/2014/main" id="{32808F51-FB79-4794-B35F-4818E5EEA6A6}"/>
              </a:ext>
            </a:extLst>
          </p:cNvPr>
          <p:cNvSpPr>
            <a:spLocks noGrp="1"/>
          </p:cNvSpPr>
          <p:nvPr>
            <p:ph type="ctrTitle" idx="4294967295"/>
          </p:nvPr>
        </p:nvSpPr>
        <p:spPr>
          <a:xfrm>
            <a:off x="1828800" y="365125"/>
            <a:ext cx="9525000" cy="846987"/>
          </a:xfrm>
        </p:spPr>
        <p:txBody>
          <a:bodyPr/>
          <a:lstStyle/>
          <a:p>
            <a:r>
              <a:rPr lang="it-IT" dirty="0">
                <a:solidFill>
                  <a:schemeClr val="accent1">
                    <a:lumMod val="75000"/>
                  </a:schemeClr>
                </a:solidFill>
                <a:latin typeface="Verdana" panose="020B0604030504040204" pitchFamily="34" charset="0"/>
                <a:ea typeface="Verdana" panose="020B0604030504040204" pitchFamily="34" charset="0"/>
              </a:rPr>
              <a:t>Legge n.45/1990</a:t>
            </a:r>
            <a:endParaRPr lang="it-IT" dirty="0"/>
          </a:p>
        </p:txBody>
      </p:sp>
      <p:sp>
        <p:nvSpPr>
          <p:cNvPr id="4" name="Segnaposto contenuto 1">
            <a:extLst>
              <a:ext uri="{FF2B5EF4-FFF2-40B4-BE49-F238E27FC236}">
                <a16:creationId xmlns:a16="http://schemas.microsoft.com/office/drawing/2014/main" id="{0606F3D1-5DC0-44EF-AF95-95E38B78456E}"/>
              </a:ext>
            </a:extLst>
          </p:cNvPr>
          <p:cNvSpPr txBox="1">
            <a:spLocks/>
          </p:cNvSpPr>
          <p:nvPr/>
        </p:nvSpPr>
        <p:spPr>
          <a:xfrm>
            <a:off x="1626781" y="1892595"/>
            <a:ext cx="8229600" cy="41283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it-IT" altLang="it-IT" sz="2000" dirty="0">
                <a:latin typeface="Verdana" panose="020B0604030504040204" pitchFamily="34" charset="0"/>
                <a:ea typeface="Verdana" panose="020B0604030504040204" pitchFamily="34" charset="0"/>
              </a:rPr>
              <a:t>dopo il compimento dell' età pensionabile, in alternativa alle ipotesi come sopra delineate, è prevista dal successivo quarto comma dello stesso art. 1 la possibilità di chiedere la ricongiunzione in parola presso una qualsiasi delle gestioni pensionistiche, a condizione che i richiedenti possano ivi far valere almeno dieci anni di contribuzione continuativa in relazione ad attività effettivamente prestata.  La continuità va accertata nel periodo intercorrente tra la data iniziale di iscrizione e quella di presentazione della domanda a condizione che le eventuali interruzioni di tale iscrizione non siano dovute ad assicurazione presso altro Fondo pensionistico (circ.199/1995)</a:t>
            </a:r>
          </a:p>
        </p:txBody>
      </p:sp>
    </p:spTree>
    <p:extLst>
      <p:ext uri="{BB962C8B-B14F-4D97-AF65-F5344CB8AC3E}">
        <p14:creationId xmlns:p14="http://schemas.microsoft.com/office/powerpoint/2010/main" val="3006113903"/>
      </p:ext>
    </p:extLst>
  </p:cSld>
  <p:clrMapOvr>
    <a:masterClrMapping/>
  </p:clrMapOvr>
</p:sld>
</file>

<file path=ppt/theme/theme1.xml><?xml version="1.0" encoding="utf-8"?>
<a:theme xmlns:a="http://schemas.openxmlformats.org/drawingml/2006/main" name="Tema di Office">
  <a:themeElements>
    <a:clrScheme name="inps 1">
      <a:dk1>
        <a:srgbClr val="000000"/>
      </a:dk1>
      <a:lt1>
        <a:srgbClr val="FFFFFF"/>
      </a:lt1>
      <a:dk2>
        <a:srgbClr val="6D6D6D"/>
      </a:dk2>
      <a:lt2>
        <a:srgbClr val="E7E6E6"/>
      </a:lt2>
      <a:accent1>
        <a:srgbClr val="007DB3"/>
      </a:accent1>
      <a:accent2>
        <a:srgbClr val="41AAD7"/>
      </a:accent2>
      <a:accent3>
        <a:srgbClr val="E5CE23"/>
      </a:accent3>
      <a:accent4>
        <a:srgbClr val="65DDE0"/>
      </a:accent4>
      <a:accent5>
        <a:srgbClr val="FF6D26"/>
      </a:accent5>
      <a:accent6>
        <a:srgbClr val="9E0051"/>
      </a:accent6>
      <a:hlink>
        <a:srgbClr val="0090C0"/>
      </a:hlink>
      <a:folHlink>
        <a:srgbClr val="5959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zione standard.potx" id="{80DC5DC9-088E-44E2-ADC4-A5A3090FC596}" vid="{EB44DEA0-35E3-4153-946C-94B964E56632}"/>
    </a:ext>
  </a:extLst>
</a:theme>
</file>

<file path=ppt/theme/theme2.xml><?xml version="1.0" encoding="utf-8"?>
<a:theme xmlns:a="http://schemas.openxmlformats.org/drawingml/2006/main" name="29_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60000"/>
            <a:lumOff val="40000"/>
          </a:schemeClr>
        </a:solidFill>
      </a:spPr>
      <a:bodyPr spcFirstLastPara="0" vert="horz" wrap="square" lIns="112223" tIns="112223" rIns="112223" bIns="112223" numCol="1" spcCol="1270" anchor="ctr" anchorCtr="0">
        <a:noAutofit/>
      </a:bodyPr>
      <a:lstStyle>
        <a:defPPr algn="ctr" defTabSz="755650">
          <a:lnSpc>
            <a:spcPct val="90000"/>
          </a:lnSpc>
          <a:spcBef>
            <a:spcPct val="0"/>
          </a:spcBef>
          <a:spcAft>
            <a:spcPct val="35000"/>
          </a:spcAft>
          <a:defRPr sz="1700" kern="1200" dirty="0" smtClean="0">
            <a:solidFill>
              <a:schemeClr val="tx1"/>
            </a:solidFill>
          </a:defRPr>
        </a:defPPr>
      </a:lstStyle>
      <a: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Presentazione standard</Template>
  <TotalTime>978</TotalTime>
  <Words>3953</Words>
  <Application>Microsoft Office PowerPoint</Application>
  <PresentationFormat>Widescreen</PresentationFormat>
  <Paragraphs>323</Paragraphs>
  <Slides>38</Slides>
  <Notes>5</Notes>
  <HiddenSlides>0</HiddenSlides>
  <MMClips>0</MMClips>
  <ScaleCrop>false</ScaleCrop>
  <HeadingPairs>
    <vt:vector size="6" baseType="variant">
      <vt:variant>
        <vt:lpstr>Caratteri utilizzati</vt:lpstr>
      </vt:variant>
      <vt:variant>
        <vt:i4>10</vt:i4>
      </vt:variant>
      <vt:variant>
        <vt:lpstr>Tema</vt:lpstr>
      </vt:variant>
      <vt:variant>
        <vt:i4>2</vt:i4>
      </vt:variant>
      <vt:variant>
        <vt:lpstr>Titoli diapositive</vt:lpstr>
      </vt:variant>
      <vt:variant>
        <vt:i4>38</vt:i4>
      </vt:variant>
    </vt:vector>
  </HeadingPairs>
  <TitlesOfParts>
    <vt:vector size="50" baseType="lpstr">
      <vt:lpstr>Arial</vt:lpstr>
      <vt:lpstr>Calibri</vt:lpstr>
      <vt:lpstr>Calibri Light</vt:lpstr>
      <vt:lpstr>Comic Sans MS</vt:lpstr>
      <vt:lpstr>Courier New</vt:lpstr>
      <vt:lpstr>Symbol</vt:lpstr>
      <vt:lpstr>Times New Roman</vt:lpstr>
      <vt:lpstr>Verdana</vt:lpstr>
      <vt:lpstr>Wingdings</vt:lpstr>
      <vt:lpstr>Wingdings 3</vt:lpstr>
      <vt:lpstr>Tema di Office</vt:lpstr>
      <vt:lpstr>29_Tema di Office</vt:lpstr>
      <vt:lpstr>Inarcassa ed INPS si incontrano</vt:lpstr>
      <vt:lpstr>Ricongiunzioni</vt:lpstr>
      <vt:lpstr>Ricongiunzione ai sensi della legge n.29/1979</vt:lpstr>
      <vt:lpstr>Ricongiunzione ai sensi della legge n.29/1979</vt:lpstr>
      <vt:lpstr>Condizioni per esercitare la facoltà di  ricongiunzione</vt:lpstr>
      <vt:lpstr>Ricongiunzione di periodi da lavoro autonomo</vt:lpstr>
      <vt:lpstr>Periodi coincidenti</vt:lpstr>
      <vt:lpstr>Legge n.45/1990</vt:lpstr>
      <vt:lpstr>Legge n.45/1990</vt:lpstr>
      <vt:lpstr>Periodi coincidenti</vt:lpstr>
      <vt:lpstr>Titolarità di pensione di anzianità</vt:lpstr>
      <vt:lpstr>Domanda da parte del superstite</vt:lpstr>
      <vt:lpstr>Presentazione on line domande di ricongiunzione</vt:lpstr>
      <vt:lpstr>Presentazione on line domande di ricongiunzione</vt:lpstr>
      <vt:lpstr>L’ISTITUTO DEL CUMULO </vt:lpstr>
      <vt:lpstr>NEUTRALIZZAZIONE DEI PERIODI ASSICURATIVI COINCIDENTI </vt:lpstr>
      <vt:lpstr>NEUTRALIZZAZIONE DEI PERIODI COINCIDENTI </vt:lpstr>
      <vt:lpstr>NEUTRALIZZAZIONE DEI PERIODI COINCIDENTI </vt:lpstr>
      <vt:lpstr>NEUTRALIZZAZIONE DEI PERIODI COINCIDENTI </vt:lpstr>
      <vt:lpstr>DESTINATARI </vt:lpstr>
      <vt:lpstr>PRESTAZIONI PENSIONISTICHE IN CUMULO </vt:lpstr>
      <vt:lpstr>PENSIONE DI VECCHIAIA IN CUMULO </vt:lpstr>
      <vt:lpstr>PENSIONE IN CUMULO  MODIFICHE APPORTATE ALLA LEGGE  n. 228/2012 DALLA LEGGE n. 232/2016</vt:lpstr>
      <vt:lpstr>CONVERSIONE DEI PERIODI DI ISCRIZIONE</vt:lpstr>
      <vt:lpstr>Riflessi della ricongiunzione nella gestione della contribuzione complessiva ai fini del cumulo Personale cessato dal servizio senza diritto a pensione entro il 30/07/2010</vt:lpstr>
      <vt:lpstr>Gestione dei periodi di sovrapposizione </vt:lpstr>
      <vt:lpstr>Principali riferimenti normativi</vt:lpstr>
      <vt:lpstr>Riscatto titoli </vt:lpstr>
      <vt:lpstr>Titoli ammessi a riscatto</vt:lpstr>
      <vt:lpstr>Riscatto titoli (riforma universitaria)</vt:lpstr>
      <vt:lpstr>TITOLI AMMESSI A RISCATTO I TITOLI CONSEGUITI ALL’ESTERO</vt:lpstr>
      <vt:lpstr>TITOLI ESTERO</vt:lpstr>
      <vt:lpstr>PERIODI RISCATTABILI</vt:lpstr>
      <vt:lpstr>Altri periodi riscattabili</vt:lpstr>
      <vt:lpstr>Prosecuzione volontaria</vt:lpstr>
      <vt:lpstr>Prosecuzione volontaria</vt:lpstr>
      <vt:lpstr>Accrediti figurativi</vt:lpstr>
      <vt:lpstr>Grazie e buon lavoro</vt:lpstr>
    </vt:vector>
  </TitlesOfParts>
  <Company>I.N.P.S.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Cumulo periodi assicurativi</dc:title>
  <dc:creator>FERRINI MARIO</dc:creator>
  <cp:lastModifiedBy>Villaschi Gianpiero</cp:lastModifiedBy>
  <cp:revision>96</cp:revision>
  <cp:lastPrinted>2019-02-08T13:13:51Z</cp:lastPrinted>
  <dcterms:created xsi:type="dcterms:W3CDTF">2019-01-23T14:42:26Z</dcterms:created>
  <dcterms:modified xsi:type="dcterms:W3CDTF">2019-05-15T06:59:04Z</dcterms:modified>
</cp:coreProperties>
</file>