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7"/>
  </p:notesMasterIdLst>
  <p:sldIdLst>
    <p:sldId id="257" r:id="rId2"/>
    <p:sldId id="270" r:id="rId3"/>
    <p:sldId id="274" r:id="rId4"/>
    <p:sldId id="277" r:id="rId5"/>
    <p:sldId id="276" r:id="rId6"/>
    <p:sldId id="278" r:id="rId7"/>
    <p:sldId id="275" r:id="rId8"/>
    <p:sldId id="281" r:id="rId9"/>
    <p:sldId id="284" r:id="rId10"/>
    <p:sldId id="286" r:id="rId11"/>
    <p:sldId id="287" r:id="rId12"/>
    <p:sldId id="325" r:id="rId13"/>
    <p:sldId id="289" r:id="rId14"/>
    <p:sldId id="295" r:id="rId15"/>
    <p:sldId id="296" r:id="rId16"/>
    <p:sldId id="297" r:id="rId17"/>
    <p:sldId id="299" r:id="rId18"/>
    <p:sldId id="348" r:id="rId19"/>
    <p:sldId id="301" r:id="rId20"/>
    <p:sldId id="302" r:id="rId21"/>
    <p:sldId id="303" r:id="rId22"/>
    <p:sldId id="304" r:id="rId23"/>
    <p:sldId id="307" r:id="rId24"/>
    <p:sldId id="308" r:id="rId25"/>
    <p:sldId id="282" r:id="rId26"/>
    <p:sldId id="316" r:id="rId27"/>
    <p:sldId id="317" r:id="rId28"/>
    <p:sldId id="345" r:id="rId29"/>
    <p:sldId id="344" r:id="rId30"/>
    <p:sldId id="329" r:id="rId31"/>
    <p:sldId id="328" r:id="rId32"/>
    <p:sldId id="327" r:id="rId33"/>
    <p:sldId id="335" r:id="rId34"/>
    <p:sldId id="347" r:id="rId35"/>
    <p:sldId id="309" r:id="rId36"/>
    <p:sldId id="346" r:id="rId37"/>
    <p:sldId id="334" r:id="rId38"/>
    <p:sldId id="333" r:id="rId39"/>
    <p:sldId id="332" r:id="rId40"/>
    <p:sldId id="331" r:id="rId41"/>
    <p:sldId id="343" r:id="rId42"/>
    <p:sldId id="342" r:id="rId43"/>
    <p:sldId id="340" r:id="rId44"/>
    <p:sldId id="350" r:id="rId45"/>
    <p:sldId id="349" r:id="rId46"/>
    <p:sldId id="351" r:id="rId47"/>
    <p:sldId id="352" r:id="rId48"/>
    <p:sldId id="353" r:id="rId49"/>
    <p:sldId id="355" r:id="rId50"/>
    <p:sldId id="356" r:id="rId51"/>
    <p:sldId id="365" r:id="rId52"/>
    <p:sldId id="366" r:id="rId53"/>
    <p:sldId id="367" r:id="rId54"/>
    <p:sldId id="368" r:id="rId55"/>
    <p:sldId id="377" r:id="rId5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8C8"/>
    <a:srgbClr val="0070C0"/>
    <a:srgbClr val="058CBD"/>
    <a:srgbClr val="FF6D26"/>
    <a:srgbClr val="00C0C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86418"/>
  </p:normalViewPr>
  <p:slideViewPr>
    <p:cSldViewPr snapToGrid="0" snapToObjects="1">
      <p:cViewPr varScale="1">
        <p:scale>
          <a:sx n="116" d="100"/>
          <a:sy n="116" d="100"/>
        </p:scale>
        <p:origin x="42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60" cy="498056"/>
          </a:xfrm>
          <a:prstGeom prst="rect">
            <a:avLst/>
          </a:prstGeom>
        </p:spPr>
        <p:txBody>
          <a:bodyPr vert="horz" lIns="91431" tIns="45715" rIns="91431" bIns="45715" rtlCol="0"/>
          <a:lstStyle>
            <a:lvl1pPr algn="l">
              <a:defRPr sz="1200"/>
            </a:lvl1pPr>
          </a:lstStyle>
          <a:p>
            <a:endParaRPr lang="it-IT"/>
          </a:p>
        </p:txBody>
      </p:sp>
      <p:sp>
        <p:nvSpPr>
          <p:cNvPr id="3" name="Segnaposto data 2"/>
          <p:cNvSpPr>
            <a:spLocks noGrp="1"/>
          </p:cNvSpPr>
          <p:nvPr>
            <p:ph type="dt" idx="1"/>
          </p:nvPr>
        </p:nvSpPr>
        <p:spPr>
          <a:xfrm>
            <a:off x="3850443" y="1"/>
            <a:ext cx="2945660" cy="498056"/>
          </a:xfrm>
          <a:prstGeom prst="rect">
            <a:avLst/>
          </a:prstGeom>
        </p:spPr>
        <p:txBody>
          <a:bodyPr vert="horz" lIns="91431" tIns="45715" rIns="91431" bIns="45715" rtlCol="0"/>
          <a:lstStyle>
            <a:lvl1pPr algn="r">
              <a:defRPr sz="1200"/>
            </a:lvl1pPr>
          </a:lstStyle>
          <a:p>
            <a:fld id="{774A8097-E4AE-E848-BD22-CD4C79B3074E}" type="datetimeFigureOut">
              <a:rPr lang="it-IT" smtClean="0"/>
              <a:t>15/05/2019</a:t>
            </a:fld>
            <a:endParaRPr lang="it-IT"/>
          </a:p>
        </p:txBody>
      </p:sp>
      <p:sp>
        <p:nvSpPr>
          <p:cNvPr id="4" name="Segnaposto immagin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31" tIns="45715" rIns="91431" bIns="45715"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31" tIns="45715" rIns="91431" bIns="45715"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5"/>
            <a:ext cx="2945660" cy="498055"/>
          </a:xfrm>
          <a:prstGeom prst="rect">
            <a:avLst/>
          </a:prstGeom>
        </p:spPr>
        <p:txBody>
          <a:bodyPr vert="horz" lIns="91431" tIns="45715" rIns="91431" bIns="4571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5"/>
            <a:ext cx="2945660" cy="498055"/>
          </a:xfrm>
          <a:prstGeom prst="rect">
            <a:avLst/>
          </a:prstGeom>
        </p:spPr>
        <p:txBody>
          <a:bodyPr vert="horz" lIns="91431" tIns="45715" rIns="91431" bIns="45715" rtlCol="0" anchor="b"/>
          <a:lstStyle>
            <a:lvl1pPr algn="r">
              <a:defRPr sz="1200"/>
            </a:lvl1pPr>
          </a:lstStyle>
          <a:p>
            <a:fld id="{7CFD31F7-E80C-C346-855A-EC8454F5FB1A}" type="slidenum">
              <a:rPr lang="it-IT" smtClean="0"/>
              <a:t>‹N›</a:t>
            </a:fld>
            <a:endParaRPr lang="it-IT"/>
          </a:p>
        </p:txBody>
      </p:sp>
    </p:spTree>
    <p:extLst>
      <p:ext uri="{BB962C8B-B14F-4D97-AF65-F5344CB8AC3E}">
        <p14:creationId xmlns:p14="http://schemas.microsoft.com/office/powerpoint/2010/main" val="38408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D31F7-E80C-C346-855A-EC8454F5FB1A}" type="slidenum">
              <a:rPr lang="it-IT" smtClean="0"/>
              <a:t>1</a:t>
            </a:fld>
            <a:endParaRPr lang="it-IT"/>
          </a:p>
        </p:txBody>
      </p:sp>
    </p:spTree>
    <p:extLst>
      <p:ext uri="{BB962C8B-B14F-4D97-AF65-F5344CB8AC3E}">
        <p14:creationId xmlns:p14="http://schemas.microsoft.com/office/powerpoint/2010/main" val="219601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E1382F2-180F-46A5-956F-19268760DBFE}" type="slidenum">
              <a:rPr lang="it-IT" smtClean="0">
                <a:solidFill>
                  <a:prstClr val="black"/>
                </a:solidFill>
              </a:rPr>
              <a:pPr/>
              <a:t>50</a:t>
            </a:fld>
            <a:endParaRPr lang="it-IT">
              <a:solidFill>
                <a:prstClr val="black"/>
              </a:solidFill>
            </a:endParaRPr>
          </a:p>
        </p:txBody>
      </p:sp>
    </p:spTree>
    <p:extLst>
      <p:ext uri="{BB962C8B-B14F-4D97-AF65-F5344CB8AC3E}">
        <p14:creationId xmlns:p14="http://schemas.microsoft.com/office/powerpoint/2010/main" val="115542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E1382F2-180F-46A5-956F-19268760DBFE}" type="slidenum">
              <a:rPr lang="it-IT" smtClean="0">
                <a:solidFill>
                  <a:prstClr val="black"/>
                </a:solidFill>
              </a:rPr>
              <a:pPr/>
              <a:t>51</a:t>
            </a:fld>
            <a:endParaRPr lang="it-IT">
              <a:solidFill>
                <a:prstClr val="black"/>
              </a:solidFill>
            </a:endParaRPr>
          </a:p>
        </p:txBody>
      </p:sp>
    </p:spTree>
    <p:extLst>
      <p:ext uri="{BB962C8B-B14F-4D97-AF65-F5344CB8AC3E}">
        <p14:creationId xmlns:p14="http://schemas.microsoft.com/office/powerpoint/2010/main" val="134228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defTabSz="914308">
              <a:defRPr/>
            </a:pPr>
            <a:fld id="{7CFD31F7-E80C-C346-855A-EC8454F5FB1A}" type="slidenum">
              <a:rPr lang="it-IT">
                <a:solidFill>
                  <a:prstClr val="black"/>
                </a:solidFill>
                <a:latin typeface="Calibri" panose="020F0502020204030204"/>
              </a:rPr>
              <a:pPr defTabSz="914308">
                <a:defRPr/>
              </a:pPr>
              <a:t>55</a:t>
            </a:fld>
            <a:endParaRPr lang="it-IT">
              <a:solidFill>
                <a:prstClr val="black"/>
              </a:solidFill>
              <a:latin typeface="Calibri" panose="020F0502020204030204"/>
            </a:endParaRPr>
          </a:p>
        </p:txBody>
      </p:sp>
    </p:spTree>
    <p:extLst>
      <p:ext uri="{BB962C8B-B14F-4D97-AF65-F5344CB8AC3E}">
        <p14:creationId xmlns:p14="http://schemas.microsoft.com/office/powerpoint/2010/main" val="353993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9</a:t>
            </a:fld>
            <a:endParaRPr lang="it-IT" dirty="0"/>
          </a:p>
        </p:txBody>
      </p:sp>
    </p:spTree>
    <p:extLst>
      <p:ext uri="{BB962C8B-B14F-4D97-AF65-F5344CB8AC3E}">
        <p14:creationId xmlns:p14="http://schemas.microsoft.com/office/powerpoint/2010/main" val="291747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10</a:t>
            </a:fld>
            <a:endParaRPr lang="it-IT" dirty="0"/>
          </a:p>
        </p:txBody>
      </p:sp>
    </p:spTree>
    <p:extLst>
      <p:ext uri="{BB962C8B-B14F-4D97-AF65-F5344CB8AC3E}">
        <p14:creationId xmlns:p14="http://schemas.microsoft.com/office/powerpoint/2010/main" val="198030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13</a:t>
            </a:fld>
            <a:endParaRPr lang="it-IT" dirty="0"/>
          </a:p>
        </p:txBody>
      </p:sp>
    </p:spTree>
    <p:extLst>
      <p:ext uri="{BB962C8B-B14F-4D97-AF65-F5344CB8AC3E}">
        <p14:creationId xmlns:p14="http://schemas.microsoft.com/office/powerpoint/2010/main" val="370707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14</a:t>
            </a:fld>
            <a:endParaRPr lang="it-IT" dirty="0"/>
          </a:p>
        </p:txBody>
      </p:sp>
    </p:spTree>
    <p:extLst>
      <p:ext uri="{BB962C8B-B14F-4D97-AF65-F5344CB8AC3E}">
        <p14:creationId xmlns:p14="http://schemas.microsoft.com/office/powerpoint/2010/main" val="78470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19</a:t>
            </a:fld>
            <a:endParaRPr lang="it-IT" dirty="0"/>
          </a:p>
        </p:txBody>
      </p:sp>
    </p:spTree>
    <p:extLst>
      <p:ext uri="{BB962C8B-B14F-4D97-AF65-F5344CB8AC3E}">
        <p14:creationId xmlns:p14="http://schemas.microsoft.com/office/powerpoint/2010/main" val="158654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Titolo su una riga</a:t>
            </a:r>
          </a:p>
        </p:txBody>
      </p:sp>
      <p:sp>
        <p:nvSpPr>
          <p:cNvPr id="4" name="Segnaposto numero diapositiva 3"/>
          <p:cNvSpPr>
            <a:spLocks noGrp="1"/>
          </p:cNvSpPr>
          <p:nvPr>
            <p:ph type="sldNum" sz="quarter" idx="10"/>
          </p:nvPr>
        </p:nvSpPr>
        <p:spPr/>
        <p:txBody>
          <a:bodyPr/>
          <a:lstStyle/>
          <a:p>
            <a:fld id="{7CFD31F7-E80C-C346-855A-EC8454F5FB1A}" type="slidenum">
              <a:rPr lang="it-IT" smtClean="0"/>
              <a:t>24</a:t>
            </a:fld>
            <a:endParaRPr lang="it-IT" dirty="0"/>
          </a:p>
        </p:txBody>
      </p:sp>
    </p:spTree>
    <p:extLst>
      <p:ext uri="{BB962C8B-B14F-4D97-AF65-F5344CB8AC3E}">
        <p14:creationId xmlns:p14="http://schemas.microsoft.com/office/powerpoint/2010/main" val="222951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D31F7-E80C-C346-855A-EC8454F5FB1A}" type="slidenum">
              <a:rPr lang="it-IT" smtClean="0">
                <a:solidFill>
                  <a:prstClr val="black"/>
                </a:solidFill>
              </a:rPr>
              <a:pPr/>
              <a:t>44</a:t>
            </a:fld>
            <a:endParaRPr lang="it-IT">
              <a:solidFill>
                <a:prstClr val="black"/>
              </a:solidFill>
            </a:endParaRPr>
          </a:p>
        </p:txBody>
      </p:sp>
    </p:spTree>
    <p:extLst>
      <p:ext uri="{BB962C8B-B14F-4D97-AF65-F5344CB8AC3E}">
        <p14:creationId xmlns:p14="http://schemas.microsoft.com/office/powerpoint/2010/main" val="409063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E1382F2-180F-46A5-956F-19268760DBFE}" type="slidenum">
              <a:rPr lang="it-IT" smtClean="0"/>
              <a:t>46</a:t>
            </a:fld>
            <a:endParaRPr lang="it-IT"/>
          </a:p>
        </p:txBody>
      </p:sp>
    </p:spTree>
    <p:extLst>
      <p:ext uri="{BB962C8B-B14F-4D97-AF65-F5344CB8AC3E}">
        <p14:creationId xmlns:p14="http://schemas.microsoft.com/office/powerpoint/2010/main" val="1874283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B8A9B52-CEBB-E545-BBC5-BB375AD8E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xmlns="" id="{3DBF2853-6A54-A243-8084-B4AF02C9A4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xmlns=""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21" name="Segnaposto data 4">
            <a:extLst>
              <a:ext uri="{FF2B5EF4-FFF2-40B4-BE49-F238E27FC236}">
                <a16:creationId xmlns:a16="http://schemas.microsoft.com/office/drawing/2014/main" xmlns=""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22" name="Segnaposto piè di pagina 5">
            <a:extLst>
              <a:ext uri="{FF2B5EF4-FFF2-40B4-BE49-F238E27FC236}">
                <a16:creationId xmlns:a16="http://schemas.microsoft.com/office/drawing/2014/main" xmlns=""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xmlns=""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24" name="Titolo 1">
            <a:extLst>
              <a:ext uri="{FF2B5EF4-FFF2-40B4-BE49-F238E27FC236}">
                <a16:creationId xmlns:a16="http://schemas.microsoft.com/office/drawing/2014/main" xmlns=""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15872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7A8DDB23-601F-5F41-85FF-2695647E9E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xmlns="" id="{ED204A8C-8881-474C-B242-3F4F61D80C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xmlns=""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xmlns=""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xmlns=""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6" name="Segnaposto piè di pagina 5">
            <a:extLst>
              <a:ext uri="{FF2B5EF4-FFF2-40B4-BE49-F238E27FC236}">
                <a16:creationId xmlns:a16="http://schemas.microsoft.com/office/drawing/2014/main" xmlns=""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xmlns=""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xmlns=""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9820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7813107-E37E-F441-9DCE-4BBF21DC9201}"/>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xmlns="" id="{EAA26D94-3F0D-F544-8646-6079DC50205E}"/>
              </a:ext>
            </a:extLst>
          </p:cNvPr>
          <p:cNvSpPr>
            <a:spLocks noGrp="1"/>
          </p:cNvSpPr>
          <p:nvPr>
            <p:ph type="body" orient="vert" idx="1"/>
          </p:nvPr>
        </p:nvSpPr>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1D56D9EC-8B3F-684E-A3FE-1D984703C71F}"/>
              </a:ext>
            </a:extLst>
          </p:cNvPr>
          <p:cNvSpPr>
            <a:spLocks noGrp="1"/>
          </p:cNvSpPr>
          <p:nvPr>
            <p:ph type="dt" sz="half" idx="10"/>
          </p:nvPr>
        </p:nvSpPr>
        <p:spPr/>
        <p:txBody>
          <a:bodyPr/>
          <a:lstStyle/>
          <a:p>
            <a:fld id="{DD7C5E78-D1FF-8542-931E-76A9DE7F1737}" type="datetime1">
              <a:rPr lang="it-IT" smtClean="0"/>
              <a:t>15/05/2019</a:t>
            </a:fld>
            <a:endParaRPr lang="it-IT"/>
          </a:p>
        </p:txBody>
      </p:sp>
      <p:sp>
        <p:nvSpPr>
          <p:cNvPr id="5" name="Segnaposto piè di pagina 4">
            <a:extLst>
              <a:ext uri="{FF2B5EF4-FFF2-40B4-BE49-F238E27FC236}">
                <a16:creationId xmlns:a16="http://schemas.microsoft.com/office/drawing/2014/main" xmlns=""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9273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xmlns="" id="{D4BDE77B-C7AC-4945-A6BF-03DD9801D586}"/>
              </a:ext>
            </a:extLst>
          </p:cNvPr>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829B907D-036F-6D43-9433-4901BE71A44A}"/>
              </a:ext>
            </a:extLst>
          </p:cNvPr>
          <p:cNvSpPr>
            <a:spLocks noGrp="1"/>
          </p:cNvSpPr>
          <p:nvPr>
            <p:ph type="dt" sz="half" idx="10"/>
          </p:nvPr>
        </p:nvSpPr>
        <p:spPr/>
        <p:txBody>
          <a:bodyPr/>
          <a:lstStyle/>
          <a:p>
            <a:fld id="{979E4772-D18C-AB4C-BB8D-5F31358DD750}" type="datetime1">
              <a:rPr lang="it-IT" smtClean="0"/>
              <a:t>15/05/2019</a:t>
            </a:fld>
            <a:endParaRPr lang="it-IT"/>
          </a:p>
        </p:txBody>
      </p:sp>
      <p:sp>
        <p:nvSpPr>
          <p:cNvPr id="5" name="Segnaposto piè di pagina 4">
            <a:extLst>
              <a:ext uri="{FF2B5EF4-FFF2-40B4-BE49-F238E27FC236}">
                <a16:creationId xmlns:a16="http://schemas.microsoft.com/office/drawing/2014/main" xmlns=""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27539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3390497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3478922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26641954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2589081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8889415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27974064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4076867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8F90BF87-B715-D24B-9832-44BD695109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xmlns="" id="{4D7B7942-FB14-BC46-A96D-4526CE5D19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xmlns=""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10" name="Segnaposto piè di pagina 5">
            <a:extLst>
              <a:ext uri="{FF2B5EF4-FFF2-40B4-BE49-F238E27FC236}">
                <a16:creationId xmlns:a16="http://schemas.microsoft.com/office/drawing/2014/main" xmlns=""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xmlns=""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xmlns=""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891011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1702576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26335243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Layout personalizzat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F90BF87-B715-D24B-9832-44BD69510943}"/>
              </a:ext>
            </a:extLst>
          </p:cNvPr>
          <p:cNvPicPr>
            <a:picLocks noChangeAspect="1"/>
          </p:cNvPicPr>
          <p:nvPr userDrawn="1"/>
        </p:nvPicPr>
        <p:blipFill>
          <a:blip r:embed="rId2"/>
          <a:stretch>
            <a:fillRect/>
          </a:stretch>
        </p:blipFill>
        <p:spPr>
          <a:xfrm>
            <a:off x="-1792" y="-12358"/>
            <a:ext cx="12181435" cy="6863953"/>
          </a:xfrm>
          <a:prstGeom prst="rect">
            <a:avLst/>
          </a:prstGeom>
        </p:spPr>
      </p:pic>
      <p:pic>
        <p:nvPicPr>
          <p:cNvPr id="7" name="Immagine 6">
            <a:extLst>
              <a:ext uri="{FF2B5EF4-FFF2-40B4-BE49-F238E27FC236}">
                <a16:creationId xmlns="" xmlns:a16="http://schemas.microsoft.com/office/drawing/2014/main" id="{4D7B7942-FB14-BC46-A96D-4526CE5D19DA}"/>
              </a:ext>
            </a:extLst>
          </p:cNvPr>
          <p:cNvPicPr>
            <a:picLocks noChangeAspect="1"/>
          </p:cNvPicPr>
          <p:nvPr userDrawn="1"/>
        </p:nvPicPr>
        <p:blipFill>
          <a:blip r:embed="rId3"/>
          <a:stretch>
            <a:fillRect/>
          </a:stretch>
        </p:blipFill>
        <p:spPr>
          <a:xfrm>
            <a:off x="195798" y="207965"/>
            <a:ext cx="881743" cy="1255077"/>
          </a:xfrm>
          <a:prstGeom prst="rect">
            <a:avLst/>
          </a:prstGeom>
        </p:spPr>
      </p:pic>
      <p:sp>
        <p:nvSpPr>
          <p:cNvPr id="9" name="Segnaposto data 4">
            <a:extLst>
              <a:ext uri="{FF2B5EF4-FFF2-40B4-BE49-F238E27FC236}">
                <a16:creationId xmlns="" xmlns:a16="http://schemas.microsoft.com/office/drawing/2014/main" id="{1D463063-3CCD-514C-8EE3-8FFD0DA0DA91}"/>
              </a:ext>
            </a:extLst>
          </p:cNvPr>
          <p:cNvSpPr>
            <a:spLocks noGrp="1"/>
          </p:cNvSpPr>
          <p:nvPr>
            <p:ph type="dt" sz="half" idx="10"/>
          </p:nvPr>
        </p:nvSpPr>
        <p:spPr>
          <a:xfrm>
            <a:off x="838200" y="6554472"/>
            <a:ext cx="1129341" cy="365125"/>
          </a:xfrm>
        </p:spPr>
        <p:txBody>
          <a:bodyPr/>
          <a:lstStyle>
            <a:lvl1pPr>
              <a:defRPr>
                <a:solidFill>
                  <a:schemeClr val="bg1"/>
                </a:solidFill>
              </a:defRPr>
            </a:lvl1pPr>
          </a:lstStyle>
          <a:p>
            <a:fld id="{472F08B7-AAD8-4FD9-A605-B98BF6F8C4C2}" type="datetime1">
              <a:rPr lang="it-IT" smtClean="0">
                <a:solidFill>
                  <a:srgbClr val="FFFFFF"/>
                </a:solidFill>
              </a:rPr>
              <a:t>15/05/2019</a:t>
            </a:fld>
            <a:endParaRPr lang="it-IT" dirty="0">
              <a:solidFill>
                <a:srgbClr val="FFFFFF"/>
              </a:solidFill>
            </a:endParaRPr>
          </a:p>
        </p:txBody>
      </p:sp>
      <p:sp>
        <p:nvSpPr>
          <p:cNvPr id="10" name="Segnaposto piè di pagina 5">
            <a:extLst>
              <a:ext uri="{FF2B5EF4-FFF2-40B4-BE49-F238E27FC236}">
                <a16:creationId xmlns="" xmlns:a16="http://schemas.microsoft.com/office/drawing/2014/main" id="{38B10A8C-5972-B549-A84F-E437B1DE3769}"/>
              </a:ext>
            </a:extLst>
          </p:cNvPr>
          <p:cNvSpPr>
            <a:spLocks noGrp="1"/>
          </p:cNvSpPr>
          <p:nvPr>
            <p:ph type="ftr" sz="quarter" idx="11"/>
          </p:nvPr>
        </p:nvSpPr>
        <p:spPr>
          <a:xfrm>
            <a:off x="2639616" y="6554472"/>
            <a:ext cx="7104789" cy="365125"/>
          </a:xfrm>
        </p:spPr>
        <p:txBody>
          <a:bodyPr/>
          <a:lstStyle>
            <a:lvl1pPr>
              <a:defRPr>
                <a:solidFill>
                  <a:schemeClr val="bg1"/>
                </a:solidFill>
              </a:defRPr>
            </a:lvl1pPr>
          </a:lstStyle>
          <a:p>
            <a:r>
              <a:rPr lang="it-IT" smtClean="0">
                <a:solidFill>
                  <a:srgbClr val="FFFFFF"/>
                </a:solidFill>
              </a:rPr>
              <a:t>D.C. SNAICAP</a:t>
            </a:r>
            <a:endParaRPr lang="it-IT" dirty="0">
              <a:solidFill>
                <a:srgbClr val="FFFFFF"/>
              </a:solidFill>
            </a:endParaRPr>
          </a:p>
        </p:txBody>
      </p:sp>
      <p:sp>
        <p:nvSpPr>
          <p:cNvPr id="11" name="Segnaposto numero diapositiva 6">
            <a:extLst>
              <a:ext uri="{FF2B5EF4-FFF2-40B4-BE49-F238E27FC236}">
                <a16:creationId xmlns="" xmlns:a16="http://schemas.microsoft.com/office/drawing/2014/main" id="{74112D47-E7C0-A749-B46F-1C09AB6ED3E9}"/>
              </a:ext>
            </a:extLst>
          </p:cNvPr>
          <p:cNvSpPr>
            <a:spLocks noGrp="1"/>
          </p:cNvSpPr>
          <p:nvPr>
            <p:ph type="sldNum" sz="quarter" idx="12"/>
          </p:nvPr>
        </p:nvSpPr>
        <p:spPr>
          <a:xfrm>
            <a:off x="10704512" y="6554472"/>
            <a:ext cx="649288" cy="365125"/>
          </a:xfrm>
        </p:spPr>
        <p:txBody>
          <a:bodyPr/>
          <a:lstStyle>
            <a:lvl1pPr>
              <a:defRPr>
                <a:solidFill>
                  <a:schemeClr val="bg1"/>
                </a:solidFill>
              </a:defRPr>
            </a:lvl1pPr>
          </a:lstStyle>
          <a:p>
            <a:fld id="{10AFF00E-9DC3-7240-8851-04147A744FC9}" type="slidenum">
              <a:rPr lang="it-IT" smtClean="0">
                <a:solidFill>
                  <a:srgbClr val="FFFFFF"/>
                </a:solidFill>
              </a:rPr>
              <a:pPr/>
              <a:t>‹N›</a:t>
            </a:fld>
            <a:endParaRPr lang="it-IT" dirty="0">
              <a:solidFill>
                <a:srgbClr val="FFFFFF"/>
              </a:solidFill>
            </a:endParaRPr>
          </a:p>
        </p:txBody>
      </p:sp>
    </p:spTree>
    <p:extLst>
      <p:ext uri="{BB962C8B-B14F-4D97-AF65-F5344CB8AC3E}">
        <p14:creationId xmlns:p14="http://schemas.microsoft.com/office/powerpoint/2010/main" val="3160416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90CD04E2-2BCB-B04B-8AE5-3BEDAC7BF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xmlns="" id="{0B5E3AC0-1FD3-484B-9E61-4399F9AEB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xmlns="" id="{F54921A2-BD8C-F949-A689-7488F22E61FC}"/>
              </a:ext>
            </a:extLst>
          </p:cNvPr>
          <p:cNvSpPr>
            <a:spLocks noGrp="1"/>
          </p:cNvSpPr>
          <p:nvPr>
            <p:ph idx="1"/>
          </p:nvPr>
        </p:nvSpPr>
        <p:spPr>
          <a:xfrm>
            <a:off x="838200" y="1981199"/>
            <a:ext cx="10515600" cy="4195763"/>
          </a:xfrm>
        </p:spPr>
        <p:txBody>
          <a:body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1F2FB386-9D59-134F-87EE-713AAA1DD0F5}"/>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34B4D242-6B28-2942-BA46-7A60C0146BA3}" type="datetime1">
              <a:rPr lang="it-IT" smtClean="0"/>
              <a:pPr/>
              <a:t>15/05/2019</a:t>
            </a:fld>
            <a:endParaRPr lang="it-IT" dirty="0"/>
          </a:p>
        </p:txBody>
      </p:sp>
      <p:sp>
        <p:nvSpPr>
          <p:cNvPr id="5" name="Segnaposto piè di pagina 4">
            <a:extLst>
              <a:ext uri="{FF2B5EF4-FFF2-40B4-BE49-F238E27FC236}">
                <a16:creationId xmlns:a16="http://schemas.microsoft.com/office/drawing/2014/main" xmlns=""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xmlns=""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xmlns="" id="{9C20C73D-13F0-3A4E-BC99-1279F3B2544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183735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1793FD53-CF40-5145-95C9-66C40E3BF7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xmlns="" id="{3525FF86-0899-2D48-9028-866493CE15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xmlns=""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11" name="Segnaposto piè di pagina 5">
            <a:extLst>
              <a:ext uri="{FF2B5EF4-FFF2-40B4-BE49-F238E27FC236}">
                <a16:creationId xmlns:a16="http://schemas.microsoft.com/office/drawing/2014/main" xmlns=""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xmlns=""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8" name="Titolo 1">
            <a:extLst>
              <a:ext uri="{FF2B5EF4-FFF2-40B4-BE49-F238E27FC236}">
                <a16:creationId xmlns:a16="http://schemas.microsoft.com/office/drawing/2014/main" xmlns=""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63321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0DB7D30D-6955-7D41-91A4-2E42A69C2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xmlns="" id="{D2022678-3BD4-AC47-947F-ECF26852E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xmlns="" id="{CEBCCA6F-A58C-614C-A503-62299087B71D}"/>
              </a:ext>
            </a:extLst>
          </p:cNvPr>
          <p:cNvSpPr>
            <a:spLocks noGrp="1"/>
          </p:cNvSpPr>
          <p:nvPr>
            <p:ph sz="half" idx="1"/>
          </p:nvPr>
        </p:nvSpPr>
        <p:spPr>
          <a:xfrm>
            <a:off x="838200" y="1825625"/>
            <a:ext cx="5181600" cy="4351338"/>
          </a:xfrm>
        </p:spPr>
        <p:txBody>
          <a:bodyPr/>
          <a:lstStyle/>
          <a:p>
            <a:pPr lvl="0"/>
            <a:r>
              <a:rPr lang="it-IT"/>
              <a:t>Fare clic per modificare stili del testo dello schema</a:t>
            </a:r>
          </a:p>
        </p:txBody>
      </p:sp>
      <p:sp>
        <p:nvSpPr>
          <p:cNvPr id="4" name="Segnaposto contenuto 3">
            <a:extLst>
              <a:ext uri="{FF2B5EF4-FFF2-40B4-BE49-F238E27FC236}">
                <a16:creationId xmlns:a16="http://schemas.microsoft.com/office/drawing/2014/main" xmlns="" id="{52945A86-E915-964C-AC8D-43DB06AB18D5}"/>
              </a:ext>
            </a:extLst>
          </p:cNvPr>
          <p:cNvSpPr>
            <a:spLocks noGrp="1"/>
          </p:cNvSpPr>
          <p:nvPr>
            <p:ph sz="half" idx="2"/>
          </p:nvPr>
        </p:nvSpPr>
        <p:spPr>
          <a:xfrm>
            <a:off x="6172200" y="1825625"/>
            <a:ext cx="5181600" cy="4351338"/>
          </a:xfrm>
        </p:spPr>
        <p:txBody>
          <a:body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xmlns=""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12" name="Segnaposto piè di pagina 5">
            <a:extLst>
              <a:ext uri="{FF2B5EF4-FFF2-40B4-BE49-F238E27FC236}">
                <a16:creationId xmlns:a16="http://schemas.microsoft.com/office/drawing/2014/main" xmlns=""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xmlns=""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xmlns=""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354868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3F8E0840-25C1-594B-AD82-865D467A2388}"/>
              </a:ext>
            </a:extLst>
          </p:cNvPr>
          <p:cNvSpPr>
            <a:spLocks noGrp="1"/>
          </p:cNvSpPr>
          <p:nvPr>
            <p:ph sz="half" idx="2"/>
          </p:nvPr>
        </p:nvSpPr>
        <p:spPr>
          <a:xfrm>
            <a:off x="839788" y="2505075"/>
            <a:ext cx="5157787" cy="3684588"/>
          </a:xfrm>
        </p:spPr>
        <p:txBody>
          <a:bodyPr/>
          <a:lstStyle/>
          <a:p>
            <a:pPr lvl="0"/>
            <a:r>
              <a:rPr lang="it-IT"/>
              <a:t>Fare clic per modificare stili del testo dello schema</a:t>
            </a:r>
          </a:p>
        </p:txBody>
      </p:sp>
      <p:sp>
        <p:nvSpPr>
          <p:cNvPr id="6" name="Segnaposto contenuto 5">
            <a:extLst>
              <a:ext uri="{FF2B5EF4-FFF2-40B4-BE49-F238E27FC236}">
                <a16:creationId xmlns:a16="http://schemas.microsoft.com/office/drawing/2014/main" xmlns="" id="{ABD459A0-FEDF-1340-93DB-17D470C29F15}"/>
              </a:ext>
            </a:extLst>
          </p:cNvPr>
          <p:cNvSpPr>
            <a:spLocks noGrp="1"/>
          </p:cNvSpPr>
          <p:nvPr>
            <p:ph sz="quarter" idx="4"/>
          </p:nvPr>
        </p:nvSpPr>
        <p:spPr>
          <a:xfrm>
            <a:off x="6172200" y="2505075"/>
            <a:ext cx="5183188" cy="3684588"/>
          </a:xfrm>
        </p:spPr>
        <p:txBody>
          <a:bodyPr/>
          <a:lstStyle/>
          <a:p>
            <a:pPr lvl="0"/>
            <a:r>
              <a:rPr lang="it-IT"/>
              <a:t>Fare clic per modificare stili del testo dello schema</a:t>
            </a:r>
          </a:p>
        </p:txBody>
      </p:sp>
      <p:sp>
        <p:nvSpPr>
          <p:cNvPr id="7" name="Segnaposto data 6">
            <a:extLst>
              <a:ext uri="{FF2B5EF4-FFF2-40B4-BE49-F238E27FC236}">
                <a16:creationId xmlns:a16="http://schemas.microsoft.com/office/drawing/2014/main" xmlns="" id="{D852BFD8-D410-334C-B496-B03988C84A9D}"/>
              </a:ext>
            </a:extLst>
          </p:cNvPr>
          <p:cNvSpPr>
            <a:spLocks noGrp="1"/>
          </p:cNvSpPr>
          <p:nvPr>
            <p:ph type="dt" sz="half" idx="10"/>
          </p:nvPr>
        </p:nvSpPr>
        <p:spPr/>
        <p:txBody>
          <a:bodyPr/>
          <a:lstStyle/>
          <a:p>
            <a:fld id="{524685FC-FAF2-644E-A505-1DE6EA4F9AB7}" type="datetime1">
              <a:rPr lang="it-IT" smtClean="0"/>
              <a:t>15/05/2019</a:t>
            </a:fld>
            <a:endParaRPr lang="it-IT"/>
          </a:p>
        </p:txBody>
      </p:sp>
      <p:sp>
        <p:nvSpPr>
          <p:cNvPr id="8" name="Segnaposto piè di pagina 7">
            <a:extLst>
              <a:ext uri="{FF2B5EF4-FFF2-40B4-BE49-F238E27FC236}">
                <a16:creationId xmlns:a16="http://schemas.microsoft.com/office/drawing/2014/main" xmlns=""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0178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5FB4BF26-22B7-8449-8C2A-4DAB5A4A87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xmlns=""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endParaRPr lang="it-IT" dirty="0"/>
          </a:p>
        </p:txBody>
      </p:sp>
      <p:sp>
        <p:nvSpPr>
          <p:cNvPr id="3" name="Segnaposto data 2">
            <a:extLst>
              <a:ext uri="{FF2B5EF4-FFF2-40B4-BE49-F238E27FC236}">
                <a16:creationId xmlns:a16="http://schemas.microsoft.com/office/drawing/2014/main" xmlns=""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15/05/2019</a:t>
            </a:fld>
            <a:endParaRPr lang="it-IT" dirty="0"/>
          </a:p>
        </p:txBody>
      </p:sp>
      <p:sp>
        <p:nvSpPr>
          <p:cNvPr id="4" name="Segnaposto piè di pagina 3">
            <a:extLst>
              <a:ext uri="{FF2B5EF4-FFF2-40B4-BE49-F238E27FC236}">
                <a16:creationId xmlns:a16="http://schemas.microsoft.com/office/drawing/2014/main" xmlns="" id="{6DF758F4-0DB7-D343-8756-19FA84251A5D}"/>
              </a:ext>
            </a:extLst>
          </p:cNvPr>
          <p:cNvSpPr>
            <a:spLocks noGrp="1"/>
          </p:cNvSpPr>
          <p:nvPr>
            <p:ph type="ftr" sz="quarter" idx="11"/>
          </p:nvPr>
        </p:nvSpPr>
        <p:spPr/>
        <p:txBody>
          <a:bodyPr/>
          <a:lstStyle>
            <a:lvl1pPr>
              <a:defRPr>
                <a:solidFill>
                  <a:schemeClr val="bg1"/>
                </a:solidFill>
              </a:defRPr>
            </a:lvl1pPr>
          </a:lstStyle>
          <a:p>
            <a:endParaRPr lang="it-IT" dirty="0"/>
          </a:p>
        </p:txBody>
      </p:sp>
      <p:sp>
        <p:nvSpPr>
          <p:cNvPr id="5" name="Segnaposto numero diapositiva 4">
            <a:extLst>
              <a:ext uri="{FF2B5EF4-FFF2-40B4-BE49-F238E27FC236}">
                <a16:creationId xmlns:a16="http://schemas.microsoft.com/office/drawing/2014/main" xmlns=""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dirty="0"/>
          </a:p>
        </p:txBody>
      </p:sp>
      <p:pic>
        <p:nvPicPr>
          <p:cNvPr id="8" name="Immagine 7">
            <a:extLst>
              <a:ext uri="{FF2B5EF4-FFF2-40B4-BE49-F238E27FC236}">
                <a16:creationId xmlns:a16="http://schemas.microsoft.com/office/drawing/2014/main" xmlns="" id="{44A98379-E07C-C74F-AF3A-74F1422025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05580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449CBDC-F885-EB41-8ABA-C9E9E9ABAA49}"/>
              </a:ext>
            </a:extLst>
          </p:cNvPr>
          <p:cNvSpPr>
            <a:spLocks noGrp="1"/>
          </p:cNvSpPr>
          <p:nvPr>
            <p:ph type="dt" sz="half" idx="10"/>
          </p:nvPr>
        </p:nvSpPr>
        <p:spPr/>
        <p:txBody>
          <a:bodyPr/>
          <a:lstStyle/>
          <a:p>
            <a:fld id="{18D3F78E-56E7-AA4D-8AF6-BFEDE2728854}" type="datetime1">
              <a:rPr lang="it-IT" smtClean="0"/>
              <a:t>15/05/2019</a:t>
            </a:fld>
            <a:endParaRPr lang="it-IT"/>
          </a:p>
        </p:txBody>
      </p:sp>
      <p:sp>
        <p:nvSpPr>
          <p:cNvPr id="3" name="Segnaposto piè di pagina 2">
            <a:extLst>
              <a:ext uri="{FF2B5EF4-FFF2-40B4-BE49-F238E27FC236}">
                <a16:creationId xmlns:a16="http://schemas.microsoft.com/office/drawing/2014/main" xmlns=""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xmlns="" id="{61889494-DBF9-4B45-8D92-457EE5964E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xmlns=""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402694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73465FA1-8317-5A4C-8190-0DD730601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xmlns="" id="{4461A619-15FE-144E-A798-636778275E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xmlns=""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p:txBody>
      </p:sp>
      <p:sp>
        <p:nvSpPr>
          <p:cNvPr id="4" name="Segnaposto testo 3">
            <a:extLst>
              <a:ext uri="{FF2B5EF4-FFF2-40B4-BE49-F238E27FC236}">
                <a16:creationId xmlns:a16="http://schemas.microsoft.com/office/drawing/2014/main" xmlns=""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xmlns=""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15/05/2019</a:t>
            </a:fld>
            <a:endParaRPr lang="it-IT" dirty="0"/>
          </a:p>
        </p:txBody>
      </p:sp>
      <p:sp>
        <p:nvSpPr>
          <p:cNvPr id="12" name="Segnaposto piè di pagina 5">
            <a:extLst>
              <a:ext uri="{FF2B5EF4-FFF2-40B4-BE49-F238E27FC236}">
                <a16:creationId xmlns:a16="http://schemas.microsoft.com/office/drawing/2014/main" xmlns=""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xmlns=""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xmlns=""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Tree>
    <p:extLst>
      <p:ext uri="{BB962C8B-B14F-4D97-AF65-F5344CB8AC3E}">
        <p14:creationId xmlns:p14="http://schemas.microsoft.com/office/powerpoint/2010/main" val="244659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C2BDD68A-1477-8E46-9FF1-AEF1004D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600431F-07AE-674D-8F4E-44052AB14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66A77D59-7ABB-F544-BE1D-031DF9933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E26EA-6535-0A47-9F95-280497D6DAA3}" type="datetime1">
              <a:rPr lang="it-IT" smtClean="0"/>
              <a:t>15/05/2019</a:t>
            </a:fld>
            <a:endParaRPr lang="it-IT"/>
          </a:p>
        </p:txBody>
      </p:sp>
      <p:sp>
        <p:nvSpPr>
          <p:cNvPr id="5" name="Segnaposto piè di pagina 4">
            <a:extLst>
              <a:ext uri="{FF2B5EF4-FFF2-40B4-BE49-F238E27FC236}">
                <a16:creationId xmlns:a16="http://schemas.microsoft.com/office/drawing/2014/main" xmlns="" id="{245B1190-35CB-654C-9CAE-AC0D0F945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06056DDE-1073-4E4F-8F40-860E9D4A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2188112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6" r:id="rId17"/>
    <p:sldLayoutId id="2147483667" r:id="rId18"/>
    <p:sldLayoutId id="2147483676" r:id="rId19"/>
    <p:sldLayoutId id="2147483677" r:id="rId20"/>
    <p:sldLayoutId id="2147483678" r:id="rId21"/>
    <p:sldLayoutId id="2147483679"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g"/><Relationship Id="rId2" Type="http://schemas.openxmlformats.org/officeDocument/2006/relationships/image" Target="../media/image57.jpg"/><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g"/></Relationships>
</file>

<file path=ppt/slides/_rels/slide4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5.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77597C-850B-9B40-81FF-B257AC3ACAD5}"/>
              </a:ext>
            </a:extLst>
          </p:cNvPr>
          <p:cNvSpPr>
            <a:spLocks noGrp="1"/>
          </p:cNvSpPr>
          <p:nvPr>
            <p:ph type="title"/>
          </p:nvPr>
        </p:nvSpPr>
        <p:spPr>
          <a:xfrm>
            <a:off x="1143000" y="2868706"/>
            <a:ext cx="9753600" cy="2205318"/>
          </a:xfrm>
        </p:spPr>
        <p:txBody>
          <a:bodyPr>
            <a:normAutofit/>
          </a:bodyPr>
          <a:lstStyle/>
          <a:p>
            <a:r>
              <a:rPr lang="it-IT" b="1" dirty="0">
                <a:latin typeface="Arial Black" panose="020B0A04020102020204" pitchFamily="34" charset="0"/>
              </a:rPr>
              <a:t>INPS </a:t>
            </a:r>
            <a:br>
              <a:rPr lang="it-IT" b="1" dirty="0">
                <a:latin typeface="Arial Black" panose="020B0A04020102020204" pitchFamily="34" charset="0"/>
              </a:rPr>
            </a:br>
            <a:r>
              <a:rPr lang="it-IT" b="1" dirty="0" smtClean="0">
                <a:latin typeface="Arial Black" panose="020B0A04020102020204" pitchFamily="34" charset="0"/>
              </a:rPr>
              <a:t>Prestazioni e servizi</a:t>
            </a:r>
            <a:endParaRPr lang="it-IT" b="1" dirty="0">
              <a:latin typeface="Arial Black" panose="020B0A04020102020204" pitchFamily="34" charset="0"/>
            </a:endParaRPr>
          </a:p>
        </p:txBody>
      </p:sp>
    </p:spTree>
    <p:extLst>
      <p:ext uri="{BB962C8B-B14F-4D97-AF65-F5344CB8AC3E}">
        <p14:creationId xmlns:p14="http://schemas.microsoft.com/office/powerpoint/2010/main" val="427777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10</a:t>
            </a:fld>
            <a:endParaRPr lang="it-IT" dirty="0"/>
          </a:p>
        </p:txBody>
      </p:sp>
      <p:sp>
        <p:nvSpPr>
          <p:cNvPr id="7"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pPr marL="457200" indent="-457200" algn="ctr">
              <a:buFont typeface="Wingdings" panose="05000000000000000000" pitchFamily="2" charset="2"/>
              <a:buChar char="q"/>
            </a:pPr>
            <a:r>
              <a:rPr lang="it-IT" sz="2800" dirty="0">
                <a:solidFill>
                  <a:srgbClr val="0070C0"/>
                </a:solidFill>
                <a:latin typeface="Arial Black" panose="020B0A04020102020204" pitchFamily="34" charset="0"/>
              </a:rPr>
              <a:t>Ammortizzatori sociali</a:t>
            </a:r>
          </a:p>
        </p:txBody>
      </p:sp>
      <p:grpSp>
        <p:nvGrpSpPr>
          <p:cNvPr id="73" name="Group 72"/>
          <p:cNvGrpSpPr/>
          <p:nvPr/>
        </p:nvGrpSpPr>
        <p:grpSpPr>
          <a:xfrm>
            <a:off x="1906436" y="1224017"/>
            <a:ext cx="4124886" cy="970001"/>
            <a:chOff x="1906436" y="1224017"/>
            <a:chExt cx="4124886" cy="970001"/>
          </a:xfrm>
        </p:grpSpPr>
        <p:sp>
          <p:nvSpPr>
            <p:cNvPr id="95" name="Freeform 959">
              <a:extLst>
                <a:ext uri="{FF2B5EF4-FFF2-40B4-BE49-F238E27FC236}">
                  <a16:creationId xmlns="" xmlns:a16="http://schemas.microsoft.com/office/drawing/2014/main" id="{318F0902-9C34-4988-B434-7F0E6660DE44}"/>
                </a:ext>
              </a:extLst>
            </p:cNvPr>
            <p:cNvSpPr>
              <a:spLocks/>
            </p:cNvSpPr>
            <p:nvPr/>
          </p:nvSpPr>
          <p:spPr bwMode="auto">
            <a:xfrm>
              <a:off x="2072219" y="1224017"/>
              <a:ext cx="3793322" cy="9700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Rectangle 960">
              <a:extLst>
                <a:ext uri="{FF2B5EF4-FFF2-40B4-BE49-F238E27FC236}">
                  <a16:creationId xmlns="" xmlns:a16="http://schemas.microsoft.com/office/drawing/2014/main" id="{FC0E6928-6222-4BE8-9B68-5E8C7B6C7D4B}"/>
                </a:ext>
              </a:extLst>
            </p:cNvPr>
            <p:cNvSpPr>
              <a:spLocks noChangeArrowheads="1"/>
            </p:cNvSpPr>
            <p:nvPr/>
          </p:nvSpPr>
          <p:spPr bwMode="auto">
            <a:xfrm>
              <a:off x="1906436" y="1372929"/>
              <a:ext cx="4124886" cy="821089"/>
            </a:xfrm>
            <a:prstGeom prst="rect">
              <a:avLst/>
            </a:prstGeom>
            <a:solidFill>
              <a:srgbClr val="C3EEFD"/>
            </a:solidFill>
            <a:ln w="19050">
              <a:solidFill>
                <a:srgbClr val="0597CB"/>
              </a:solidFill>
              <a:prstDash val="solid"/>
              <a:miter lim="800000"/>
              <a:headEnd/>
              <a:tailEnd/>
            </a:ln>
          </p:spPr>
          <p:txBody>
            <a:bodyPr vert="horz" wrap="square" lIns="72000" tIns="0" rIns="0" bIns="0" numCol="1" anchor="ctr" anchorCtr="0" compatLnSpc="1">
              <a:prstTxWarp prst="textNoShape">
                <a:avLst/>
              </a:prstTxWarp>
            </a:bodyPr>
            <a:lstStyle/>
            <a:p>
              <a:pPr algn="ctr" fontAlgn="auto">
                <a:spcBef>
                  <a:spcPts val="0"/>
                </a:spcBef>
                <a:spcAft>
                  <a:spcPts val="0"/>
                </a:spcAft>
              </a:pPr>
              <a:r>
                <a:rPr lang="it-IT" sz="1500" b="1" i="1" kern="0" dirty="0">
                  <a:cs typeface="Arial" panose="020B0604020202020204" pitchFamily="34" charset="0"/>
                </a:rPr>
                <a:t>Cessazione</a:t>
              </a:r>
            </a:p>
          </p:txBody>
        </p:sp>
        <p:sp>
          <p:nvSpPr>
            <p:cNvPr id="97" name="Freeform 961">
              <a:extLst>
                <a:ext uri="{FF2B5EF4-FFF2-40B4-BE49-F238E27FC236}">
                  <a16:creationId xmlns="" xmlns:a16="http://schemas.microsoft.com/office/drawing/2014/main" id="{B5351E6E-2668-4ACA-B6FF-95BE8473F868}"/>
                </a:ext>
              </a:extLst>
            </p:cNvPr>
            <p:cNvSpPr>
              <a:spLocks/>
            </p:cNvSpPr>
            <p:nvPr/>
          </p:nvSpPr>
          <p:spPr bwMode="auto">
            <a:xfrm>
              <a:off x="2072219" y="1224017"/>
              <a:ext cx="767095" cy="856247"/>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98" name="Picture 97">
              <a:extLst>
                <a:ext uri="{FF2B5EF4-FFF2-40B4-BE49-F238E27FC236}">
                  <a16:creationId xmlns="" xmlns:a16="http://schemas.microsoft.com/office/drawing/2014/main" id="{EA3E6FB7-42EC-4FE7-8275-78F71349E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680" y="1333662"/>
              <a:ext cx="528174" cy="528174"/>
            </a:xfrm>
            <a:prstGeom prst="rect">
              <a:avLst/>
            </a:prstGeom>
          </p:spPr>
        </p:pic>
      </p:grpSp>
      <p:cxnSp>
        <p:nvCxnSpPr>
          <p:cNvPr id="100" name="Straight Connector 12">
            <a:extLst>
              <a:ext uri="{FF2B5EF4-FFF2-40B4-BE49-F238E27FC236}">
                <a16:creationId xmlns="" xmlns:a16="http://schemas.microsoft.com/office/drawing/2014/main" id="{D0CDBE3B-3965-41D1-BFC2-415BBAFE13AE}"/>
              </a:ext>
            </a:extLst>
          </p:cNvPr>
          <p:cNvCxnSpPr>
            <a:endCxn id="104" idx="1"/>
          </p:cNvCxnSpPr>
          <p:nvPr/>
        </p:nvCxnSpPr>
        <p:spPr bwMode="auto">
          <a:xfrm rot="16200000" flipH="1">
            <a:off x="3695914" y="2466983"/>
            <a:ext cx="1111478" cy="565548"/>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2">
            <a:extLst>
              <a:ext uri="{FF2B5EF4-FFF2-40B4-BE49-F238E27FC236}">
                <a16:creationId xmlns="" xmlns:a16="http://schemas.microsoft.com/office/drawing/2014/main" id="{9448E1CD-AB8D-4AFC-B7F3-F5EFC7B1E740}"/>
              </a:ext>
            </a:extLst>
          </p:cNvPr>
          <p:cNvCxnSpPr>
            <a:endCxn id="105" idx="1"/>
          </p:cNvCxnSpPr>
          <p:nvPr/>
        </p:nvCxnSpPr>
        <p:spPr bwMode="auto">
          <a:xfrm rot="16200000" flipH="1">
            <a:off x="3361714" y="2801180"/>
            <a:ext cx="1779876" cy="565550"/>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2">
            <a:extLst>
              <a:ext uri="{FF2B5EF4-FFF2-40B4-BE49-F238E27FC236}">
                <a16:creationId xmlns="" xmlns:a16="http://schemas.microsoft.com/office/drawing/2014/main" id="{2C6E5D1E-6363-4917-9690-FCA4BA4764CA}"/>
              </a:ext>
            </a:extLst>
          </p:cNvPr>
          <p:cNvCxnSpPr>
            <a:endCxn id="106" idx="1"/>
          </p:cNvCxnSpPr>
          <p:nvPr/>
        </p:nvCxnSpPr>
        <p:spPr bwMode="auto">
          <a:xfrm rot="16200000" flipH="1">
            <a:off x="2693318" y="3469576"/>
            <a:ext cx="3116670" cy="565552"/>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2">
            <a:extLst>
              <a:ext uri="{FF2B5EF4-FFF2-40B4-BE49-F238E27FC236}">
                <a16:creationId xmlns="" xmlns:a16="http://schemas.microsoft.com/office/drawing/2014/main" id="{C5BF757D-330E-4F58-8D71-5E0F3490DE2E}"/>
              </a:ext>
            </a:extLst>
          </p:cNvPr>
          <p:cNvCxnSpPr>
            <a:endCxn id="107" idx="1"/>
          </p:cNvCxnSpPr>
          <p:nvPr/>
        </p:nvCxnSpPr>
        <p:spPr bwMode="auto">
          <a:xfrm rot="16200000" flipH="1">
            <a:off x="3027517" y="3135379"/>
            <a:ext cx="2448272" cy="565549"/>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Rectangle 103">
            <a:extLst>
              <a:ext uri="{FF2B5EF4-FFF2-40B4-BE49-F238E27FC236}">
                <a16:creationId xmlns="" xmlns:a16="http://schemas.microsoft.com/office/drawing/2014/main" id="{175FBD88-BC67-4332-BCFB-826ADD9F6A62}"/>
              </a:ext>
            </a:extLst>
          </p:cNvPr>
          <p:cNvSpPr/>
          <p:nvPr/>
        </p:nvSpPr>
        <p:spPr>
          <a:xfrm>
            <a:off x="4534427" y="3120830"/>
            <a:ext cx="1147285" cy="369332"/>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i="1" kern="0" dirty="0">
                <a:solidFill>
                  <a:srgbClr val="002060"/>
                </a:solidFill>
                <a:latin typeface="Arial" panose="020B0604020202020204" pitchFamily="34" charset="0"/>
                <a:cs typeface="Arial" panose="020B0604020202020204" pitchFamily="34" charset="0"/>
              </a:rPr>
              <a:t>NASpI</a:t>
            </a:r>
            <a:endParaRPr lang="it-IT" b="1" kern="0" dirty="0">
              <a:solidFill>
                <a:srgbClr val="002060"/>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 xmlns:a16="http://schemas.microsoft.com/office/drawing/2014/main" id="{855371F0-400C-48FF-80F2-504D01904FC9}"/>
              </a:ext>
            </a:extLst>
          </p:cNvPr>
          <p:cNvSpPr/>
          <p:nvPr/>
        </p:nvSpPr>
        <p:spPr>
          <a:xfrm>
            <a:off x="4534427" y="3789227"/>
            <a:ext cx="4511921" cy="369332"/>
          </a:xfrm>
          <a:prstGeom prst="rect">
            <a:avLst/>
          </a:prstGeom>
          <a:ln>
            <a:noFill/>
          </a:ln>
          <a:effectLst>
            <a:innerShdw blurRad="114300">
              <a:prstClr val="black"/>
            </a:innerShdw>
          </a:effectLst>
        </p:spPr>
        <p:txBody>
          <a:bodyPr wrap="square">
            <a:spAutoFit/>
          </a:bodyPr>
          <a:lstStyle/>
          <a:p>
            <a:pPr algn="ctr" eaLnBrk="1" fontAlgn="auto" hangingPunct="1">
              <a:spcBef>
                <a:spcPts val="0"/>
              </a:spcBef>
              <a:spcAft>
                <a:spcPts val="0"/>
              </a:spcAft>
              <a:defRPr/>
            </a:pPr>
            <a:r>
              <a:rPr lang="it-IT" b="1" i="1" kern="0" dirty="0">
                <a:solidFill>
                  <a:schemeClr val="tx2">
                    <a:lumMod val="60000"/>
                    <a:lumOff val="40000"/>
                  </a:schemeClr>
                </a:solidFill>
                <a:latin typeface="Arial" panose="020B0604020202020204" pitchFamily="34" charset="0"/>
                <a:cs typeface="Arial" panose="020B0604020202020204" pitchFamily="34" charset="0"/>
              </a:rPr>
              <a:t>Indennità</a:t>
            </a:r>
            <a:r>
              <a:rPr lang="en-US" b="1" i="1" kern="0" dirty="0">
                <a:solidFill>
                  <a:schemeClr val="tx2">
                    <a:lumMod val="60000"/>
                    <a:lumOff val="40000"/>
                  </a:schemeClr>
                </a:solidFill>
                <a:latin typeface="Arial" panose="020B0604020202020204" pitchFamily="34" charset="0"/>
                <a:cs typeface="Arial" panose="020B0604020202020204" pitchFamily="34" charset="0"/>
              </a:rPr>
              <a:t> di </a:t>
            </a:r>
            <a:r>
              <a:rPr lang="it-IT" b="1" i="1" kern="0" dirty="0">
                <a:solidFill>
                  <a:schemeClr val="tx2">
                    <a:lumMod val="60000"/>
                    <a:lumOff val="40000"/>
                  </a:schemeClr>
                </a:solidFill>
                <a:latin typeface="Arial" panose="020B0604020202020204" pitchFamily="34" charset="0"/>
                <a:cs typeface="Arial" panose="020B0604020202020204" pitchFamily="34" charset="0"/>
              </a:rPr>
              <a:t>disoccupazione</a:t>
            </a:r>
            <a:r>
              <a:rPr lang="en-US" b="1" i="1" kern="0" dirty="0">
                <a:solidFill>
                  <a:schemeClr val="tx2">
                    <a:lumMod val="60000"/>
                    <a:lumOff val="40000"/>
                  </a:schemeClr>
                </a:solidFill>
                <a:latin typeface="Arial" panose="020B0604020202020204" pitchFamily="34" charset="0"/>
                <a:cs typeface="Arial" panose="020B0604020202020204" pitchFamily="34" charset="0"/>
              </a:rPr>
              <a:t> </a:t>
            </a:r>
            <a:r>
              <a:rPr lang="it-IT" b="1" i="1" kern="0" dirty="0">
                <a:solidFill>
                  <a:schemeClr val="tx2">
                    <a:lumMod val="60000"/>
                    <a:lumOff val="40000"/>
                  </a:schemeClr>
                </a:solidFill>
                <a:latin typeface="Arial" panose="020B0604020202020204" pitchFamily="34" charset="0"/>
                <a:cs typeface="Arial" panose="020B0604020202020204" pitchFamily="34" charset="0"/>
              </a:rPr>
              <a:t>agricola</a:t>
            </a:r>
          </a:p>
        </p:txBody>
      </p:sp>
      <p:sp>
        <p:nvSpPr>
          <p:cNvPr id="106" name="Rectangle 105">
            <a:extLst>
              <a:ext uri="{FF2B5EF4-FFF2-40B4-BE49-F238E27FC236}">
                <a16:creationId xmlns="" xmlns:a16="http://schemas.microsoft.com/office/drawing/2014/main" id="{AF598D62-A6A1-4650-9CD6-33961F53EAF5}"/>
              </a:ext>
            </a:extLst>
          </p:cNvPr>
          <p:cNvSpPr/>
          <p:nvPr/>
        </p:nvSpPr>
        <p:spPr>
          <a:xfrm>
            <a:off x="4534429" y="5126021"/>
            <a:ext cx="5079128" cy="369332"/>
          </a:xfrm>
          <a:prstGeom prst="rect">
            <a:avLst/>
          </a:prstGeom>
          <a:ln>
            <a:noFill/>
          </a:ln>
        </p:spPr>
        <p:txBody>
          <a:bodyPr wrap="square">
            <a:spAutoFit/>
          </a:bodyPr>
          <a:lstStyle/>
          <a:p>
            <a:pPr algn="ctr">
              <a:defRPr/>
            </a:pPr>
            <a:r>
              <a:rPr lang="it-IT" b="1" i="1" kern="0" dirty="0">
                <a:solidFill>
                  <a:schemeClr val="tx2">
                    <a:lumMod val="60000"/>
                    <a:lumOff val="40000"/>
                  </a:schemeClr>
                </a:solidFill>
                <a:latin typeface="Arial" panose="020B0604020202020204" pitchFamily="34" charset="0"/>
                <a:cs typeface="Arial" panose="020B0604020202020204" pitchFamily="34" charset="0"/>
              </a:rPr>
              <a:t>Fondo di garanzia TFR e crediti di lavoro</a:t>
            </a:r>
          </a:p>
        </p:txBody>
      </p:sp>
      <p:sp>
        <p:nvSpPr>
          <p:cNvPr id="107" name="Rectangle 106">
            <a:extLst>
              <a:ext uri="{FF2B5EF4-FFF2-40B4-BE49-F238E27FC236}">
                <a16:creationId xmlns="" xmlns:a16="http://schemas.microsoft.com/office/drawing/2014/main" id="{36C2B4E7-A8F3-46E5-9D24-6E1D557367B0}"/>
              </a:ext>
            </a:extLst>
          </p:cNvPr>
          <p:cNvSpPr/>
          <p:nvPr/>
        </p:nvSpPr>
        <p:spPr>
          <a:xfrm>
            <a:off x="4534428" y="4457624"/>
            <a:ext cx="3082616" cy="369332"/>
          </a:xfrm>
          <a:prstGeom prst="rect">
            <a:avLst/>
          </a:prstGeom>
          <a:ln>
            <a:noFill/>
          </a:ln>
        </p:spPr>
        <p:txBody>
          <a:bodyPr wrap="square">
            <a:spAutoFit/>
          </a:bodyPr>
          <a:lstStyle/>
          <a:p>
            <a:pPr algn="ctr" eaLnBrk="1" fontAlgn="auto" hangingPunct="1">
              <a:spcBef>
                <a:spcPts val="0"/>
              </a:spcBef>
              <a:spcAft>
                <a:spcPts val="0"/>
              </a:spcAft>
              <a:defRPr/>
            </a:pPr>
            <a:r>
              <a:rPr lang="it-IT" b="1" i="1" kern="0" dirty="0">
                <a:solidFill>
                  <a:schemeClr val="tx2">
                    <a:lumMod val="60000"/>
                    <a:lumOff val="40000"/>
                  </a:schemeClr>
                </a:solidFill>
                <a:latin typeface="Arial" panose="020B0604020202020204" pitchFamily="34" charset="0"/>
                <a:cs typeface="Arial" panose="020B0604020202020204" pitchFamily="34" charset="0"/>
              </a:rPr>
              <a:t>Prestazioni per frontalieri</a:t>
            </a:r>
          </a:p>
        </p:txBody>
      </p:sp>
    </p:spTree>
    <p:extLst>
      <p:ext uri="{BB962C8B-B14F-4D97-AF65-F5344CB8AC3E}">
        <p14:creationId xmlns:p14="http://schemas.microsoft.com/office/powerpoint/2010/main" val="359609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5508346" y="1087051"/>
            <a:ext cx="1418153" cy="413959"/>
          </a:xfrm>
          <a:prstGeom prst="rect">
            <a:avLst/>
          </a:prstGeom>
          <a:solidFill>
            <a:schemeClr val="bg1"/>
          </a:solidFill>
          <a:ln>
            <a:noFill/>
          </a:ln>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NASpI</a:t>
            </a:r>
          </a:p>
        </p:txBody>
      </p:sp>
      <p:graphicFrame>
        <p:nvGraphicFramePr>
          <p:cNvPr id="28" name="Table 27"/>
          <p:cNvGraphicFramePr>
            <a:graphicFrameLocks noGrp="1"/>
          </p:cNvGraphicFramePr>
          <p:nvPr>
            <p:extLst>
              <p:ext uri="{D42A27DB-BD31-4B8C-83A1-F6EECF244321}">
                <p14:modId xmlns:p14="http://schemas.microsoft.com/office/powerpoint/2010/main" val="4031875600"/>
              </p:ext>
            </p:extLst>
          </p:nvPr>
        </p:nvGraphicFramePr>
        <p:xfrm>
          <a:off x="1540286" y="1466335"/>
          <a:ext cx="9591182" cy="5096901"/>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538818">
                <a:tc>
                  <a:txBody>
                    <a:bodyPr/>
                    <a:lstStyle/>
                    <a:p>
                      <a:pPr marL="0" algn="ctr" defTabSz="914400" rtl="0" eaLnBrk="1" latinLnBrk="0" hangingPunct="1">
                        <a:lnSpc>
                          <a:spcPct val="120000"/>
                        </a:lnSpc>
                        <a:spcBef>
                          <a:spcPts val="0"/>
                        </a:spcBef>
                        <a:spcAft>
                          <a:spcPts val="0"/>
                        </a:spcAft>
                      </a:pPr>
                      <a:r>
                        <a:rPr lang="it-IT" sz="1600" b="1" i="0" kern="1200" dirty="0">
                          <a:solidFill>
                            <a:srgbClr val="C00000"/>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La </a:t>
                      </a:r>
                      <a:r>
                        <a:rPr lang="it-IT" sz="1300" b="0" kern="1200" dirty="0">
                          <a:solidFill>
                            <a:srgbClr val="C00000"/>
                          </a:solidFill>
                          <a:latin typeface="Arial" panose="020B0604020202020204" pitchFamily="34" charset="0"/>
                          <a:ea typeface="+mn-ea"/>
                          <a:cs typeface="Arial" panose="020B0604020202020204" pitchFamily="34" charset="0"/>
                        </a:rPr>
                        <a:t>NASpI</a:t>
                      </a:r>
                      <a:r>
                        <a:rPr lang="it-IT" sz="1300" b="0" kern="1200" baseline="0" dirty="0">
                          <a:solidFill>
                            <a:srgbClr val="C00000"/>
                          </a:solidFill>
                          <a:latin typeface="Arial" panose="020B0604020202020204" pitchFamily="34" charset="0"/>
                          <a:ea typeface="+mn-ea"/>
                          <a:cs typeface="Arial" panose="020B0604020202020204" pitchFamily="34" charset="0"/>
                        </a:rPr>
                        <a:t> </a:t>
                      </a:r>
                      <a:r>
                        <a:rPr lang="it-IT" sz="1300" b="0" kern="1200" baseline="0" dirty="0">
                          <a:solidFill>
                            <a:srgbClr val="002060"/>
                          </a:solidFill>
                          <a:latin typeface="Arial" panose="020B0604020202020204" pitchFamily="34" charset="0"/>
                          <a:ea typeface="+mn-ea"/>
                          <a:cs typeface="Arial" panose="020B0604020202020204" pitchFamily="34" charset="0"/>
                        </a:rPr>
                        <a:t>(Nuova Assicurazione Sociale per l'Impiego) è</a:t>
                      </a:r>
                      <a:r>
                        <a:rPr lang="it-IT" sz="1300" b="0" kern="120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C00000"/>
                          </a:solidFill>
                          <a:latin typeface="Arial" panose="020B0604020202020204" pitchFamily="34" charset="0"/>
                          <a:ea typeface="+mn-ea"/>
                          <a:cs typeface="Arial" panose="020B0604020202020204" pitchFamily="34" charset="0"/>
                        </a:rPr>
                        <a:t>un’</a:t>
                      </a:r>
                      <a:r>
                        <a:rPr lang="it-IT" sz="1300" b="1" kern="1200" dirty="0">
                          <a:solidFill>
                            <a:srgbClr val="C00000"/>
                          </a:solidFill>
                          <a:latin typeface="Arial" panose="020B0604020202020204" pitchFamily="34" charset="0"/>
                          <a:ea typeface="+mn-ea"/>
                          <a:cs typeface="Arial" panose="020B0604020202020204" pitchFamily="34" charset="0"/>
                        </a:rPr>
                        <a:t>indennità mensile </a:t>
                      </a:r>
                      <a:r>
                        <a:rPr lang="it-IT" sz="1300" b="0" kern="1200" dirty="0">
                          <a:solidFill>
                            <a:srgbClr val="002060"/>
                          </a:solidFill>
                          <a:latin typeface="Arial" panose="020B0604020202020204" pitchFamily="34" charset="0"/>
                          <a:ea typeface="+mn-ea"/>
                          <a:cs typeface="Arial" panose="020B0604020202020204" pitchFamily="34" charset="0"/>
                        </a:rPr>
                        <a:t>in relazione agli eventi </a:t>
                      </a:r>
                      <a:r>
                        <a:rPr lang="it-IT" sz="1300" b="1" kern="1200" dirty="0">
                          <a:solidFill>
                            <a:srgbClr val="C00000"/>
                          </a:solidFill>
                          <a:latin typeface="Arial" panose="020B0604020202020204" pitchFamily="34" charset="0"/>
                          <a:ea typeface="+mn-ea"/>
                          <a:cs typeface="Arial" panose="020B0604020202020204" pitchFamily="34" charset="0"/>
                        </a:rPr>
                        <a:t>di disoccupazione involontaria</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che si sono verificati a decorrere dal 1° maggio 2015.</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68537">
                <a:tc>
                  <a:txBody>
                    <a:bodyPr/>
                    <a:lstStyle/>
                    <a:p>
                      <a:pPr marL="0" algn="ctr" defTabSz="914400" rtl="0" eaLnBrk="1" latinLnBrk="0" hangingPunct="1">
                        <a:lnSpc>
                          <a:spcPct val="120000"/>
                        </a:lnSpc>
                        <a:spcBef>
                          <a:spcPts val="0"/>
                        </a:spcBef>
                        <a:spcAft>
                          <a:spcPts val="0"/>
                        </a:spcAft>
                      </a:pPr>
                      <a:r>
                        <a:rPr lang="it-IT" sz="1600" b="1" i="0" kern="1200" dirty="0">
                          <a:solidFill>
                            <a:srgbClr val="C00000"/>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lnSpc>
                          <a:spcPct val="110000"/>
                        </a:lnSpc>
                        <a:spcAft>
                          <a:spcPts val="300"/>
                        </a:spcAft>
                      </a:pPr>
                      <a:r>
                        <a:rPr lang="it-IT" sz="1300" b="1" kern="1200" dirty="0">
                          <a:solidFill>
                            <a:srgbClr val="C00000"/>
                          </a:solidFill>
                          <a:latin typeface="Arial" panose="020B0604020202020204" pitchFamily="34" charset="0"/>
                          <a:ea typeface="+mn-ea"/>
                          <a:cs typeface="Arial" panose="020B0604020202020204" pitchFamily="34" charset="0"/>
                        </a:rPr>
                        <a:t>Lavoratori con rapporto di lavoro subordinato </a:t>
                      </a:r>
                      <a:r>
                        <a:rPr lang="it-IT" sz="1300" b="0" kern="1200" baseline="0" dirty="0">
                          <a:solidFill>
                            <a:srgbClr val="002060"/>
                          </a:solidFill>
                          <a:latin typeface="Arial" panose="020B0604020202020204" pitchFamily="34" charset="0"/>
                          <a:ea typeface="+mn-ea"/>
                          <a:cs typeface="Arial" panose="020B0604020202020204" pitchFamily="34" charset="0"/>
                        </a:rPr>
                        <a:t>c</a:t>
                      </a:r>
                      <a:r>
                        <a:rPr lang="it-IT" sz="1300" b="0" kern="1200" dirty="0">
                          <a:solidFill>
                            <a:srgbClr val="002060"/>
                          </a:solidFill>
                          <a:latin typeface="Arial" panose="020B0604020202020204" pitchFamily="34" charset="0"/>
                          <a:ea typeface="+mn-ea"/>
                          <a:cs typeface="Arial" panose="020B0604020202020204" pitchFamily="34" charset="0"/>
                        </a:rPr>
                        <a:t>he abbiano perduto involontariamente la propria occupazione.</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378133">
                <a:tc>
                  <a:txBody>
                    <a:bodyPr/>
                    <a:lstStyle/>
                    <a:p>
                      <a:pPr marL="0" algn="ctr" defTabSz="914400" rtl="0" eaLnBrk="1" latinLnBrk="0" hangingPunct="1">
                        <a:lnSpc>
                          <a:spcPct val="120000"/>
                        </a:lnSpc>
                        <a:spcBef>
                          <a:spcPts val="0"/>
                        </a:spcBef>
                        <a:spcAft>
                          <a:spcPts val="0"/>
                        </a:spcAft>
                      </a:pPr>
                      <a:r>
                        <a:rPr lang="it-IT" sz="1600" b="1" i="0" kern="1200" dirty="0">
                          <a:solidFill>
                            <a:srgbClr val="C00000"/>
                          </a:solidFill>
                          <a:latin typeface="+mn-lt"/>
                          <a:ea typeface="Verdana" panose="020B0604030504040204" pitchFamily="34" charset="0"/>
                          <a:cs typeface="Arial" panose="020B0604020202020204" pitchFamily="34" charset="0"/>
                        </a:rPr>
                        <a:t>Requisiti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just" defTabSz="914400" rtl="0" eaLnBrk="1" latinLnBrk="0" hangingPunct="1">
                        <a:lnSpc>
                          <a:spcPct val="110000"/>
                        </a:lnSpc>
                        <a:spcAft>
                          <a:spcPts val="300"/>
                        </a:spcAft>
                        <a:buFont typeface="Arial" panose="020B0604020202020204" pitchFamily="34" charset="0"/>
                        <a:buChar char="•"/>
                      </a:pPr>
                      <a:r>
                        <a:rPr lang="it-IT" sz="1300" b="1" kern="1200" dirty="0">
                          <a:solidFill>
                            <a:srgbClr val="C00000"/>
                          </a:solidFill>
                          <a:latin typeface="Arial" panose="020B0604020202020204" pitchFamily="34" charset="0"/>
                          <a:ea typeface="+mn-ea"/>
                          <a:cs typeface="Arial" panose="020B0604020202020204" pitchFamily="34" charset="0"/>
                        </a:rPr>
                        <a:t>Stato di disoccupazione </a:t>
                      </a:r>
                      <a:r>
                        <a:rPr lang="it-IT" sz="1300" b="1" kern="1200" dirty="0" smtClean="0">
                          <a:solidFill>
                            <a:srgbClr val="C00000"/>
                          </a:solidFill>
                          <a:latin typeface="Arial" panose="020B0604020202020204" pitchFamily="34" charset="0"/>
                          <a:ea typeface="+mn-ea"/>
                          <a:cs typeface="Arial" panose="020B0604020202020204" pitchFamily="34" charset="0"/>
                        </a:rPr>
                        <a:t>involontaria</a:t>
                      </a:r>
                      <a:r>
                        <a:rPr lang="it-IT" sz="1300" b="0" kern="1200" dirty="0" smtClean="0">
                          <a:solidFill>
                            <a:srgbClr val="C00000"/>
                          </a:solidFill>
                          <a:latin typeface="Arial" panose="020B0604020202020204" pitchFamily="34" charset="0"/>
                          <a:ea typeface="+mn-ea"/>
                          <a:cs typeface="Arial" panose="020B0604020202020204" pitchFamily="34" charset="0"/>
                        </a:rPr>
                        <a:t>;</a:t>
                      </a:r>
                      <a:endParaRPr lang="it-IT" sz="1300" b="0" kern="1200" dirty="0">
                        <a:solidFill>
                          <a:srgbClr val="C00000"/>
                        </a:solidFill>
                        <a:latin typeface="Arial" panose="020B0604020202020204" pitchFamily="34" charset="0"/>
                        <a:ea typeface="+mn-ea"/>
                        <a:cs typeface="Arial" panose="020B0604020202020204" pitchFamily="34" charset="0"/>
                      </a:endParaRPr>
                    </a:p>
                    <a:p>
                      <a:pPr marL="171450" lvl="0" indent="-171450" algn="just" defTabSz="914400" rtl="0" eaLnBrk="1" latinLnBrk="0" hangingPunct="1">
                        <a:lnSpc>
                          <a:spcPct val="110000"/>
                        </a:lnSpc>
                        <a:spcAft>
                          <a:spcPts val="300"/>
                        </a:spcAft>
                        <a:buFont typeface="Arial" panose="020B0604020202020204" pitchFamily="34" charset="0"/>
                        <a:buChar char="•"/>
                      </a:pPr>
                      <a:r>
                        <a:rPr lang="it-IT" sz="1300" b="1" kern="1200" dirty="0">
                          <a:solidFill>
                            <a:srgbClr val="002060"/>
                          </a:solidFill>
                          <a:latin typeface="Arial" panose="020B0604020202020204" pitchFamily="34" charset="0"/>
                          <a:ea typeface="+mn-ea"/>
                          <a:cs typeface="Arial" panose="020B0604020202020204" pitchFamily="34" charset="0"/>
                        </a:rPr>
                        <a:t>Almeno </a:t>
                      </a:r>
                      <a:r>
                        <a:rPr lang="it-IT" sz="1300" b="1" kern="1200" dirty="0">
                          <a:solidFill>
                            <a:srgbClr val="C00000"/>
                          </a:solidFill>
                          <a:latin typeface="Arial" panose="020B0604020202020204" pitchFamily="34" charset="0"/>
                          <a:ea typeface="+mn-ea"/>
                          <a:cs typeface="Arial" panose="020B0604020202020204" pitchFamily="34" charset="0"/>
                        </a:rPr>
                        <a:t>13 settimane di contribuzione </a:t>
                      </a:r>
                      <a:r>
                        <a:rPr lang="it-IT" sz="1300" b="0" kern="1200" dirty="0">
                          <a:solidFill>
                            <a:srgbClr val="002060"/>
                          </a:solidFill>
                          <a:latin typeface="Arial" panose="020B0604020202020204" pitchFamily="34" charset="0"/>
                          <a:ea typeface="+mn-ea"/>
                          <a:cs typeface="Arial" panose="020B0604020202020204" pitchFamily="34" charset="0"/>
                        </a:rPr>
                        <a:t>contro la disoccupazione nei 4 anni che precedono </a:t>
                      </a:r>
                      <a:r>
                        <a:rPr lang="it-IT" sz="1300" b="0" kern="1200" baseline="0" dirty="0">
                          <a:solidFill>
                            <a:srgbClr val="002060"/>
                          </a:solidFill>
                          <a:latin typeface="Arial" panose="020B0604020202020204" pitchFamily="34" charset="0"/>
                          <a:ea typeface="+mn-ea"/>
                          <a:cs typeface="Arial" panose="020B0604020202020204" pitchFamily="34" charset="0"/>
                        </a:rPr>
                        <a:t>l</a:t>
                      </a:r>
                      <a:r>
                        <a:rPr lang="it-IT" sz="1300" b="0" kern="1200" dirty="0">
                          <a:solidFill>
                            <a:srgbClr val="002060"/>
                          </a:solidFill>
                          <a:latin typeface="Arial" panose="020B0604020202020204" pitchFamily="34" charset="0"/>
                          <a:ea typeface="+mn-ea"/>
                          <a:cs typeface="Arial" panose="020B0604020202020204" pitchFamily="34" charset="0"/>
                        </a:rPr>
                        <a:t>’inizio del periodo di disoccupazione;</a:t>
                      </a:r>
                    </a:p>
                    <a:p>
                      <a:pPr marL="171450" lvl="0" indent="-171450" algn="just" defTabSz="914400" rtl="0" eaLnBrk="1" latinLnBrk="0" hangingPunct="1">
                        <a:lnSpc>
                          <a:spcPct val="110000"/>
                        </a:lnSpc>
                        <a:spcAft>
                          <a:spcPts val="300"/>
                        </a:spcAft>
                        <a:buFont typeface="Arial" panose="020B0604020202020204" pitchFamily="34" charset="0"/>
                        <a:buChar char="•"/>
                      </a:pPr>
                      <a:r>
                        <a:rPr lang="it-IT" sz="1300" b="1" kern="1200" dirty="0">
                          <a:solidFill>
                            <a:srgbClr val="002060"/>
                          </a:solidFill>
                          <a:latin typeface="Arial" panose="020B0604020202020204" pitchFamily="34" charset="0"/>
                          <a:ea typeface="+mn-ea"/>
                          <a:cs typeface="Arial" panose="020B0604020202020204" pitchFamily="34" charset="0"/>
                        </a:rPr>
                        <a:t>Almeno </a:t>
                      </a:r>
                      <a:r>
                        <a:rPr lang="it-IT" sz="1300" b="1" kern="1200" dirty="0">
                          <a:solidFill>
                            <a:srgbClr val="C00000"/>
                          </a:solidFill>
                          <a:latin typeface="Arial" panose="020B0604020202020204" pitchFamily="34" charset="0"/>
                          <a:ea typeface="+mn-ea"/>
                          <a:cs typeface="Arial" panose="020B0604020202020204" pitchFamily="34" charset="0"/>
                        </a:rPr>
                        <a:t>30 giornate di lavoro effettivo</a:t>
                      </a:r>
                      <a:r>
                        <a:rPr lang="it-IT" sz="1300" b="0" kern="1200" dirty="0">
                          <a:solidFill>
                            <a:srgbClr val="002060"/>
                          </a:solidFill>
                          <a:latin typeface="Arial" panose="020B0604020202020204" pitchFamily="34" charset="0"/>
                          <a:ea typeface="+mn-ea"/>
                          <a:cs typeface="Arial" panose="020B0604020202020204" pitchFamily="34" charset="0"/>
                        </a:rPr>
                        <a:t>, a prescindere dal minimale contributivo, nei 12 mesi che precedono l’inizio del periodo di disoccupazione. </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611413">
                <a:tc>
                  <a:txBody>
                    <a:bodyPr/>
                    <a:lstStyle/>
                    <a:p>
                      <a:pPr marL="0" algn="ctr" defTabSz="914400" rtl="0" eaLnBrk="1" latinLnBrk="0" hangingPunct="1">
                        <a:lnSpc>
                          <a:spcPct val="120000"/>
                        </a:lnSpc>
                        <a:spcBef>
                          <a:spcPts val="0"/>
                        </a:spcBef>
                        <a:spcAft>
                          <a:spcPts val="0"/>
                        </a:spcAft>
                      </a:pPr>
                      <a:r>
                        <a:rPr lang="it-IT" sz="1600" b="1" i="0" kern="1200" dirty="0">
                          <a:solidFill>
                            <a:srgbClr val="C00000"/>
                          </a:solidFill>
                          <a:latin typeface="+mn-lt"/>
                          <a:ea typeface="Verdana" panose="020B0604030504040204" pitchFamily="34" charset="0"/>
                          <a:cs typeface="Arial" panose="020B0604020202020204" pitchFamily="34" charset="0"/>
                        </a:rPr>
                        <a:t>Misura</a:t>
                      </a:r>
                    </a:p>
                    <a:p>
                      <a:pPr marL="0" algn="ctr" defTabSz="914400" rtl="0" eaLnBrk="1" latinLnBrk="0" hangingPunct="1">
                        <a:lnSpc>
                          <a:spcPct val="120000"/>
                        </a:lnSpc>
                        <a:spcBef>
                          <a:spcPts val="0"/>
                        </a:spcBef>
                        <a:spcAft>
                          <a:spcPts val="0"/>
                        </a:spcAft>
                      </a:pPr>
                      <a:r>
                        <a:rPr lang="it-IT" sz="1600" b="1" i="0" kern="1200" dirty="0">
                          <a:solidFill>
                            <a:srgbClr val="C00000"/>
                          </a:solidFill>
                          <a:latin typeface="+mn-lt"/>
                          <a:ea typeface="Verdana" panose="020B0604030504040204" pitchFamily="34" charset="0"/>
                          <a:cs typeface="Arial" panose="020B0604020202020204" pitchFamily="34" charset="0"/>
                        </a:rPr>
                        <a:t>e durata </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L’indennità mensile è pari al:</a:t>
                      </a:r>
                    </a:p>
                    <a:p>
                      <a:pPr marL="171450" marR="0" lvl="0" indent="-1714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dirty="0">
                          <a:solidFill>
                            <a:srgbClr val="C00000"/>
                          </a:solidFill>
                          <a:latin typeface="Arial" panose="020B0604020202020204" pitchFamily="34" charset="0"/>
                          <a:ea typeface="+mn-ea"/>
                          <a:cs typeface="Arial" panose="020B0604020202020204" pitchFamily="34" charset="0"/>
                        </a:rPr>
                        <a:t>75% della retribuzione media mensile</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imponibile ai fini previdenziali degli ultimi 4 anni, nei casi in cui tale retribuzione sia pari o inferiore all’importo stabilito annualmente (€ 1.208,15 per il 2018);</a:t>
                      </a:r>
                    </a:p>
                    <a:p>
                      <a:pPr marL="171450" marR="0" lvl="0" indent="-1714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dirty="0">
                          <a:solidFill>
                            <a:srgbClr val="C00000"/>
                          </a:solidFill>
                          <a:latin typeface="Arial" panose="020B0604020202020204" pitchFamily="34" charset="0"/>
                          <a:ea typeface="+mn-ea"/>
                          <a:cs typeface="Arial" panose="020B0604020202020204" pitchFamily="34" charset="0"/>
                        </a:rPr>
                        <a:t>75% dell’importo stabilito </a:t>
                      </a:r>
                      <a:r>
                        <a:rPr lang="it-IT" sz="1300" b="0" kern="1200" dirty="0">
                          <a:solidFill>
                            <a:srgbClr val="002060"/>
                          </a:solidFill>
                          <a:latin typeface="Arial" panose="020B0604020202020204" pitchFamily="34" charset="0"/>
                          <a:ea typeface="+mn-ea"/>
                          <a:cs typeface="Arial" panose="020B0604020202020204" pitchFamily="34" charset="0"/>
                        </a:rPr>
                        <a:t>incrementato</a:t>
                      </a:r>
                      <a:r>
                        <a:rPr lang="it-IT" sz="1300" b="1"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di una somma pari al 25% del differenziale tra la retribuzione media mensile e l’importo stabilito, nei casi in cui la retribuzione mensile sia superiore a tale importo.</a:t>
                      </a:r>
                    </a:p>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È corrisposta mensilmente per un </a:t>
                      </a:r>
                      <a:r>
                        <a:rPr lang="it-IT" sz="1300" b="1" kern="1200" dirty="0">
                          <a:solidFill>
                            <a:srgbClr val="C00000"/>
                          </a:solidFill>
                          <a:latin typeface="Arial" panose="020B0604020202020204" pitchFamily="34" charset="0"/>
                          <a:ea typeface="+mn-ea"/>
                          <a:cs typeface="Arial" panose="020B0604020202020204" pitchFamily="34" charset="0"/>
                        </a:rPr>
                        <a:t>numero di settimane pari alla metà delle settimane di contribuzione </a:t>
                      </a:r>
                      <a:r>
                        <a:rPr lang="it-IT" sz="1300" b="0" kern="1200" dirty="0">
                          <a:solidFill>
                            <a:srgbClr val="002060"/>
                          </a:solidFill>
                          <a:latin typeface="Arial" panose="020B0604020202020204" pitchFamily="34" charset="0"/>
                          <a:ea typeface="+mn-ea"/>
                          <a:cs typeface="Arial" panose="020B0604020202020204" pitchFamily="34" charset="0"/>
                        </a:rPr>
                        <a:t>degli ultimi 4 anni</a:t>
                      </a:r>
                      <a:r>
                        <a:rPr lang="it-IT" sz="1300" b="0" kern="1200" dirty="0" smtClean="0">
                          <a:solidFill>
                            <a:srgbClr val="002060"/>
                          </a:solidFill>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L'importo dell'indennità si riduce</a:t>
                      </a:r>
                      <a:r>
                        <a:rPr lang="it-IT" sz="1300" b="0" kern="1200" baseline="0" dirty="0" smtClean="0">
                          <a:solidFill>
                            <a:srgbClr val="002060"/>
                          </a:solidFill>
                          <a:latin typeface="Arial" panose="020B0604020202020204" pitchFamily="34" charset="0"/>
                          <a:ea typeface="+mn-ea"/>
                          <a:cs typeface="Arial" panose="020B0604020202020204" pitchFamily="34" charset="0"/>
                        </a:rPr>
                        <a:t> </a:t>
                      </a:r>
                      <a:r>
                        <a:rPr lang="it-IT" sz="1300" b="0" kern="1200" dirty="0" smtClean="0">
                          <a:solidFill>
                            <a:srgbClr val="002060"/>
                          </a:solidFill>
                          <a:latin typeface="Arial" panose="020B0604020202020204" pitchFamily="34" charset="0"/>
                          <a:ea typeface="+mn-ea"/>
                          <a:cs typeface="Arial" panose="020B0604020202020204" pitchFamily="34" charset="0"/>
                        </a:rPr>
                        <a:t>nei casi di svolgimento da parte del beneficiario di attività lavorativa in forma autonoma, da cui derivi un reddito inferiore al limite utile ai fini della conservazione dello stato di disoccupazione.</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29" name="Group 28"/>
          <p:cNvGrpSpPr/>
          <p:nvPr/>
        </p:nvGrpSpPr>
        <p:grpSpPr>
          <a:xfrm>
            <a:off x="1661919" y="3216220"/>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550609"/>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2179827"/>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38" name="Group 37"/>
          <p:cNvGrpSpPr/>
          <p:nvPr/>
        </p:nvGrpSpPr>
        <p:grpSpPr>
          <a:xfrm>
            <a:off x="1661919" y="4906704"/>
            <a:ext cx="529200" cy="529200"/>
            <a:chOff x="648016" y="4777117"/>
            <a:chExt cx="529200" cy="529200"/>
          </a:xfrm>
          <a:solidFill>
            <a:srgbClr val="0597CB"/>
          </a:solidFill>
        </p:grpSpPr>
        <p:sp>
          <p:nvSpPr>
            <p:cNvPr id="39" name="Oval 38"/>
            <p:cNvSpPr/>
            <p:nvPr/>
          </p:nvSpPr>
          <p:spPr>
            <a:xfrm>
              <a:off x="648016" y="4777117"/>
              <a:ext cx="529200" cy="52920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0" name="Picture 20" descr="Risultati immagini per euro banknote ico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2428" y1="72364" x2="35942" y2="72843"/>
                          <a14:foregroundMark x1="30032" y1="48243" x2="34345" y2="49201"/>
                        </a14:backgroundRemoval>
                      </a14:imgEffect>
                    </a14:imgLayer>
                  </a14:imgProps>
                </a:ext>
                <a:ext uri="{28A0092B-C50C-407E-A947-70E740481C1C}">
                  <a14:useLocalDpi xmlns:a14="http://schemas.microsoft.com/office/drawing/2010/main" val="0"/>
                </a:ext>
              </a:extLst>
            </a:blip>
            <a:srcRect l="15302" t="39319" r="19232" b="22780"/>
            <a:stretch/>
          </p:blipFill>
          <p:spPr bwMode="auto">
            <a:xfrm>
              <a:off x="727914" y="4885611"/>
              <a:ext cx="271088" cy="156964"/>
            </a:xfrm>
            <a:prstGeom prst="rect">
              <a:avLst/>
            </a:prstGeom>
            <a:grpFill/>
            <a:extLst/>
          </p:spPr>
        </p:pic>
        <p:pic>
          <p:nvPicPr>
            <p:cNvPr id="41" name="Picture 18" descr="Risultati immagini per da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862" y="4943338"/>
              <a:ext cx="254456" cy="254485"/>
            </a:xfrm>
            <a:prstGeom prst="rect">
              <a:avLst/>
            </a:prstGeom>
            <a:grpFill/>
          </p:spPr>
        </p:pic>
      </p:grpSp>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540000" tIns="0" rIns="0" bIns="0" numCol="1" anchor="ctr" anchorCtr="0" compatLnSpc="1">
              <a:prstTxWarp prst="textNoShape">
                <a:avLst/>
              </a:prstTxWarp>
            </a:bodyPr>
            <a:lstStyle/>
            <a:p>
              <a:pPr algn="ctr" fontAlgn="auto">
                <a:spcBef>
                  <a:spcPts val="0"/>
                </a:spcBef>
                <a:spcAft>
                  <a:spcPts val="0"/>
                </a:spcAft>
              </a:pPr>
              <a:r>
                <a:rPr lang="it-IT" sz="1200" b="1" i="1" kern="0" dirty="0">
                  <a:cs typeface="Arial" panose="020B0604020202020204" pitchFamily="34" charset="0"/>
                </a:rPr>
                <a:t>Cessazione</a:t>
              </a:r>
              <a:endParaRPr lang="it-IT" sz="1200" i="1" kern="0" dirty="0">
                <a:cs typeface="Arial" panose="020B0604020202020204" pitchFamily="34" charset="0"/>
              </a:endParaRP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553" y="2214726"/>
              <a:ext cx="639090" cy="639090"/>
            </a:xfrm>
            <a:prstGeom prst="rect">
              <a:avLst/>
            </a:prstGeom>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11</a:t>
            </a:fld>
            <a:endParaRPr lang="it-IT" dirty="0"/>
          </a:p>
        </p:txBody>
      </p:sp>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pPr marL="457200" indent="-457200">
              <a:buFont typeface="Wingdings" panose="05000000000000000000" pitchFamily="2" charset="2"/>
              <a:buChar char="q"/>
            </a:pPr>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650633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4295274" y="1193585"/>
            <a:ext cx="3669631" cy="41395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smtClean="0">
                <a:solidFill>
                  <a:srgbClr val="0597CB"/>
                </a:solidFill>
                <a:latin typeface="+mn-lt"/>
                <a:ea typeface="Verdana" panose="020B0604030504040204" pitchFamily="34" charset="0"/>
                <a:cs typeface="Arial" panose="020B0604020202020204" pitchFamily="34" charset="0"/>
              </a:rPr>
              <a:t>Anticipazione NASPI</a:t>
            </a:r>
            <a:endParaRPr lang="it-IT" altLang="it-IT" sz="2000" b="1" i="1" dirty="0">
              <a:solidFill>
                <a:srgbClr val="0597CB"/>
              </a:solidFill>
              <a:latin typeface="+mn-lt"/>
              <a:ea typeface="Verdana" panose="020B060403050404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3578923071"/>
              </p:ext>
            </p:extLst>
          </p:nvPr>
        </p:nvGraphicFramePr>
        <p:xfrm>
          <a:off x="1189439" y="1683196"/>
          <a:ext cx="10164361" cy="4905756"/>
        </p:xfrm>
        <a:graphic>
          <a:graphicData uri="http://schemas.openxmlformats.org/drawingml/2006/table">
            <a:tbl>
              <a:tblPr bandRow="1">
                <a:tableStyleId>{5C22544A-7EE6-4342-B048-85BDC9FD1C3A}</a:tableStyleId>
              </a:tblPr>
              <a:tblGrid>
                <a:gridCol w="1275057">
                  <a:extLst>
                    <a:ext uri="{9D8B030D-6E8A-4147-A177-3AD203B41FA5}">
                      <a16:colId xmlns="" xmlns:a16="http://schemas.microsoft.com/office/drawing/2014/main" val="20000"/>
                    </a:ext>
                  </a:extLst>
                </a:gridCol>
                <a:gridCol w="8889304">
                  <a:extLst>
                    <a:ext uri="{9D8B030D-6E8A-4147-A177-3AD203B41FA5}">
                      <a16:colId xmlns="" xmlns:a16="http://schemas.microsoft.com/office/drawing/2014/main" val="20001"/>
                    </a:ext>
                  </a:extLst>
                </a:gridCol>
              </a:tblGrid>
              <a:tr h="4304111">
                <a:tc>
                  <a:txBody>
                    <a:bodyPr/>
                    <a:lstStyle/>
                    <a:p>
                      <a:pPr marL="0" algn="ctr" defTabSz="914400" rtl="0" eaLnBrk="1" latinLnBrk="0" hangingPunct="1">
                        <a:lnSpc>
                          <a:spcPct val="120000"/>
                        </a:lnSpc>
                        <a:spcBef>
                          <a:spcPts val="0"/>
                        </a:spcBef>
                        <a:spcAft>
                          <a:spcPts val="0"/>
                        </a:spcAft>
                      </a:pPr>
                      <a:endParaRPr lang="it-IT" sz="1600" b="1" i="0" kern="1200" dirty="0">
                        <a:solidFill>
                          <a:srgbClr val="C00000"/>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endParaRPr lang="it-IT" sz="1300" b="0" kern="1200" dirty="0" smtClean="0">
                        <a:solidFill>
                          <a:srgbClr val="002060"/>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600" b="1" i="1" kern="1200" dirty="0" smtClean="0">
                          <a:solidFill>
                            <a:srgbClr val="FF0000"/>
                          </a:solidFill>
                          <a:latin typeface="Arial" panose="020B0604020202020204" pitchFamily="34" charset="0"/>
                          <a:ea typeface="+mn-ea"/>
                          <a:cs typeface="Arial" panose="020B0604020202020204" pitchFamily="34" charset="0"/>
                        </a:rPr>
                        <a:t>INCENTIVO ALL’AUTOIMPRENDITORIALITA’ (LIQUIDAZIONE ANTICIPATA DELLA NASPI)</a:t>
                      </a:r>
                    </a:p>
                    <a:p>
                      <a:pPr marL="0" marR="0" lvl="0" indent="0" algn="just" defTabSz="914400" rtl="0" eaLnBrk="1" fontAlgn="auto" latinLnBrk="0" hangingPunct="1">
                        <a:lnSpc>
                          <a:spcPct val="110000"/>
                        </a:lnSpc>
                        <a:spcBef>
                          <a:spcPts val="0"/>
                        </a:spcBef>
                        <a:spcAft>
                          <a:spcPts val="300"/>
                        </a:spcAft>
                        <a:buClrTx/>
                        <a:buSzTx/>
                        <a:buFontTx/>
                        <a:buNone/>
                        <a:tabLst/>
                        <a:defRPr/>
                      </a:pPr>
                      <a:endParaRPr lang="it-IT" sz="1300" b="0" kern="1200" dirty="0" smtClean="0">
                        <a:solidFill>
                          <a:srgbClr val="002060"/>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600" b="0" kern="1200" dirty="0" smtClean="0">
                          <a:solidFill>
                            <a:srgbClr val="002060"/>
                          </a:solidFill>
                          <a:latin typeface="Arial" panose="020B0604020202020204" pitchFamily="34" charset="0"/>
                          <a:ea typeface="+mn-ea"/>
                          <a:cs typeface="Arial" panose="020B0604020202020204" pitchFamily="34" charset="0"/>
                        </a:rPr>
                        <a:t>Il beneficiario di indennità NASpI, che intenda </a:t>
                      </a:r>
                      <a:r>
                        <a:rPr lang="it-IT" sz="1600" b="1" kern="1200" dirty="0" smtClean="0">
                          <a:solidFill>
                            <a:srgbClr val="002060"/>
                          </a:solidFill>
                          <a:latin typeface="Arial" panose="020B0604020202020204" pitchFamily="34" charset="0"/>
                          <a:ea typeface="+mn-ea"/>
                          <a:cs typeface="Arial" panose="020B0604020202020204" pitchFamily="34" charset="0"/>
                        </a:rPr>
                        <a:t>avviare un’attività lavorativa in forma autonoma</a:t>
                      </a:r>
                      <a:r>
                        <a:rPr lang="it-IT" sz="1600" b="0" kern="1200" dirty="0" smtClean="0">
                          <a:solidFill>
                            <a:srgbClr val="002060"/>
                          </a:solidFill>
                          <a:latin typeface="Arial" panose="020B0604020202020204" pitchFamily="34" charset="0"/>
                          <a:ea typeface="+mn-ea"/>
                          <a:cs typeface="Arial" panose="020B0604020202020204" pitchFamily="34" charset="0"/>
                        </a:rPr>
                        <a:t> </a:t>
                      </a:r>
                      <a:r>
                        <a:rPr lang="it-IT" sz="1600" b="1" kern="1200" dirty="0" smtClean="0">
                          <a:solidFill>
                            <a:srgbClr val="002060"/>
                          </a:solidFill>
                          <a:latin typeface="Arial" panose="020B0604020202020204" pitchFamily="34" charset="0"/>
                          <a:ea typeface="+mn-ea"/>
                          <a:cs typeface="Arial" panose="020B0604020202020204" pitchFamily="34" charset="0"/>
                        </a:rPr>
                        <a:t>o di impresa individuale</a:t>
                      </a:r>
                      <a:r>
                        <a:rPr lang="it-IT" sz="1600" b="0" kern="1200" dirty="0" smtClean="0">
                          <a:solidFill>
                            <a:srgbClr val="002060"/>
                          </a:solidFill>
                          <a:latin typeface="Arial" panose="020B0604020202020204" pitchFamily="34" charset="0"/>
                          <a:ea typeface="+mn-ea"/>
                          <a:cs typeface="Arial" panose="020B0604020202020204" pitchFamily="34" charset="0"/>
                        </a:rPr>
                        <a:t> ovvero sottoscrivere una quota di capitale sociale di una cooperativa, può richiedere </a:t>
                      </a:r>
                      <a:r>
                        <a:rPr lang="it-IT" sz="1600" b="1" u="sng" kern="1200" dirty="0" smtClean="0">
                          <a:solidFill>
                            <a:srgbClr val="002060"/>
                          </a:solidFill>
                          <a:latin typeface="Arial" panose="020B0604020202020204" pitchFamily="34" charset="0"/>
                          <a:ea typeface="+mn-ea"/>
                          <a:cs typeface="Arial" panose="020B0604020202020204" pitchFamily="34" charset="0"/>
                        </a:rPr>
                        <a:t>la liquidazione anticipata in un’unica soluzione dell’importo complessivo spettante e non ancora erogato</a:t>
                      </a:r>
                      <a:r>
                        <a:rPr lang="it-IT" sz="1600" b="0" kern="1200" dirty="0" smtClean="0">
                          <a:solidFill>
                            <a:srgbClr val="002060"/>
                          </a:solidFill>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600" b="0" kern="1200" dirty="0" smtClean="0">
                          <a:solidFill>
                            <a:srgbClr val="002060"/>
                          </a:solidFill>
                          <a:latin typeface="Arial" panose="020B0604020202020204" pitchFamily="34" charset="0"/>
                          <a:ea typeface="+mn-ea"/>
                          <a:cs typeface="Arial" panose="020B0604020202020204" pitchFamily="34" charset="0"/>
                        </a:rPr>
                        <a:t>A tal fine, l’assicurato è tenuto a presentare la domanda di anticipazione in via telematica, a pena di decadenza entro 30 giorni dall’inizio dell’attività autonoma o di impresa individuale o dalla sottoscrizione delle quote di capitale della società cooperativa, ovvero dalla presentazione della domanda di NASpI se l’attività era già stata avviata precedentemente alla cessazione che ha fatto sorgere il diritto alla NASpI.</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600" b="0" kern="1200" dirty="0" smtClean="0">
                          <a:solidFill>
                            <a:srgbClr val="002060"/>
                          </a:solidFill>
                          <a:latin typeface="Arial" panose="020B0604020202020204" pitchFamily="34" charset="0"/>
                          <a:ea typeface="+mn-ea"/>
                          <a:cs typeface="Arial" panose="020B0604020202020204" pitchFamily="34" charset="0"/>
                        </a:rPr>
                        <a:t>L’anticipazione, eventualmente ottenuta, deve essere restituita per intero </a:t>
                      </a:r>
                      <a:r>
                        <a:rPr lang="it-IT" sz="1600" b="1" kern="1200" dirty="0" smtClean="0">
                          <a:solidFill>
                            <a:srgbClr val="002060"/>
                          </a:solidFill>
                          <a:latin typeface="Arial" panose="020B0604020202020204" pitchFamily="34" charset="0"/>
                          <a:ea typeface="+mn-ea"/>
                          <a:cs typeface="Arial" panose="020B0604020202020204" pitchFamily="34" charset="0"/>
                        </a:rPr>
                        <a:t>nel caso di rioccupazione</a:t>
                      </a:r>
                      <a:r>
                        <a:rPr lang="it-IT" sz="1600" b="0" kern="1200" dirty="0" smtClean="0">
                          <a:solidFill>
                            <a:srgbClr val="002060"/>
                          </a:solidFill>
                          <a:latin typeface="Arial" panose="020B0604020202020204" pitchFamily="34" charset="0"/>
                          <a:ea typeface="+mn-ea"/>
                          <a:cs typeface="Arial" panose="020B0604020202020204" pitchFamily="34" charset="0"/>
                        </a:rPr>
                        <a:t> con contratto di lavoro subordinato instaurato prima della scadenza del periodo per il quale è riconosciuta la liquidazione anticipata della NASpI, salvo il caso in cui il rapporto venga instaurato con la società cooperativa della quale il percettore della NASpI ha sottoscritto una quota del capitale sociale.</a:t>
                      </a:r>
                    </a:p>
                    <a:p>
                      <a:pPr marL="0" marR="0" lvl="0" indent="0" algn="just" defTabSz="914400" rtl="0" eaLnBrk="1" fontAlgn="auto" latinLnBrk="0" hangingPunct="1">
                        <a:lnSpc>
                          <a:spcPct val="110000"/>
                        </a:lnSpc>
                        <a:spcBef>
                          <a:spcPts val="0"/>
                        </a:spcBef>
                        <a:spcAft>
                          <a:spcPts val="300"/>
                        </a:spcAft>
                        <a:buClrTx/>
                        <a:buSzTx/>
                        <a:buFontTx/>
                        <a:buNone/>
                        <a:tabLst/>
                        <a:defRPr/>
                      </a:pP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pSp>
        <p:nvGrpSpPr>
          <p:cNvPr id="32" name="Group 31"/>
          <p:cNvGrpSpPr/>
          <p:nvPr/>
        </p:nvGrpSpPr>
        <p:grpSpPr>
          <a:xfrm>
            <a:off x="1600367" y="2361326"/>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540000" tIns="0" rIns="0" bIns="0" numCol="1" anchor="ctr" anchorCtr="0" compatLnSpc="1">
              <a:prstTxWarp prst="textNoShape">
                <a:avLst/>
              </a:prstTxWarp>
            </a:bodyPr>
            <a:lstStyle/>
            <a:p>
              <a:pPr algn="ctr" fontAlgn="auto">
                <a:spcBef>
                  <a:spcPts val="0"/>
                </a:spcBef>
                <a:spcAft>
                  <a:spcPts val="0"/>
                </a:spcAft>
              </a:pPr>
              <a:r>
                <a:rPr lang="it-IT" sz="1200" b="1" i="1" kern="0" dirty="0">
                  <a:cs typeface="Arial" panose="020B0604020202020204" pitchFamily="34" charset="0"/>
                </a:rPr>
                <a:t>Cessazione</a:t>
              </a:r>
              <a:endParaRPr lang="it-IT" sz="1200" i="1" kern="0" dirty="0">
                <a:cs typeface="Arial" panose="020B0604020202020204" pitchFamily="34" charset="0"/>
              </a:endParaRP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53" y="2214726"/>
              <a:ext cx="639090" cy="639090"/>
            </a:xfrm>
            <a:prstGeom prst="rect">
              <a:avLst/>
            </a:prstGeom>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12</a:t>
            </a:fld>
            <a:endParaRPr lang="it-IT" dirty="0"/>
          </a:p>
        </p:txBody>
      </p:sp>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smtClean="0">
                <a:solidFill>
                  <a:srgbClr val="0070C0"/>
                </a:solidFill>
                <a:latin typeface="Arial Black" panose="020B0A04020102020204" pitchFamily="34" charset="0"/>
              </a:rPr>
              <a:t>Anticipazione NASPI</a:t>
            </a:r>
            <a:endParaRPr lang="it-IT" sz="28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83477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13</a:t>
            </a:fld>
            <a:endParaRPr lang="it-IT" dirty="0"/>
          </a:p>
        </p:txBody>
      </p:sp>
      <p:sp>
        <p:nvSpPr>
          <p:cNvPr id="43" name="Freeform 959">
            <a:extLst>
              <a:ext uri="{FF2B5EF4-FFF2-40B4-BE49-F238E27FC236}">
                <a16:creationId xmlns="" xmlns:a16="http://schemas.microsoft.com/office/drawing/2014/main" id="{860A219C-9014-4F44-A794-1D97921EF357}"/>
              </a:ext>
            </a:extLst>
          </p:cNvPr>
          <p:cNvSpPr>
            <a:spLocks/>
          </p:cNvSpPr>
          <p:nvPr/>
        </p:nvSpPr>
        <p:spPr bwMode="auto">
          <a:xfrm>
            <a:off x="4541108" y="1934758"/>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44" name="Rectangle 960">
            <a:extLst>
              <a:ext uri="{FF2B5EF4-FFF2-40B4-BE49-F238E27FC236}">
                <a16:creationId xmlns="" xmlns:a16="http://schemas.microsoft.com/office/drawing/2014/main" id="{C3EA4EBC-0046-4DF6-BA32-FD528681439C}"/>
              </a:ext>
            </a:extLst>
          </p:cNvPr>
          <p:cNvSpPr>
            <a:spLocks noChangeArrowheads="1"/>
          </p:cNvSpPr>
          <p:nvPr/>
        </p:nvSpPr>
        <p:spPr bwMode="auto">
          <a:xfrm>
            <a:off x="4476313" y="197213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180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Cessazione</a:t>
            </a:r>
          </a:p>
        </p:txBody>
      </p:sp>
      <p:sp>
        <p:nvSpPr>
          <p:cNvPr id="45" name="Freeform 961">
            <a:extLst>
              <a:ext uri="{FF2B5EF4-FFF2-40B4-BE49-F238E27FC236}">
                <a16:creationId xmlns="" xmlns:a16="http://schemas.microsoft.com/office/drawing/2014/main" id="{F92B1B91-56BE-41AC-B22B-F4086D1D3429}"/>
              </a:ext>
            </a:extLst>
          </p:cNvPr>
          <p:cNvSpPr>
            <a:spLocks/>
          </p:cNvSpPr>
          <p:nvPr/>
        </p:nvSpPr>
        <p:spPr bwMode="auto">
          <a:xfrm>
            <a:off x="4528641" y="1934758"/>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49" name="Freeform 959">
            <a:extLst>
              <a:ext uri="{FF2B5EF4-FFF2-40B4-BE49-F238E27FC236}">
                <a16:creationId xmlns="" xmlns:a16="http://schemas.microsoft.com/office/drawing/2014/main" id="{234CFF43-86F4-4BA1-A54B-B279674A2FD5}"/>
              </a:ext>
            </a:extLst>
          </p:cNvPr>
          <p:cNvSpPr>
            <a:spLocks/>
          </p:cNvSpPr>
          <p:nvPr/>
        </p:nvSpPr>
        <p:spPr bwMode="auto">
          <a:xfrm>
            <a:off x="4541108" y="2244008"/>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50" name="Rectangle 960">
            <a:extLst>
              <a:ext uri="{FF2B5EF4-FFF2-40B4-BE49-F238E27FC236}">
                <a16:creationId xmlns="" xmlns:a16="http://schemas.microsoft.com/office/drawing/2014/main" id="{61F57663-5B47-45A3-B058-DD57F49CC942}"/>
              </a:ext>
            </a:extLst>
          </p:cNvPr>
          <p:cNvSpPr>
            <a:spLocks noChangeArrowheads="1"/>
          </p:cNvSpPr>
          <p:nvPr/>
        </p:nvSpPr>
        <p:spPr bwMode="auto">
          <a:xfrm>
            <a:off x="4476313" y="228138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324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Diminuzione orario lavorativo</a:t>
            </a:r>
          </a:p>
        </p:txBody>
      </p:sp>
      <p:sp>
        <p:nvSpPr>
          <p:cNvPr id="51" name="Freeform 961">
            <a:extLst>
              <a:ext uri="{FF2B5EF4-FFF2-40B4-BE49-F238E27FC236}">
                <a16:creationId xmlns="" xmlns:a16="http://schemas.microsoft.com/office/drawing/2014/main" id="{A2277DD9-85B9-4565-9F5F-69CD4623157F}"/>
              </a:ext>
            </a:extLst>
          </p:cNvPr>
          <p:cNvSpPr>
            <a:spLocks/>
          </p:cNvSpPr>
          <p:nvPr/>
        </p:nvSpPr>
        <p:spPr bwMode="auto">
          <a:xfrm>
            <a:off x="4528641" y="2244008"/>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52" name="Freeform 959">
            <a:extLst>
              <a:ext uri="{FF2B5EF4-FFF2-40B4-BE49-F238E27FC236}">
                <a16:creationId xmlns="" xmlns:a16="http://schemas.microsoft.com/office/drawing/2014/main" id="{5C125FF4-2DB0-4534-974A-3F427ABA2C27}"/>
              </a:ext>
            </a:extLst>
          </p:cNvPr>
          <p:cNvSpPr>
            <a:spLocks/>
          </p:cNvSpPr>
          <p:nvPr/>
        </p:nvSpPr>
        <p:spPr bwMode="auto">
          <a:xfrm>
            <a:off x="6215061" y="2245382"/>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53" name="Rectangle 960">
            <a:extLst>
              <a:ext uri="{FF2B5EF4-FFF2-40B4-BE49-F238E27FC236}">
                <a16:creationId xmlns="" xmlns:a16="http://schemas.microsoft.com/office/drawing/2014/main" id="{6DFC5820-865D-48F4-9A46-BAC21CDCCCB4}"/>
              </a:ext>
            </a:extLst>
          </p:cNvPr>
          <p:cNvSpPr>
            <a:spLocks noChangeArrowheads="1"/>
          </p:cNvSpPr>
          <p:nvPr/>
        </p:nvSpPr>
        <p:spPr bwMode="auto">
          <a:xfrm>
            <a:off x="6157372" y="2282760"/>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288000" tIns="0" rIns="0" bIns="0" numCol="1" anchor="ctr" anchorCtr="0" compatLnSpc="1">
            <a:prstTxWarp prst="textNoShape">
              <a:avLst/>
            </a:prstTxWarp>
          </a:bodyPr>
          <a:lstStyle/>
          <a:p>
            <a:pPr marL="0" indent="0" algn="ctr" fontAlgn="auto">
              <a:spcBef>
                <a:spcPts val="0"/>
              </a:spcBef>
              <a:spcAft>
                <a:spcPts val="0"/>
              </a:spcAft>
              <a:buNone/>
            </a:pPr>
            <a:r>
              <a:rPr lang="it-IT" sz="540" i="1" kern="0" dirty="0">
                <a:solidFill>
                  <a:schemeClr val="bg1">
                    <a:lumMod val="50000"/>
                  </a:schemeClr>
                </a:solidFill>
                <a:cs typeface="Arial" panose="020B0604020202020204" pitchFamily="34" charset="0"/>
              </a:rPr>
              <a:t>Integrazione/sostituzione retribuzione</a:t>
            </a:r>
            <a:r>
              <a:rPr lang="it-IT" sz="540" b="0" i="1" kern="0" dirty="0">
                <a:solidFill>
                  <a:schemeClr val="bg1">
                    <a:lumMod val="50000"/>
                  </a:schemeClr>
                </a:solidFill>
                <a:cs typeface="Arial" panose="020B0604020202020204" pitchFamily="34" charset="0"/>
              </a:rPr>
              <a:t>,</a:t>
            </a:r>
            <a:r>
              <a:rPr lang="it-IT" sz="540" i="1" kern="0" dirty="0">
                <a:solidFill>
                  <a:schemeClr val="bg1">
                    <a:lumMod val="50000"/>
                  </a:schemeClr>
                </a:solidFill>
                <a:cs typeface="Arial" panose="020B0604020202020204" pitchFamily="34" charset="0"/>
              </a:rPr>
              <a:t> PSR familiare e contrasto povertà</a:t>
            </a:r>
            <a:endParaRPr lang="it-IT" sz="540" b="0" i="1" kern="0" dirty="0">
              <a:solidFill>
                <a:schemeClr val="bg1">
                  <a:lumMod val="50000"/>
                </a:schemeClr>
              </a:solidFill>
              <a:cs typeface="Arial" panose="020B0604020202020204" pitchFamily="34" charset="0"/>
            </a:endParaRPr>
          </a:p>
        </p:txBody>
      </p:sp>
      <p:sp>
        <p:nvSpPr>
          <p:cNvPr id="54" name="Freeform 961">
            <a:extLst>
              <a:ext uri="{FF2B5EF4-FFF2-40B4-BE49-F238E27FC236}">
                <a16:creationId xmlns="" xmlns:a16="http://schemas.microsoft.com/office/drawing/2014/main" id="{FDC17B64-7A89-43D2-BB0D-AA745DD95388}"/>
              </a:ext>
            </a:extLst>
          </p:cNvPr>
          <p:cNvSpPr>
            <a:spLocks/>
          </p:cNvSpPr>
          <p:nvPr/>
        </p:nvSpPr>
        <p:spPr bwMode="auto">
          <a:xfrm>
            <a:off x="6215061" y="2245382"/>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55" name="Picture 54">
            <a:extLst>
              <a:ext uri="{FF2B5EF4-FFF2-40B4-BE49-F238E27FC236}">
                <a16:creationId xmlns="" xmlns:a16="http://schemas.microsoft.com/office/drawing/2014/main" id="{C8C69E2A-DC97-434B-B0F0-DCE78B9B9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47" y="1962279"/>
            <a:ext cx="125152" cy="132573"/>
          </a:xfrm>
          <a:prstGeom prst="rect">
            <a:avLst/>
          </a:prstGeom>
        </p:spPr>
      </p:pic>
      <p:pic>
        <p:nvPicPr>
          <p:cNvPr id="57" name="Picture 56">
            <a:extLst>
              <a:ext uri="{FF2B5EF4-FFF2-40B4-BE49-F238E27FC236}">
                <a16:creationId xmlns="" xmlns:a16="http://schemas.microsoft.com/office/drawing/2014/main" id="{546E38B3-7459-45ED-AE5A-AA3F352A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946" y="2272205"/>
            <a:ext cx="117154" cy="124100"/>
          </a:xfrm>
          <a:prstGeom prst="rect">
            <a:avLst/>
          </a:prstGeom>
        </p:spPr>
      </p:pic>
      <p:pic>
        <p:nvPicPr>
          <p:cNvPr id="58" name="Picture 57">
            <a:extLst>
              <a:ext uri="{FF2B5EF4-FFF2-40B4-BE49-F238E27FC236}">
                <a16:creationId xmlns="" xmlns:a16="http://schemas.microsoft.com/office/drawing/2014/main" id="{8B7C1B12-36D0-4FF2-9A48-1010385CD6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367" y="2272205"/>
            <a:ext cx="125152" cy="132573"/>
          </a:xfrm>
          <a:prstGeom prst="rect">
            <a:avLst/>
          </a:prstGeom>
        </p:spPr>
      </p:pic>
      <p:sp>
        <p:nvSpPr>
          <p:cNvPr id="59" name="Rectangle 960">
            <a:extLst>
              <a:ext uri="{FF2B5EF4-FFF2-40B4-BE49-F238E27FC236}">
                <a16:creationId xmlns="" xmlns:a16="http://schemas.microsoft.com/office/drawing/2014/main" id="{DF23B98B-8CE5-46CC-AB6C-76DF0D0ED2A2}"/>
              </a:ext>
            </a:extLst>
          </p:cNvPr>
          <p:cNvSpPr>
            <a:spLocks noChangeArrowheads="1"/>
          </p:cNvSpPr>
          <p:nvPr/>
        </p:nvSpPr>
        <p:spPr bwMode="auto">
          <a:xfrm>
            <a:off x="4476312" y="2563244"/>
            <a:ext cx="3239376" cy="169897"/>
          </a:xfrm>
          <a:prstGeom prst="rect">
            <a:avLst/>
          </a:prstGeom>
          <a:solidFill>
            <a:srgbClr val="F2F2F2"/>
          </a:solidFill>
          <a:ln w="19050">
            <a:noFill/>
            <a:prstDash val="solid"/>
            <a:miter lim="800000"/>
            <a:headEnd/>
            <a:tailEnd/>
          </a:ln>
        </p:spPr>
        <p:txBody>
          <a:bodyPr vert="horz" wrap="square" lIns="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ISEE e Casellario dell’assistenza</a:t>
            </a:r>
          </a:p>
        </p:txBody>
      </p:sp>
      <p:sp>
        <p:nvSpPr>
          <p:cNvPr id="60" name="Oval 59">
            <a:extLst>
              <a:ext uri="{FF2B5EF4-FFF2-40B4-BE49-F238E27FC236}">
                <a16:creationId xmlns="" xmlns:a16="http://schemas.microsoft.com/office/drawing/2014/main" id="{B3A63393-688B-4EE6-8B8A-24BC0A617AA5}"/>
              </a:ext>
            </a:extLst>
          </p:cNvPr>
          <p:cNvSpPr/>
          <p:nvPr/>
        </p:nvSpPr>
        <p:spPr>
          <a:xfrm>
            <a:off x="6744128" y="2544044"/>
            <a:ext cx="216305" cy="208300"/>
          </a:xfrm>
          <a:prstGeom prst="ellipse">
            <a:avLst/>
          </a:pr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61" name="Picture 60">
            <a:extLst>
              <a:ext uri="{FF2B5EF4-FFF2-40B4-BE49-F238E27FC236}">
                <a16:creationId xmlns="" xmlns:a16="http://schemas.microsoft.com/office/drawing/2014/main" id="{FEE459D4-F5F1-406C-B9E2-985D142D4B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547" y="2589155"/>
            <a:ext cx="111466" cy="118076"/>
          </a:xfrm>
          <a:prstGeom prst="rect">
            <a:avLst/>
          </a:prstGeom>
        </p:spPr>
      </p:pic>
      <p:grpSp>
        <p:nvGrpSpPr>
          <p:cNvPr id="6" name="Group 5"/>
          <p:cNvGrpSpPr/>
          <p:nvPr/>
        </p:nvGrpSpPr>
        <p:grpSpPr>
          <a:xfrm>
            <a:off x="6157372" y="1224017"/>
            <a:ext cx="4124886" cy="970001"/>
            <a:chOff x="6157372" y="1154833"/>
            <a:chExt cx="4124886" cy="970001"/>
          </a:xfrm>
        </p:grpSpPr>
        <p:sp>
          <p:nvSpPr>
            <p:cNvPr id="62" name="Freeform 959">
              <a:extLst>
                <a:ext uri="{FF2B5EF4-FFF2-40B4-BE49-F238E27FC236}">
                  <a16:creationId xmlns="" xmlns:a16="http://schemas.microsoft.com/office/drawing/2014/main" id="{9EE7B709-8FDD-4A14-B771-5824A181CF5C}"/>
                </a:ext>
              </a:extLst>
            </p:cNvPr>
            <p:cNvSpPr>
              <a:spLocks/>
            </p:cNvSpPr>
            <p:nvPr/>
          </p:nvSpPr>
          <p:spPr bwMode="auto">
            <a:xfrm>
              <a:off x="6323155" y="1154833"/>
              <a:ext cx="3793322" cy="9700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 name="Group 3"/>
            <p:cNvGrpSpPr/>
            <p:nvPr/>
          </p:nvGrpSpPr>
          <p:grpSpPr>
            <a:xfrm>
              <a:off x="6157372" y="1154833"/>
              <a:ext cx="4124886" cy="970001"/>
              <a:chOff x="6157372" y="1154833"/>
              <a:chExt cx="4124886" cy="970001"/>
            </a:xfrm>
          </p:grpSpPr>
          <p:sp>
            <p:nvSpPr>
              <p:cNvPr id="63" name="Rectangle 960">
                <a:extLst>
                  <a:ext uri="{FF2B5EF4-FFF2-40B4-BE49-F238E27FC236}">
                    <a16:creationId xmlns="" xmlns:a16="http://schemas.microsoft.com/office/drawing/2014/main" id="{3F9AD9F8-ED02-4D5A-9865-27667DA90BAF}"/>
                  </a:ext>
                </a:extLst>
              </p:cNvPr>
              <p:cNvSpPr>
                <a:spLocks noChangeArrowheads="1"/>
              </p:cNvSpPr>
              <p:nvPr/>
            </p:nvSpPr>
            <p:spPr bwMode="auto">
              <a:xfrm>
                <a:off x="6157372" y="1303745"/>
                <a:ext cx="4124886" cy="821089"/>
              </a:xfrm>
              <a:prstGeom prst="rect">
                <a:avLst/>
              </a:prstGeom>
              <a:solidFill>
                <a:srgbClr val="C3EEFD"/>
              </a:solidFill>
              <a:ln w="19050">
                <a:solidFill>
                  <a:srgbClr val="0597CB"/>
                </a:solidFill>
                <a:prstDash val="solid"/>
                <a:miter lim="800000"/>
                <a:headEnd/>
                <a:tailEnd/>
              </a:ln>
            </p:spPr>
            <p:txBody>
              <a:bodyPr vert="horz" wrap="square" lIns="900000" tIns="0" rIns="0" bIns="0" numCol="1" anchor="ctr" anchorCtr="0" compatLnSpc="1">
                <a:prstTxWarp prst="textNoShape">
                  <a:avLst/>
                </a:prstTxWarp>
              </a:bodyPr>
              <a:lstStyle/>
              <a:p>
                <a:pPr lvl="0" algn="ctr" fontAlgn="auto">
                  <a:spcBef>
                    <a:spcPts val="0"/>
                  </a:spcBef>
                  <a:spcAft>
                    <a:spcPts val="0"/>
                  </a:spcAft>
                </a:pPr>
                <a:r>
                  <a:rPr lang="it-IT" sz="1500" b="1" i="1" kern="0" dirty="0">
                    <a:solidFill>
                      <a:srgbClr val="002060"/>
                    </a:solidFill>
                    <a:latin typeface="Arial" panose="020B0604020202020204" pitchFamily="34" charset="0"/>
                    <a:cs typeface="Arial" panose="020B0604020202020204" pitchFamily="34" charset="0"/>
                  </a:rPr>
                  <a:t>Sospensione</a:t>
                </a:r>
              </a:p>
            </p:txBody>
          </p:sp>
          <p:sp>
            <p:nvSpPr>
              <p:cNvPr id="64" name="Freeform 961">
                <a:extLst>
                  <a:ext uri="{FF2B5EF4-FFF2-40B4-BE49-F238E27FC236}">
                    <a16:creationId xmlns="" xmlns:a16="http://schemas.microsoft.com/office/drawing/2014/main" id="{C094EBC9-1E43-4F2F-9C51-83DC43B16F33}"/>
                  </a:ext>
                </a:extLst>
              </p:cNvPr>
              <p:cNvSpPr>
                <a:spLocks/>
              </p:cNvSpPr>
              <p:nvPr/>
            </p:nvSpPr>
            <p:spPr bwMode="auto">
              <a:xfrm>
                <a:off x="6323155" y="1154833"/>
                <a:ext cx="767095" cy="856247"/>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97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00" dirty="0"/>
              </a:p>
            </p:txBody>
          </p:sp>
          <p:pic>
            <p:nvPicPr>
              <p:cNvPr id="65" name="Picture 64">
                <a:extLst>
                  <a:ext uri="{FF2B5EF4-FFF2-40B4-BE49-F238E27FC236}">
                    <a16:creationId xmlns="" xmlns:a16="http://schemas.microsoft.com/office/drawing/2014/main" id="{30E4C57F-C50A-476B-82DA-5B1A6F83C0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9909" y="1212888"/>
                <a:ext cx="600071" cy="600071"/>
              </a:xfrm>
              <a:prstGeom prst="rect">
                <a:avLst/>
              </a:prstGeom>
            </p:spPr>
          </p:pic>
        </p:grpSp>
      </p:grpSp>
      <p:sp>
        <p:nvSpPr>
          <p:cNvPr id="127" name="Rectangle 126">
            <a:extLst>
              <a:ext uri="{FF2B5EF4-FFF2-40B4-BE49-F238E27FC236}">
                <a16:creationId xmlns="" xmlns:a16="http://schemas.microsoft.com/office/drawing/2014/main" id="{175FBD88-BC67-4332-BCFB-826ADD9F6A62}"/>
              </a:ext>
            </a:extLst>
          </p:cNvPr>
          <p:cNvSpPr/>
          <p:nvPr/>
        </p:nvSpPr>
        <p:spPr>
          <a:xfrm>
            <a:off x="3122141" y="3084418"/>
            <a:ext cx="4626153" cy="369332"/>
          </a:xfrm>
          <a:prstGeom prst="rect">
            <a:avLst/>
          </a:prstGeom>
          <a:ln>
            <a:noFill/>
          </a:ln>
        </p:spPr>
        <p:txBody>
          <a:bodyPr wrap="square">
            <a:spAutoFit/>
          </a:bodyPr>
          <a:lstStyle/>
          <a:p>
            <a:pPr lvl="0" algn="r">
              <a:defRPr/>
            </a:pPr>
            <a:r>
              <a:rPr lang="it-IT" b="1" i="1" kern="0" dirty="0">
                <a:solidFill>
                  <a:srgbClr val="002060"/>
                </a:solidFill>
                <a:latin typeface="Arial" panose="020B0604020202020204" pitchFamily="34" charset="0"/>
                <a:cs typeface="Arial" panose="020B0604020202020204" pitchFamily="34" charset="0"/>
              </a:rPr>
              <a:t>Cassa Integrazione Guadagni Ordinaria</a:t>
            </a:r>
          </a:p>
        </p:txBody>
      </p:sp>
      <p:sp>
        <p:nvSpPr>
          <p:cNvPr id="128" name="Rectangle 127">
            <a:extLst>
              <a:ext uri="{FF2B5EF4-FFF2-40B4-BE49-F238E27FC236}">
                <a16:creationId xmlns="" xmlns:a16="http://schemas.microsoft.com/office/drawing/2014/main" id="{855371F0-400C-48FF-80F2-504D01904FC9}"/>
              </a:ext>
            </a:extLst>
          </p:cNvPr>
          <p:cNvSpPr/>
          <p:nvPr/>
        </p:nvSpPr>
        <p:spPr>
          <a:xfrm>
            <a:off x="2866769" y="3705720"/>
            <a:ext cx="4869710" cy="369332"/>
          </a:xfrm>
          <a:prstGeom prst="rect">
            <a:avLst/>
          </a:prstGeom>
          <a:ln>
            <a:noFill/>
          </a:ln>
        </p:spPr>
        <p:txBody>
          <a:bodyPr wrap="square">
            <a:spAutoFit/>
          </a:bodyPr>
          <a:lstStyle/>
          <a:p>
            <a:pPr algn="r"/>
            <a:r>
              <a:rPr lang="it-IT" b="1" i="1" kern="0" dirty="0">
                <a:solidFill>
                  <a:srgbClr val="002060"/>
                </a:solidFill>
                <a:latin typeface="Arial" panose="020B0604020202020204" pitchFamily="34" charset="0"/>
                <a:cs typeface="Arial" panose="020B0604020202020204" pitchFamily="34" charset="0"/>
              </a:rPr>
              <a:t>Cassa Integrazione Guadagni Straordinaria</a:t>
            </a:r>
          </a:p>
        </p:txBody>
      </p:sp>
      <p:sp>
        <p:nvSpPr>
          <p:cNvPr id="130" name="Rectangle 129">
            <a:extLst>
              <a:ext uri="{FF2B5EF4-FFF2-40B4-BE49-F238E27FC236}">
                <a16:creationId xmlns="" xmlns:a16="http://schemas.microsoft.com/office/drawing/2014/main" id="{36C2B4E7-A8F3-46E5-9D24-6E1D557367B0}"/>
              </a:ext>
            </a:extLst>
          </p:cNvPr>
          <p:cNvSpPr/>
          <p:nvPr/>
        </p:nvSpPr>
        <p:spPr>
          <a:xfrm>
            <a:off x="2973859" y="4327021"/>
            <a:ext cx="4762619" cy="369332"/>
          </a:xfrm>
          <a:prstGeom prst="rect">
            <a:avLst/>
          </a:prstGeom>
          <a:ln>
            <a:noFill/>
          </a:ln>
        </p:spPr>
        <p:txBody>
          <a:bodyPr wrap="square">
            <a:spAutoFit/>
          </a:bodyPr>
          <a:lstStyle/>
          <a:p>
            <a:pPr algn="r"/>
            <a:r>
              <a:rPr lang="it-IT" b="1" i="1" kern="0" dirty="0">
                <a:solidFill>
                  <a:srgbClr val="002060"/>
                </a:solidFill>
                <a:latin typeface="Arial" panose="020B0604020202020204" pitchFamily="34" charset="0"/>
                <a:cs typeface="Arial" panose="020B0604020202020204" pitchFamily="34" charset="0"/>
              </a:rPr>
              <a:t>Cassa Integrazione Guadagni in Deroga</a:t>
            </a:r>
          </a:p>
        </p:txBody>
      </p:sp>
      <p:cxnSp>
        <p:nvCxnSpPr>
          <p:cNvPr id="149" name="Straight Connector 12">
            <a:extLst>
              <a:ext uri="{FF2B5EF4-FFF2-40B4-BE49-F238E27FC236}">
                <a16:creationId xmlns="" xmlns:a16="http://schemas.microsoft.com/office/drawing/2014/main" id="{D0CDBE3B-3965-41D1-BFC2-415BBAFE13AE}"/>
              </a:ext>
            </a:extLst>
          </p:cNvPr>
          <p:cNvCxnSpPr>
            <a:stCxn id="63" idx="2"/>
            <a:endCxn id="127" idx="3"/>
          </p:cNvCxnSpPr>
          <p:nvPr/>
        </p:nvCxnSpPr>
        <p:spPr bwMode="auto">
          <a:xfrm rot="5400000">
            <a:off x="7446522" y="2495791"/>
            <a:ext cx="1075066" cy="471521"/>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2">
            <a:extLst>
              <a:ext uri="{FF2B5EF4-FFF2-40B4-BE49-F238E27FC236}">
                <a16:creationId xmlns="" xmlns:a16="http://schemas.microsoft.com/office/drawing/2014/main" id="{D0CDBE3B-3965-41D1-BFC2-415BBAFE13AE}"/>
              </a:ext>
            </a:extLst>
          </p:cNvPr>
          <p:cNvCxnSpPr>
            <a:stCxn id="63" idx="2"/>
            <a:endCxn id="128" idx="3"/>
          </p:cNvCxnSpPr>
          <p:nvPr/>
        </p:nvCxnSpPr>
        <p:spPr bwMode="auto">
          <a:xfrm rot="5400000">
            <a:off x="7129963" y="2800534"/>
            <a:ext cx="1696368" cy="483336"/>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2">
            <a:extLst>
              <a:ext uri="{FF2B5EF4-FFF2-40B4-BE49-F238E27FC236}">
                <a16:creationId xmlns="" xmlns:a16="http://schemas.microsoft.com/office/drawing/2014/main" id="{D0CDBE3B-3965-41D1-BFC2-415BBAFE13AE}"/>
              </a:ext>
            </a:extLst>
          </p:cNvPr>
          <p:cNvCxnSpPr>
            <a:stCxn id="63" idx="2"/>
            <a:endCxn id="130" idx="3"/>
          </p:cNvCxnSpPr>
          <p:nvPr/>
        </p:nvCxnSpPr>
        <p:spPr bwMode="auto">
          <a:xfrm rot="5400000">
            <a:off x="6819313" y="3111184"/>
            <a:ext cx="2317669" cy="483337"/>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pPr marL="457200" indent="-457200">
              <a:buFont typeface="Wingdings" panose="05000000000000000000" pitchFamily="2" charset="2"/>
              <a:buChar char="q"/>
            </a:pPr>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171228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164">
            <a:extLst>
              <a:ext uri="{FF2B5EF4-FFF2-40B4-BE49-F238E27FC236}">
                <a16:creationId xmlns="" xmlns:a16="http://schemas.microsoft.com/office/drawing/2014/main" id="{175FBD88-BC67-4332-BCFB-826ADD9F6A62}"/>
              </a:ext>
            </a:extLst>
          </p:cNvPr>
          <p:cNvSpPr/>
          <p:nvPr/>
        </p:nvSpPr>
        <p:spPr>
          <a:xfrm>
            <a:off x="4282732" y="3344760"/>
            <a:ext cx="3492000" cy="369332"/>
          </a:xfrm>
          <a:prstGeom prst="rect">
            <a:avLst/>
          </a:prstGeom>
          <a:ln>
            <a:noFill/>
          </a:ln>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it-IT" b="1" i="1" kern="0" dirty="0">
                <a:solidFill>
                  <a:srgbClr val="002060"/>
                </a:solidFill>
                <a:latin typeface="Arial" panose="020B0604020202020204" pitchFamily="34" charset="0"/>
                <a:cs typeface="Arial" panose="020B0604020202020204" pitchFamily="34" charset="0"/>
              </a:rPr>
              <a:t>Reddito di </a:t>
            </a:r>
            <a:r>
              <a:rPr lang="it-IT" b="1" i="1" kern="0" dirty="0" smtClean="0">
                <a:solidFill>
                  <a:srgbClr val="002060"/>
                </a:solidFill>
                <a:latin typeface="Arial" panose="020B0604020202020204" pitchFamily="34" charset="0"/>
                <a:cs typeface="Arial" panose="020B0604020202020204" pitchFamily="34" charset="0"/>
              </a:rPr>
              <a:t>Cittadinanza </a:t>
            </a:r>
            <a:r>
              <a:rPr lang="it-IT" b="1" i="1" kern="0" dirty="0">
                <a:solidFill>
                  <a:srgbClr val="002060"/>
                </a:solidFill>
                <a:latin typeface="Arial" panose="020B0604020202020204" pitchFamily="34" charset="0"/>
                <a:cs typeface="Arial" panose="020B0604020202020204" pitchFamily="34" charset="0"/>
              </a:rPr>
              <a:t>(</a:t>
            </a:r>
            <a:r>
              <a:rPr lang="it-IT" b="1" i="1" kern="0" dirty="0" err="1" smtClean="0">
                <a:solidFill>
                  <a:srgbClr val="002060"/>
                </a:solidFill>
                <a:latin typeface="Arial" panose="020B0604020202020204" pitchFamily="34" charset="0"/>
                <a:cs typeface="Arial" panose="020B0604020202020204" pitchFamily="34" charset="0"/>
              </a:rPr>
              <a:t>RdC</a:t>
            </a:r>
            <a:r>
              <a:rPr lang="it-IT" b="1" i="1" kern="0" dirty="0" smtClean="0">
                <a:solidFill>
                  <a:srgbClr val="002060"/>
                </a:solidFill>
                <a:latin typeface="Arial" panose="020B0604020202020204" pitchFamily="34" charset="0"/>
                <a:cs typeface="Arial" panose="020B0604020202020204" pitchFamily="34" charset="0"/>
              </a:rPr>
              <a:t>)</a:t>
            </a:r>
            <a:endParaRPr lang="it-IT" b="1" kern="0" dirty="0">
              <a:solidFill>
                <a:srgbClr val="002060"/>
              </a:solidFill>
              <a:latin typeface="Arial" panose="020B0604020202020204" pitchFamily="34" charset="0"/>
              <a:cs typeface="Arial" panose="020B0604020202020204" pitchFamily="34" charset="0"/>
            </a:endParaRPr>
          </a:p>
        </p:txBody>
      </p:sp>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14</a:t>
            </a:fld>
            <a:endParaRPr lang="it-IT" dirty="0"/>
          </a:p>
        </p:txBody>
      </p:sp>
      <p:sp>
        <p:nvSpPr>
          <p:cNvPr id="33" name="Freeform 959">
            <a:extLst>
              <a:ext uri="{FF2B5EF4-FFF2-40B4-BE49-F238E27FC236}">
                <a16:creationId xmlns="" xmlns:a16="http://schemas.microsoft.com/office/drawing/2014/main" id="{E6949105-518C-4C06-9990-0DF56DD010A8}"/>
              </a:ext>
            </a:extLst>
          </p:cNvPr>
          <p:cNvSpPr>
            <a:spLocks/>
          </p:cNvSpPr>
          <p:nvPr/>
        </p:nvSpPr>
        <p:spPr bwMode="auto">
          <a:xfrm>
            <a:off x="4541108" y="1934758"/>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4" name="Rectangle 960">
            <a:extLst>
              <a:ext uri="{FF2B5EF4-FFF2-40B4-BE49-F238E27FC236}">
                <a16:creationId xmlns="" xmlns:a16="http://schemas.microsoft.com/office/drawing/2014/main" id="{CBAC8D17-8C05-4D38-A44E-A46F8680997F}"/>
              </a:ext>
            </a:extLst>
          </p:cNvPr>
          <p:cNvSpPr>
            <a:spLocks noChangeArrowheads="1"/>
          </p:cNvSpPr>
          <p:nvPr/>
        </p:nvSpPr>
        <p:spPr bwMode="auto">
          <a:xfrm>
            <a:off x="4476313" y="197213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180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Cessazione</a:t>
            </a:r>
          </a:p>
        </p:txBody>
      </p:sp>
      <p:sp>
        <p:nvSpPr>
          <p:cNvPr id="35" name="Freeform 961">
            <a:extLst>
              <a:ext uri="{FF2B5EF4-FFF2-40B4-BE49-F238E27FC236}">
                <a16:creationId xmlns="" xmlns:a16="http://schemas.microsoft.com/office/drawing/2014/main" id="{6B0DC3E4-40ED-4D84-9EAD-218940CF1F82}"/>
              </a:ext>
            </a:extLst>
          </p:cNvPr>
          <p:cNvSpPr>
            <a:spLocks/>
          </p:cNvSpPr>
          <p:nvPr/>
        </p:nvSpPr>
        <p:spPr bwMode="auto">
          <a:xfrm>
            <a:off x="4528641" y="1934758"/>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6" name="Freeform 959">
            <a:extLst>
              <a:ext uri="{FF2B5EF4-FFF2-40B4-BE49-F238E27FC236}">
                <a16:creationId xmlns="" xmlns:a16="http://schemas.microsoft.com/office/drawing/2014/main" id="{24E3197C-8F69-47AB-95A9-56188312E21D}"/>
              </a:ext>
            </a:extLst>
          </p:cNvPr>
          <p:cNvSpPr>
            <a:spLocks/>
          </p:cNvSpPr>
          <p:nvPr/>
        </p:nvSpPr>
        <p:spPr bwMode="auto">
          <a:xfrm>
            <a:off x="6207884" y="1935667"/>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7" name="Rectangle 960">
            <a:extLst>
              <a:ext uri="{FF2B5EF4-FFF2-40B4-BE49-F238E27FC236}">
                <a16:creationId xmlns="" xmlns:a16="http://schemas.microsoft.com/office/drawing/2014/main" id="{3BD0A99C-B937-43E4-B9D0-446396318977}"/>
              </a:ext>
            </a:extLst>
          </p:cNvPr>
          <p:cNvSpPr>
            <a:spLocks noChangeArrowheads="1"/>
          </p:cNvSpPr>
          <p:nvPr/>
        </p:nvSpPr>
        <p:spPr bwMode="auto">
          <a:xfrm>
            <a:off x="6157372" y="197304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180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Sospensione</a:t>
            </a:r>
          </a:p>
        </p:txBody>
      </p:sp>
      <p:sp>
        <p:nvSpPr>
          <p:cNvPr id="38" name="Freeform 961">
            <a:extLst>
              <a:ext uri="{FF2B5EF4-FFF2-40B4-BE49-F238E27FC236}">
                <a16:creationId xmlns="" xmlns:a16="http://schemas.microsoft.com/office/drawing/2014/main" id="{6A00B0AD-6A1D-44AA-A5E6-696C91B028F1}"/>
              </a:ext>
            </a:extLst>
          </p:cNvPr>
          <p:cNvSpPr>
            <a:spLocks/>
          </p:cNvSpPr>
          <p:nvPr/>
        </p:nvSpPr>
        <p:spPr bwMode="auto">
          <a:xfrm>
            <a:off x="6207884" y="1935667"/>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48" name="Picture 47">
            <a:extLst>
              <a:ext uri="{FF2B5EF4-FFF2-40B4-BE49-F238E27FC236}">
                <a16:creationId xmlns="" xmlns:a16="http://schemas.microsoft.com/office/drawing/2014/main" id="{79F4B269-95FD-4BE7-BD3C-16838B3EC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47" y="1962279"/>
            <a:ext cx="125152" cy="132573"/>
          </a:xfrm>
          <a:prstGeom prst="rect">
            <a:avLst/>
          </a:prstGeom>
        </p:spPr>
      </p:pic>
      <p:pic>
        <p:nvPicPr>
          <p:cNvPr id="56" name="Picture 55">
            <a:extLst>
              <a:ext uri="{FF2B5EF4-FFF2-40B4-BE49-F238E27FC236}">
                <a16:creationId xmlns="" xmlns:a16="http://schemas.microsoft.com/office/drawing/2014/main" id="{6C19B9FB-660E-4EF6-8E68-4BAE66CF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010" y="1968503"/>
            <a:ext cx="117511" cy="124479"/>
          </a:xfrm>
          <a:prstGeom prst="rect">
            <a:avLst/>
          </a:prstGeom>
        </p:spPr>
      </p:pic>
      <p:sp>
        <p:nvSpPr>
          <p:cNvPr id="68" name="Rectangle 960">
            <a:extLst>
              <a:ext uri="{FF2B5EF4-FFF2-40B4-BE49-F238E27FC236}">
                <a16:creationId xmlns="" xmlns:a16="http://schemas.microsoft.com/office/drawing/2014/main" id="{3275D176-7AC1-45AE-90B5-A18A8EA8112C}"/>
              </a:ext>
            </a:extLst>
          </p:cNvPr>
          <p:cNvSpPr>
            <a:spLocks noChangeArrowheads="1"/>
          </p:cNvSpPr>
          <p:nvPr/>
        </p:nvSpPr>
        <p:spPr bwMode="auto">
          <a:xfrm>
            <a:off x="4476312" y="2563244"/>
            <a:ext cx="3239376" cy="169897"/>
          </a:xfrm>
          <a:prstGeom prst="rect">
            <a:avLst/>
          </a:prstGeom>
          <a:solidFill>
            <a:srgbClr val="F2F2F2"/>
          </a:solidFill>
          <a:ln w="19050">
            <a:noFill/>
            <a:prstDash val="solid"/>
            <a:miter lim="800000"/>
            <a:headEnd/>
            <a:tailEnd/>
          </a:ln>
        </p:spPr>
        <p:txBody>
          <a:bodyPr vert="horz" wrap="square" lIns="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ISEE e Casellario dell’assistenza</a:t>
            </a:r>
          </a:p>
        </p:txBody>
      </p:sp>
      <p:sp>
        <p:nvSpPr>
          <p:cNvPr id="69" name="Oval 68">
            <a:extLst>
              <a:ext uri="{FF2B5EF4-FFF2-40B4-BE49-F238E27FC236}">
                <a16:creationId xmlns="" xmlns:a16="http://schemas.microsoft.com/office/drawing/2014/main" id="{4C9FB41B-D5A9-4F04-A4B2-D951CBC7A933}"/>
              </a:ext>
            </a:extLst>
          </p:cNvPr>
          <p:cNvSpPr/>
          <p:nvPr/>
        </p:nvSpPr>
        <p:spPr>
          <a:xfrm>
            <a:off x="6744128" y="2544044"/>
            <a:ext cx="216305" cy="208300"/>
          </a:xfrm>
          <a:prstGeom prst="ellipse">
            <a:avLst/>
          </a:pr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70" name="Picture 69">
            <a:extLst>
              <a:ext uri="{FF2B5EF4-FFF2-40B4-BE49-F238E27FC236}">
                <a16:creationId xmlns="" xmlns:a16="http://schemas.microsoft.com/office/drawing/2014/main" id="{925AF9D1-1B3E-4ECD-A0E7-14C672DDA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6547" y="2589155"/>
            <a:ext cx="111466" cy="118076"/>
          </a:xfrm>
          <a:prstGeom prst="rect">
            <a:avLst/>
          </a:prstGeom>
        </p:spPr>
      </p:pic>
      <p:sp>
        <p:nvSpPr>
          <p:cNvPr id="166" name="Rectangle 165">
            <a:extLst>
              <a:ext uri="{FF2B5EF4-FFF2-40B4-BE49-F238E27FC236}">
                <a16:creationId xmlns="" xmlns:a16="http://schemas.microsoft.com/office/drawing/2014/main" id="{855371F0-400C-48FF-80F2-504D01904FC9}"/>
              </a:ext>
            </a:extLst>
          </p:cNvPr>
          <p:cNvSpPr/>
          <p:nvPr/>
        </p:nvSpPr>
        <p:spPr>
          <a:xfrm>
            <a:off x="3581401" y="3984331"/>
            <a:ext cx="4193332" cy="369332"/>
          </a:xfrm>
          <a:prstGeom prst="rect">
            <a:avLst/>
          </a:prstGeom>
          <a:ln>
            <a:noFill/>
          </a:ln>
        </p:spPr>
        <p:txBody>
          <a:bodyPr wrap="square">
            <a:spAutoFit/>
          </a:bodyPr>
          <a:lstStyle/>
          <a:p>
            <a:pPr algn="r" eaLnBrk="1" fontAlgn="auto" hangingPunct="1">
              <a:spcBef>
                <a:spcPts val="0"/>
              </a:spcBef>
              <a:spcAft>
                <a:spcPts val="0"/>
              </a:spcAft>
              <a:defRPr/>
            </a:pPr>
            <a:r>
              <a:rPr lang="it-IT" b="1" i="1" kern="0" dirty="0">
                <a:solidFill>
                  <a:srgbClr val="002060"/>
                </a:solidFill>
                <a:latin typeface="Arial" panose="020B0604020202020204" pitchFamily="34" charset="0"/>
                <a:cs typeface="Arial" panose="020B0604020202020204" pitchFamily="34" charset="0"/>
              </a:rPr>
              <a:t>Assegno al nucleo familiare (ANF)</a:t>
            </a:r>
          </a:p>
        </p:txBody>
      </p:sp>
      <p:sp>
        <p:nvSpPr>
          <p:cNvPr id="168" name="Rectangle 167">
            <a:extLst>
              <a:ext uri="{FF2B5EF4-FFF2-40B4-BE49-F238E27FC236}">
                <a16:creationId xmlns="" xmlns:a16="http://schemas.microsoft.com/office/drawing/2014/main" id="{36C2B4E7-A8F3-46E5-9D24-6E1D557367B0}"/>
              </a:ext>
            </a:extLst>
          </p:cNvPr>
          <p:cNvSpPr/>
          <p:nvPr/>
        </p:nvSpPr>
        <p:spPr>
          <a:xfrm>
            <a:off x="4282733" y="4623902"/>
            <a:ext cx="3492000" cy="369332"/>
          </a:xfrm>
          <a:prstGeom prst="rect">
            <a:avLst/>
          </a:prstGeom>
          <a:ln>
            <a:noFill/>
          </a:ln>
        </p:spPr>
        <p:txBody>
          <a:bodyPr wrap="square">
            <a:spAutoFit/>
          </a:bodyPr>
          <a:lstStyle/>
          <a:p>
            <a:pPr algn="r"/>
            <a:r>
              <a:rPr lang="it-IT" b="1" i="1" kern="0" dirty="0" smtClean="0">
                <a:solidFill>
                  <a:srgbClr val="002060"/>
                </a:solidFill>
                <a:latin typeface="Arial" panose="020B0604020202020204" pitchFamily="34" charset="0"/>
                <a:cs typeface="Arial" panose="020B0604020202020204" pitchFamily="34" charset="0"/>
              </a:rPr>
              <a:t>Bonus Asilo Nido</a:t>
            </a:r>
            <a:endParaRPr lang="it-IT" b="1" i="1" kern="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170" name="Straight Connector 12">
            <a:extLst>
              <a:ext uri="{FF2B5EF4-FFF2-40B4-BE49-F238E27FC236}">
                <a16:creationId xmlns="" xmlns:a16="http://schemas.microsoft.com/office/drawing/2014/main" id="{C4CC56B2-CF53-4B28-9CE9-79306636CF91}"/>
              </a:ext>
            </a:extLst>
          </p:cNvPr>
          <p:cNvCxnSpPr/>
          <p:nvPr/>
        </p:nvCxnSpPr>
        <p:spPr bwMode="auto">
          <a:xfrm rot="16200000" flipH="1">
            <a:off x="7359819" y="4582976"/>
            <a:ext cx="1725162" cy="5168"/>
          </a:xfrm>
          <a:prstGeom prst="bentConnector3">
            <a:avLst>
              <a:gd name="adj1" fmla="val 50000"/>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2">
            <a:extLst>
              <a:ext uri="{FF2B5EF4-FFF2-40B4-BE49-F238E27FC236}">
                <a16:creationId xmlns="" xmlns:a16="http://schemas.microsoft.com/office/drawing/2014/main" id="{C4CC56B2-CF53-4B28-9CE9-79306636CF91}"/>
              </a:ext>
            </a:extLst>
          </p:cNvPr>
          <p:cNvCxnSpPr>
            <a:stCxn id="121" idx="2"/>
            <a:endCxn id="165" idx="3"/>
          </p:cNvCxnSpPr>
          <p:nvPr/>
        </p:nvCxnSpPr>
        <p:spPr bwMode="auto">
          <a:xfrm rot="5400000">
            <a:off x="7788241" y="3097851"/>
            <a:ext cx="418067" cy="445083"/>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2">
            <a:extLst>
              <a:ext uri="{FF2B5EF4-FFF2-40B4-BE49-F238E27FC236}">
                <a16:creationId xmlns="" xmlns:a16="http://schemas.microsoft.com/office/drawing/2014/main" id="{C4CC56B2-CF53-4B28-9CE9-79306636CF91}"/>
              </a:ext>
            </a:extLst>
          </p:cNvPr>
          <p:cNvCxnSpPr>
            <a:stCxn id="121" idx="2"/>
            <a:endCxn id="166" idx="3"/>
          </p:cNvCxnSpPr>
          <p:nvPr/>
        </p:nvCxnSpPr>
        <p:spPr bwMode="auto">
          <a:xfrm rot="5400000">
            <a:off x="7468455" y="3417637"/>
            <a:ext cx="1057638" cy="445082"/>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2">
            <a:extLst>
              <a:ext uri="{FF2B5EF4-FFF2-40B4-BE49-F238E27FC236}">
                <a16:creationId xmlns="" xmlns:a16="http://schemas.microsoft.com/office/drawing/2014/main" id="{C4CC56B2-CF53-4B28-9CE9-79306636CF91}"/>
              </a:ext>
            </a:extLst>
          </p:cNvPr>
          <p:cNvCxnSpPr>
            <a:stCxn id="121" idx="2"/>
            <a:endCxn id="168" idx="3"/>
          </p:cNvCxnSpPr>
          <p:nvPr/>
        </p:nvCxnSpPr>
        <p:spPr bwMode="auto">
          <a:xfrm rot="5400000">
            <a:off x="7148670" y="3737422"/>
            <a:ext cx="1697209" cy="445082"/>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Freeform 959">
            <a:extLst>
              <a:ext uri="{FF2B5EF4-FFF2-40B4-BE49-F238E27FC236}">
                <a16:creationId xmlns="" xmlns:a16="http://schemas.microsoft.com/office/drawing/2014/main" id="{88398999-91F8-487B-B516-A5EF138726EB}"/>
              </a:ext>
            </a:extLst>
          </p:cNvPr>
          <p:cNvSpPr>
            <a:spLocks/>
          </p:cNvSpPr>
          <p:nvPr/>
        </p:nvSpPr>
        <p:spPr bwMode="auto">
          <a:xfrm>
            <a:off x="4541108" y="2244008"/>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80" name="Rectangle 960">
            <a:extLst>
              <a:ext uri="{FF2B5EF4-FFF2-40B4-BE49-F238E27FC236}">
                <a16:creationId xmlns="" xmlns:a16="http://schemas.microsoft.com/office/drawing/2014/main" id="{81373041-BFFE-492F-BB87-4CD069FD4F91}"/>
              </a:ext>
            </a:extLst>
          </p:cNvPr>
          <p:cNvSpPr>
            <a:spLocks noChangeArrowheads="1"/>
          </p:cNvSpPr>
          <p:nvPr/>
        </p:nvSpPr>
        <p:spPr bwMode="auto">
          <a:xfrm>
            <a:off x="4476313" y="228138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324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Diminuzione orario lavorativo</a:t>
            </a:r>
          </a:p>
        </p:txBody>
      </p:sp>
      <p:sp>
        <p:nvSpPr>
          <p:cNvPr id="81" name="Freeform 961">
            <a:extLst>
              <a:ext uri="{FF2B5EF4-FFF2-40B4-BE49-F238E27FC236}">
                <a16:creationId xmlns="" xmlns:a16="http://schemas.microsoft.com/office/drawing/2014/main" id="{CE4C4E3F-FCA0-4192-97D2-9D9703B57F9D}"/>
              </a:ext>
            </a:extLst>
          </p:cNvPr>
          <p:cNvSpPr>
            <a:spLocks/>
          </p:cNvSpPr>
          <p:nvPr/>
        </p:nvSpPr>
        <p:spPr bwMode="auto">
          <a:xfrm>
            <a:off x="4528641" y="2244008"/>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91" name="Picture 90">
            <a:extLst>
              <a:ext uri="{FF2B5EF4-FFF2-40B4-BE49-F238E27FC236}">
                <a16:creationId xmlns="" xmlns:a16="http://schemas.microsoft.com/office/drawing/2014/main" id="{B0FA4B74-66FA-4FB0-922A-48B1A47B19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946" y="2272205"/>
            <a:ext cx="117154" cy="124100"/>
          </a:xfrm>
          <a:prstGeom prst="rect">
            <a:avLst/>
          </a:prstGeom>
        </p:spPr>
      </p:pic>
      <p:cxnSp>
        <p:nvCxnSpPr>
          <p:cNvPr id="112" name="Straight Connector 12">
            <a:extLst>
              <a:ext uri="{FF2B5EF4-FFF2-40B4-BE49-F238E27FC236}">
                <a16:creationId xmlns="" xmlns:a16="http://schemas.microsoft.com/office/drawing/2014/main" id="{C4CC56B2-CF53-4B28-9CE9-79306636CF91}"/>
              </a:ext>
            </a:extLst>
          </p:cNvPr>
          <p:cNvCxnSpPr/>
          <p:nvPr/>
        </p:nvCxnSpPr>
        <p:spPr bwMode="auto">
          <a:xfrm rot="16200000" flipH="1">
            <a:off x="7051434" y="4301083"/>
            <a:ext cx="2336783" cy="2"/>
          </a:xfrm>
          <a:prstGeom prst="bentConnector3">
            <a:avLst>
              <a:gd name="adj1" fmla="val 50000"/>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 name="Group 113"/>
          <p:cNvGrpSpPr/>
          <p:nvPr/>
        </p:nvGrpSpPr>
        <p:grpSpPr>
          <a:xfrm>
            <a:off x="6157372" y="2141358"/>
            <a:ext cx="4124886" cy="970001"/>
            <a:chOff x="6157372" y="2123602"/>
            <a:chExt cx="4124886" cy="970001"/>
          </a:xfrm>
        </p:grpSpPr>
        <p:sp>
          <p:nvSpPr>
            <p:cNvPr id="120" name="Freeform 959">
              <a:extLst>
                <a:ext uri="{FF2B5EF4-FFF2-40B4-BE49-F238E27FC236}">
                  <a16:creationId xmlns="" xmlns:a16="http://schemas.microsoft.com/office/drawing/2014/main" id="{9EE7B709-8FDD-4A14-B771-5824A181CF5C}"/>
                </a:ext>
              </a:extLst>
            </p:cNvPr>
            <p:cNvSpPr>
              <a:spLocks/>
            </p:cNvSpPr>
            <p:nvPr/>
          </p:nvSpPr>
          <p:spPr bwMode="auto">
            <a:xfrm>
              <a:off x="6323155" y="2123602"/>
              <a:ext cx="3793322" cy="9700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Rectangle 960">
              <a:extLst>
                <a:ext uri="{FF2B5EF4-FFF2-40B4-BE49-F238E27FC236}">
                  <a16:creationId xmlns="" xmlns:a16="http://schemas.microsoft.com/office/drawing/2014/main" id="{3F9AD9F8-ED02-4D5A-9865-27667DA90BAF}"/>
                </a:ext>
              </a:extLst>
            </p:cNvPr>
            <p:cNvSpPr>
              <a:spLocks noChangeArrowheads="1"/>
            </p:cNvSpPr>
            <p:nvPr/>
          </p:nvSpPr>
          <p:spPr bwMode="auto">
            <a:xfrm>
              <a:off x="6157372" y="2272514"/>
              <a:ext cx="4124886" cy="821089"/>
            </a:xfrm>
            <a:prstGeom prst="rect">
              <a:avLst/>
            </a:prstGeom>
            <a:solidFill>
              <a:srgbClr val="C3EEFD"/>
            </a:solidFill>
            <a:ln w="19050">
              <a:solidFill>
                <a:srgbClr val="0597CB"/>
              </a:solidFill>
              <a:prstDash val="solid"/>
              <a:miter lim="800000"/>
              <a:headEnd/>
              <a:tailEnd/>
            </a:ln>
          </p:spPr>
          <p:txBody>
            <a:bodyPr vert="horz" wrap="square" lIns="900000" tIns="0" rIns="0" bIns="0" numCol="1" anchor="ctr" anchorCtr="0" compatLnSpc="1">
              <a:prstTxWarp prst="textNoShape">
                <a:avLst/>
              </a:prstTxWarp>
            </a:bodyPr>
            <a:lstStyle/>
            <a:p>
              <a:pPr algn="ctr"/>
              <a:r>
                <a:rPr lang="it-IT" sz="1500" b="1" i="1" kern="0" dirty="0">
                  <a:solidFill>
                    <a:srgbClr val="002060"/>
                  </a:solidFill>
                  <a:latin typeface="Arial" panose="020B0604020202020204" pitchFamily="34" charset="0"/>
                  <a:cs typeface="Arial" panose="020B0604020202020204" pitchFamily="34" charset="0"/>
                </a:rPr>
                <a:t>Integrazione/sostituzione retribuzione, PSR familiare e contrasto alla povertà</a:t>
              </a:r>
            </a:p>
          </p:txBody>
        </p:sp>
        <p:sp>
          <p:nvSpPr>
            <p:cNvPr id="122" name="Freeform 961">
              <a:extLst>
                <a:ext uri="{FF2B5EF4-FFF2-40B4-BE49-F238E27FC236}">
                  <a16:creationId xmlns="" xmlns:a16="http://schemas.microsoft.com/office/drawing/2014/main" id="{C094EBC9-1E43-4F2F-9C51-83DC43B16F33}"/>
                </a:ext>
              </a:extLst>
            </p:cNvPr>
            <p:cNvSpPr>
              <a:spLocks/>
            </p:cNvSpPr>
            <p:nvPr/>
          </p:nvSpPr>
          <p:spPr bwMode="auto">
            <a:xfrm>
              <a:off x="6323155" y="2123602"/>
              <a:ext cx="767095" cy="856247"/>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97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00" dirty="0"/>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1060" y="2179275"/>
              <a:ext cx="543440" cy="565924"/>
            </a:xfrm>
            <a:prstGeom prst="rect">
              <a:avLst/>
            </a:prstGeom>
          </p:spPr>
        </p:pic>
      </p:grpSp>
      <p:sp>
        <p:nvSpPr>
          <p:cNvPr id="39"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cxnSp>
        <p:nvCxnSpPr>
          <p:cNvPr id="40" name="Straight Connector 12">
            <a:extLst>
              <a:ext uri="{FF2B5EF4-FFF2-40B4-BE49-F238E27FC236}">
                <a16:creationId xmlns="" xmlns:a16="http://schemas.microsoft.com/office/drawing/2014/main" id="{C4CC56B2-CF53-4B28-9CE9-79306636CF91}"/>
              </a:ext>
            </a:extLst>
          </p:cNvPr>
          <p:cNvCxnSpPr/>
          <p:nvPr/>
        </p:nvCxnSpPr>
        <p:spPr bwMode="auto">
          <a:xfrm rot="5400000">
            <a:off x="7151254" y="4425729"/>
            <a:ext cx="1697209" cy="445082"/>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tangolo 5"/>
          <p:cNvSpPr/>
          <p:nvPr/>
        </p:nvSpPr>
        <p:spPr>
          <a:xfrm>
            <a:off x="5555289" y="5292284"/>
            <a:ext cx="2274982" cy="369332"/>
          </a:xfrm>
          <a:prstGeom prst="rect">
            <a:avLst/>
          </a:prstGeom>
        </p:spPr>
        <p:txBody>
          <a:bodyPr wrap="none">
            <a:spAutoFit/>
          </a:bodyPr>
          <a:lstStyle/>
          <a:p>
            <a:pPr algn="r"/>
            <a:r>
              <a:rPr lang="it-IT" b="1" i="1" kern="0" dirty="0">
                <a:solidFill>
                  <a:srgbClr val="002060"/>
                </a:solidFill>
                <a:latin typeface="Arial" panose="020B0604020202020204" pitchFamily="34" charset="0"/>
                <a:cs typeface="Arial" panose="020B0604020202020204" pitchFamily="34" charset="0"/>
              </a:rPr>
              <a:t>Premio alla nascita</a:t>
            </a:r>
          </a:p>
        </p:txBody>
      </p:sp>
    </p:spTree>
    <p:extLst>
      <p:ext uri="{BB962C8B-B14F-4D97-AF65-F5344CB8AC3E}">
        <p14:creationId xmlns:p14="http://schemas.microsoft.com/office/powerpoint/2010/main" val="761809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604455" y="1213401"/>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4726480" y="979215"/>
            <a:ext cx="3470560" cy="430887"/>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Reddito di </a:t>
            </a:r>
            <a:r>
              <a:rPr lang="it-IT" altLang="it-IT" sz="2000" b="1" i="1" dirty="0" smtClean="0">
                <a:solidFill>
                  <a:srgbClr val="0597CB"/>
                </a:solidFill>
                <a:latin typeface="+mn-lt"/>
                <a:ea typeface="Verdana" panose="020B0604030504040204" pitchFamily="34" charset="0"/>
                <a:cs typeface="Arial" panose="020B0604020202020204" pitchFamily="34" charset="0"/>
              </a:rPr>
              <a:t>Cittadinanza </a:t>
            </a:r>
            <a:r>
              <a:rPr lang="it-IT" altLang="it-IT" sz="2000" b="1" i="1" dirty="0">
                <a:solidFill>
                  <a:srgbClr val="0597CB"/>
                </a:solidFill>
                <a:latin typeface="+mn-lt"/>
                <a:ea typeface="Verdana" panose="020B0604030504040204" pitchFamily="34" charset="0"/>
                <a:cs typeface="Arial" panose="020B0604020202020204" pitchFamily="34" charset="0"/>
              </a:rPr>
              <a:t>(</a:t>
            </a:r>
            <a:r>
              <a:rPr lang="it-IT" altLang="it-IT" sz="2000" b="1" i="1" dirty="0" err="1" smtClean="0">
                <a:solidFill>
                  <a:srgbClr val="0597CB"/>
                </a:solidFill>
                <a:latin typeface="+mn-lt"/>
                <a:ea typeface="Verdana" panose="020B0604030504040204" pitchFamily="34" charset="0"/>
                <a:cs typeface="Arial" panose="020B0604020202020204" pitchFamily="34" charset="0"/>
              </a:rPr>
              <a:t>RdC</a:t>
            </a:r>
            <a:r>
              <a:rPr lang="it-IT" altLang="it-IT" sz="2000" b="1" i="1" dirty="0" smtClean="0">
                <a:solidFill>
                  <a:srgbClr val="0597CB"/>
                </a:solidFill>
                <a:latin typeface="+mn-lt"/>
                <a:ea typeface="Verdana" panose="020B0604030504040204" pitchFamily="34" charset="0"/>
                <a:cs typeface="Arial" panose="020B0604020202020204" pitchFamily="34" charset="0"/>
              </a:rPr>
              <a:t>)</a:t>
            </a:r>
            <a:endParaRPr lang="it-IT" altLang="it-IT" sz="2000" b="1" i="1" dirty="0">
              <a:solidFill>
                <a:srgbClr val="0597CB"/>
              </a:solidFill>
              <a:latin typeface="+mn-lt"/>
              <a:ea typeface="Verdana" panose="020B060403050404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01555734"/>
              </p:ext>
            </p:extLst>
          </p:nvPr>
        </p:nvGraphicFramePr>
        <p:xfrm>
          <a:off x="1518778" y="1334794"/>
          <a:ext cx="9591182" cy="5077074"/>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1012689">
                <a:tc>
                  <a:txBody>
                    <a:bodyPr/>
                    <a:lstStyle/>
                    <a:p>
                      <a:pPr marL="0" algn="ctr" defTabSz="914400" rtl="0" eaLnBrk="1" latinLnBrk="0" hangingPunct="1">
                        <a:lnSpc>
                          <a:spcPct val="120000"/>
                        </a:lnSpc>
                        <a:spcBef>
                          <a:spcPts val="0"/>
                        </a:spcBef>
                        <a:spcAft>
                          <a:spcPts val="0"/>
                        </a:spcAft>
                      </a:pPr>
                      <a:r>
                        <a:rPr lang="it-IT" sz="1600" b="1" i="0" kern="1200" dirty="0" smtClean="0">
                          <a:solidFill>
                            <a:srgbClr val="0597CB"/>
                          </a:solidFill>
                          <a:latin typeface="+mn-lt"/>
                          <a:ea typeface="Verdana" panose="020B0604030504040204" pitchFamily="34" charset="0"/>
                          <a:cs typeface="Arial" panose="020B0604020202020204" pitchFamily="34" charset="0"/>
                        </a:rPr>
                        <a:t>Cos’è</a:t>
                      </a:r>
                      <a:endParaRPr lang="it-IT" sz="1600" b="1" i="0" kern="1200" dirty="0">
                        <a:solidFill>
                          <a:srgbClr val="0597CB"/>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È</a:t>
                      </a:r>
                      <a:r>
                        <a:rPr lang="it-IT" sz="1300" b="0" kern="1200" baseline="0" dirty="0" smtClean="0">
                          <a:solidFill>
                            <a:srgbClr val="002060"/>
                          </a:solidFill>
                          <a:latin typeface="Arial" panose="020B0604020202020204" pitchFamily="34" charset="0"/>
                          <a:ea typeface="+mn-ea"/>
                          <a:cs typeface="Arial" panose="020B0604020202020204" pitchFamily="34" charset="0"/>
                        </a:rPr>
                        <a:t> </a:t>
                      </a:r>
                      <a:r>
                        <a:rPr lang="it-IT" sz="1300" b="0" kern="1200" dirty="0" smtClean="0">
                          <a:solidFill>
                            <a:srgbClr val="002060"/>
                          </a:solidFill>
                          <a:latin typeface="Arial" panose="020B0604020202020204" pitchFamily="34" charset="0"/>
                          <a:ea typeface="+mn-ea"/>
                          <a:cs typeface="Arial" panose="020B0604020202020204" pitchFamily="34" charset="0"/>
                        </a:rPr>
                        <a:t>una misura di </a:t>
                      </a:r>
                      <a:r>
                        <a:rPr lang="it-IT" sz="1300" b="1" kern="1200" dirty="0" smtClean="0">
                          <a:solidFill>
                            <a:srgbClr val="002060"/>
                          </a:solidFill>
                          <a:latin typeface="Arial" panose="020B0604020202020204" pitchFamily="34" charset="0"/>
                          <a:ea typeface="+mn-ea"/>
                          <a:cs typeface="Arial" panose="020B0604020202020204" pitchFamily="34" charset="0"/>
                        </a:rPr>
                        <a:t>contrasto alla povertà</a:t>
                      </a:r>
                      <a:r>
                        <a:rPr lang="it-IT" sz="1300" b="0" kern="1200" baseline="0" dirty="0" smtClean="0">
                          <a:solidFill>
                            <a:srgbClr val="002060"/>
                          </a:solidFill>
                          <a:latin typeface="Arial" panose="020B0604020202020204" pitchFamily="34" charset="0"/>
                          <a:ea typeface="+mn-ea"/>
                          <a:cs typeface="Arial" panose="020B0604020202020204" pitchFamily="34" charset="0"/>
                        </a:rPr>
                        <a:t> introdotta a partire dal 1° aprile 2019 </a:t>
                      </a:r>
                      <a:r>
                        <a:rPr lang="it-IT" sz="1300" kern="1200" dirty="0" smtClean="0">
                          <a:solidFill>
                            <a:srgbClr val="002060"/>
                          </a:solidFill>
                          <a:effectLst/>
                          <a:latin typeface="Arial" panose="020B0604020202020204" pitchFamily="34" charset="0"/>
                          <a:ea typeface="+mn-ea"/>
                          <a:cs typeface="Arial" panose="020B0604020202020204" pitchFamily="34" charset="0"/>
                        </a:rPr>
                        <a:t>volta al reinserimento nel mondo del lavoro e all’inclusione sociale.</a:t>
                      </a:r>
                      <a:r>
                        <a:rPr lang="it-IT" sz="1300" b="0" kern="1200" baseline="0" dirty="0" smtClean="0">
                          <a:solidFill>
                            <a:srgbClr val="002060"/>
                          </a:solidFill>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kern="1200" dirty="0" smtClean="0">
                          <a:solidFill>
                            <a:srgbClr val="002060"/>
                          </a:solidFill>
                          <a:effectLst/>
                          <a:latin typeface="Arial" panose="020B0604020202020204" pitchFamily="34" charset="0"/>
                          <a:ea typeface="+mn-ea"/>
                          <a:cs typeface="Arial" panose="020B0604020202020204" pitchFamily="34" charset="0"/>
                        </a:rPr>
                        <a:t>Il Reddito di Cittadinanza assume la denominazione di </a:t>
                      </a:r>
                      <a:r>
                        <a:rPr lang="it-IT" sz="1300" b="1" kern="1200" dirty="0" smtClean="0">
                          <a:solidFill>
                            <a:srgbClr val="002060"/>
                          </a:solidFill>
                          <a:effectLst/>
                          <a:latin typeface="Arial" panose="020B0604020202020204" pitchFamily="34" charset="0"/>
                          <a:ea typeface="+mn-ea"/>
                          <a:cs typeface="Arial" panose="020B0604020202020204" pitchFamily="34" charset="0"/>
                        </a:rPr>
                        <a:t>Pensione di Cittadinanza (</a:t>
                      </a:r>
                      <a:r>
                        <a:rPr lang="it-IT" sz="1300" b="1" kern="1200" dirty="0" err="1" smtClean="0">
                          <a:solidFill>
                            <a:srgbClr val="002060"/>
                          </a:solidFill>
                          <a:effectLst/>
                          <a:latin typeface="Arial" panose="020B0604020202020204" pitchFamily="34" charset="0"/>
                          <a:ea typeface="+mn-ea"/>
                          <a:cs typeface="Arial" panose="020B0604020202020204" pitchFamily="34" charset="0"/>
                        </a:rPr>
                        <a:t>PdC</a:t>
                      </a:r>
                      <a:r>
                        <a:rPr lang="it-IT" sz="1300" b="1" kern="1200" dirty="0" smtClean="0">
                          <a:solidFill>
                            <a:srgbClr val="002060"/>
                          </a:solidFill>
                          <a:effectLst/>
                          <a:latin typeface="Arial" panose="020B0604020202020204" pitchFamily="34" charset="0"/>
                          <a:ea typeface="+mn-ea"/>
                          <a:cs typeface="Arial" panose="020B0604020202020204" pitchFamily="34" charset="0"/>
                        </a:rPr>
                        <a:t>)</a:t>
                      </a:r>
                      <a:r>
                        <a:rPr lang="it-IT" sz="1300" kern="1200" dirty="0" smtClean="0">
                          <a:solidFill>
                            <a:srgbClr val="002060"/>
                          </a:solidFill>
                          <a:effectLst/>
                          <a:latin typeface="Arial" panose="020B0604020202020204" pitchFamily="34" charset="0"/>
                          <a:ea typeface="+mn-ea"/>
                          <a:cs typeface="Arial" panose="020B0604020202020204" pitchFamily="34" charset="0"/>
                        </a:rPr>
                        <a:t> qualora </a:t>
                      </a:r>
                      <a:r>
                        <a:rPr lang="it-IT" sz="1300" b="1" kern="1200" dirty="0" smtClean="0">
                          <a:solidFill>
                            <a:srgbClr val="002060"/>
                          </a:solidFill>
                          <a:effectLst/>
                          <a:latin typeface="Arial" panose="020B0604020202020204" pitchFamily="34" charset="0"/>
                          <a:ea typeface="+mn-ea"/>
                          <a:cs typeface="Arial" panose="020B0604020202020204" pitchFamily="34" charset="0"/>
                        </a:rPr>
                        <a:t>tutti i componenti</a:t>
                      </a:r>
                      <a:r>
                        <a:rPr lang="it-IT" sz="1300" kern="1200" dirty="0" smtClean="0">
                          <a:solidFill>
                            <a:srgbClr val="002060"/>
                          </a:solidFill>
                          <a:effectLst/>
                          <a:latin typeface="Arial" panose="020B0604020202020204" pitchFamily="34" charset="0"/>
                          <a:ea typeface="+mn-ea"/>
                          <a:cs typeface="Arial" panose="020B0604020202020204" pitchFamily="34" charset="0"/>
                        </a:rPr>
                        <a:t> del nucleo familiare abbiano </a:t>
                      </a:r>
                      <a:r>
                        <a:rPr lang="it-IT" sz="1300" b="1" kern="1200" dirty="0" smtClean="0">
                          <a:solidFill>
                            <a:srgbClr val="002060"/>
                          </a:solidFill>
                          <a:effectLst/>
                          <a:latin typeface="Arial" panose="020B0604020202020204" pitchFamily="34" charset="0"/>
                          <a:ea typeface="+mn-ea"/>
                          <a:cs typeface="Arial" panose="020B0604020202020204" pitchFamily="34" charset="0"/>
                        </a:rPr>
                        <a:t>età pari o superiore a 67 anni</a:t>
                      </a:r>
                      <a:r>
                        <a:rPr lang="it-IT" sz="1300" kern="1200" dirty="0" smtClean="0">
                          <a:solidFill>
                            <a:srgbClr val="002060"/>
                          </a:solidFill>
                          <a:effectLst/>
                          <a:latin typeface="Arial" panose="020B0604020202020204" pitchFamily="34" charset="0"/>
                          <a:ea typeface="+mn-ea"/>
                          <a:cs typeface="Arial" panose="020B0604020202020204" pitchFamily="34" charset="0"/>
                        </a:rPr>
                        <a:t>.</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86033">
                <a:tc>
                  <a:txBody>
                    <a:bodyPr/>
                    <a:lstStyle/>
                    <a:p>
                      <a:pPr marL="0" algn="ctr" defTabSz="914400" rtl="0" eaLnBrk="1" latinLnBrk="0" hangingPunct="1">
                        <a:lnSpc>
                          <a:spcPct val="120000"/>
                        </a:lnSpc>
                        <a:spcBef>
                          <a:spcPts val="0"/>
                        </a:spcBef>
                        <a:spcAft>
                          <a:spcPts val="0"/>
                        </a:spcAft>
                      </a:pPr>
                      <a:r>
                        <a:rPr lang="it-IT" sz="1600" b="1" i="0" kern="1200" smtClean="0">
                          <a:solidFill>
                            <a:srgbClr val="0597CB"/>
                          </a:solidFill>
                          <a:latin typeface="+mn-lt"/>
                          <a:ea typeface="Verdana" panose="020B0604030504040204" pitchFamily="34" charset="0"/>
                          <a:cs typeface="Arial" panose="020B0604020202020204" pitchFamily="34" charset="0"/>
                        </a:rPr>
                        <a:t>Beneficiari</a:t>
                      </a:r>
                      <a:endParaRPr lang="it-IT" sz="1600" b="1" i="0" kern="1200" dirty="0">
                        <a:solidFill>
                          <a:srgbClr val="0597CB"/>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kern="1200" dirty="0" smtClean="0">
                          <a:solidFill>
                            <a:srgbClr val="C00000"/>
                          </a:solidFill>
                          <a:latin typeface="Arial" panose="020B0604020202020204" pitchFamily="34" charset="0"/>
                          <a:ea typeface="+mn-ea"/>
                          <a:cs typeface="Arial" panose="020B0604020202020204" pitchFamily="34" charset="0"/>
                        </a:rPr>
                        <a:t>Nuclei familiari </a:t>
                      </a:r>
                      <a:r>
                        <a:rPr lang="it-IT" sz="1300" b="0" kern="1200" dirty="0" smtClean="0">
                          <a:solidFill>
                            <a:srgbClr val="002060"/>
                          </a:solidFill>
                          <a:latin typeface="Arial" panose="020B0604020202020204" pitchFamily="34" charset="0"/>
                          <a:ea typeface="+mn-ea"/>
                          <a:cs typeface="Arial" panose="020B0604020202020204" pitchFamily="34" charset="0"/>
                        </a:rPr>
                        <a:t>in possesso di determinati requisiti di residenza, familiari, economici e di compatibilità.</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784389">
                <a:tc>
                  <a:txBody>
                    <a:bodyPr/>
                    <a:lstStyle/>
                    <a:p>
                      <a:pPr marL="0" algn="ctr" defTabSz="914400" rtl="0" eaLnBrk="1" latinLnBrk="0" hangingPunct="1">
                        <a:lnSpc>
                          <a:spcPct val="120000"/>
                        </a:lnSpc>
                        <a:spcBef>
                          <a:spcPts val="0"/>
                        </a:spcBef>
                        <a:spcAft>
                          <a:spcPts val="0"/>
                        </a:spcAft>
                      </a:pPr>
                      <a:r>
                        <a:rPr lang="it-IT" sz="1600" b="1" i="0" kern="1200" dirty="0" smtClean="0">
                          <a:solidFill>
                            <a:srgbClr val="0597CB"/>
                          </a:solidFill>
                          <a:latin typeface="+mn-lt"/>
                          <a:ea typeface="Verdana" panose="020B0604030504040204" pitchFamily="34" charset="0"/>
                          <a:cs typeface="Arial" panose="020B0604020202020204" pitchFamily="34" charset="0"/>
                        </a:rPr>
                        <a:t>Requisiti, durata e misura</a:t>
                      </a:r>
                      <a:endParaRPr lang="it-IT" sz="1600" b="1" i="0" kern="1200" dirty="0">
                        <a:solidFill>
                          <a:srgbClr val="0597CB"/>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dirty="0" smtClean="0">
                          <a:solidFill>
                            <a:srgbClr val="C00000"/>
                          </a:solidFill>
                          <a:latin typeface="Arial" panose="020B0604020202020204" pitchFamily="34" charset="0"/>
                          <a:ea typeface="+mn-ea"/>
                          <a:cs typeface="Arial" panose="020B0604020202020204" pitchFamily="34" charset="0"/>
                        </a:rPr>
                        <a:t>Residenza e cittadinanza</a:t>
                      </a:r>
                      <a:r>
                        <a:rPr lang="it-IT" sz="1300" b="1" kern="1200" dirty="0" smtClean="0">
                          <a:solidFill>
                            <a:srgbClr val="002060"/>
                          </a:solidFill>
                          <a:latin typeface="Arial" panose="020B0604020202020204" pitchFamily="34" charset="0"/>
                          <a:ea typeface="+mn-ea"/>
                          <a:cs typeface="Arial" panose="020B0604020202020204" pitchFamily="34" charset="0"/>
                        </a:rPr>
                        <a:t> </a:t>
                      </a:r>
                    </a:p>
                    <a:p>
                      <a:pPr marL="628650" marR="0" lvl="1"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u="sng" kern="1200" dirty="0" smtClean="0">
                          <a:solidFill>
                            <a:srgbClr val="002060"/>
                          </a:solidFill>
                          <a:effectLst/>
                          <a:latin typeface="Arial" panose="020B0604020202020204" pitchFamily="34" charset="0"/>
                          <a:ea typeface="+mn-ea"/>
                          <a:cs typeface="Arial" panose="020B0604020202020204" pitchFamily="34" charset="0"/>
                        </a:rPr>
                        <a:t>Residenza</a:t>
                      </a:r>
                      <a:r>
                        <a:rPr lang="it-IT" sz="1300" b="1" kern="1200" dirty="0" smtClean="0">
                          <a:solidFill>
                            <a:srgbClr val="002060"/>
                          </a:solidFill>
                          <a:effectLst/>
                          <a:latin typeface="Arial" panose="020B0604020202020204" pitchFamily="34" charset="0"/>
                          <a:ea typeface="+mn-ea"/>
                          <a:cs typeface="Arial" panose="020B0604020202020204" pitchFamily="34" charset="0"/>
                        </a:rPr>
                        <a:t> in Italia da almeno 10 anni</a:t>
                      </a:r>
                      <a:r>
                        <a:rPr lang="it-IT" sz="1300" kern="1200" dirty="0" smtClean="0">
                          <a:solidFill>
                            <a:srgbClr val="002060"/>
                          </a:solidFill>
                          <a:effectLst/>
                          <a:latin typeface="Arial" panose="020B0604020202020204" pitchFamily="34" charset="0"/>
                          <a:ea typeface="+mn-ea"/>
                          <a:cs typeface="Arial" panose="020B0604020202020204" pitchFamily="34" charset="0"/>
                        </a:rPr>
                        <a:t>, di cui gli </a:t>
                      </a:r>
                      <a:r>
                        <a:rPr lang="it-IT" sz="1300" b="1" kern="1200" dirty="0" smtClean="0">
                          <a:solidFill>
                            <a:srgbClr val="002060"/>
                          </a:solidFill>
                          <a:effectLst/>
                          <a:latin typeface="Arial" panose="020B0604020202020204" pitchFamily="34" charset="0"/>
                          <a:ea typeface="+mn-ea"/>
                          <a:cs typeface="Arial" panose="020B0604020202020204" pitchFamily="34" charset="0"/>
                        </a:rPr>
                        <a:t>ultimi 2 anni in modo continuativo</a:t>
                      </a:r>
                      <a:r>
                        <a:rPr lang="it-IT" sz="1300" kern="1200" dirty="0" smtClean="0">
                          <a:solidFill>
                            <a:srgbClr val="002060"/>
                          </a:solidFill>
                          <a:effectLst/>
                          <a:latin typeface="Arial" panose="020B0604020202020204" pitchFamily="34" charset="0"/>
                          <a:ea typeface="+mn-ea"/>
                          <a:cs typeface="Arial" panose="020B0604020202020204" pitchFamily="34" charset="0"/>
                        </a:rPr>
                        <a:t>. Il richiedente il beneficio, inoltre, non deve essere sottoposto a misura cautelare personale, anche adottata a seguito di convalida dell’arresto o del fermo e non deve stato condannato in via definitiva, nei dieci anni precedenti la richiesta, per taluno dei delitti di cui agli artt. 270-bis, 280, 289-bis, 416-bis, 416-ter, 422 e 640 bis del codice penale.</a:t>
                      </a:r>
                    </a:p>
                    <a:p>
                      <a:pPr marL="628650" marR="0" lvl="1"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u="sng" kern="1200" dirty="0" smtClean="0">
                          <a:solidFill>
                            <a:srgbClr val="002060"/>
                          </a:solidFill>
                          <a:effectLst/>
                          <a:latin typeface="Arial" panose="020B0604020202020204" pitchFamily="34" charset="0"/>
                          <a:ea typeface="+mn-ea"/>
                          <a:cs typeface="Arial" panose="020B0604020202020204" pitchFamily="34" charset="0"/>
                        </a:rPr>
                        <a:t>Cittadinanza</a:t>
                      </a:r>
                    </a:p>
                    <a:p>
                      <a:pPr marL="1200150" lvl="2" indent="-285750">
                        <a:buFont typeface="Courier New" panose="02070309020205020404" pitchFamily="49" charset="0"/>
                        <a:buChar char="o"/>
                      </a:pPr>
                      <a:r>
                        <a:rPr lang="it-IT" sz="1300" kern="1200" dirty="0" smtClean="0">
                          <a:solidFill>
                            <a:srgbClr val="002060"/>
                          </a:solidFill>
                          <a:effectLst/>
                          <a:latin typeface="Arial" panose="020B0604020202020204" pitchFamily="34" charset="0"/>
                          <a:ea typeface="+mn-ea"/>
                          <a:cs typeface="Arial" panose="020B0604020202020204" pitchFamily="34" charset="0"/>
                        </a:rPr>
                        <a:t>cittadino italiano o dell’Unione Europea</a:t>
                      </a:r>
                    </a:p>
                    <a:p>
                      <a:pPr marL="1200150" lvl="2" indent="-285750">
                        <a:buFont typeface="Courier New" panose="02070309020205020404" pitchFamily="49" charset="0"/>
                        <a:buChar char="o"/>
                      </a:pPr>
                      <a:r>
                        <a:rPr lang="it-IT" sz="1300" kern="1200" dirty="0" smtClean="0">
                          <a:solidFill>
                            <a:srgbClr val="002060"/>
                          </a:solidFill>
                          <a:effectLst/>
                          <a:latin typeface="Arial" panose="020B0604020202020204" pitchFamily="34" charset="0"/>
                          <a:ea typeface="+mn-ea"/>
                          <a:cs typeface="Arial" panose="020B0604020202020204" pitchFamily="34" charset="0"/>
                        </a:rPr>
                        <a:t>cittadino di paesi terzi in possesso del permesso di soggiorno UE di lungo periodo, ovvero titolare di protezione internazionale o apolide</a:t>
                      </a:r>
                    </a:p>
                    <a:p>
                      <a:pPr marL="1200150" lvl="2" indent="-285750">
                        <a:buFont typeface="Courier New" panose="02070309020205020404" pitchFamily="49" charset="0"/>
                        <a:buChar char="o"/>
                      </a:pPr>
                      <a:r>
                        <a:rPr lang="it-IT" sz="1300" kern="1200" dirty="0" smtClean="0">
                          <a:solidFill>
                            <a:srgbClr val="002060"/>
                          </a:solidFill>
                          <a:effectLst/>
                          <a:latin typeface="Arial" panose="020B0604020202020204" pitchFamily="34" charset="0"/>
                          <a:ea typeface="+mn-ea"/>
                          <a:cs typeface="Arial" panose="020B0604020202020204" pitchFamily="34" charset="0"/>
                        </a:rPr>
                        <a:t>cittadino di paesi terzi, titolare del diritto di soggiorno o diritto di soggiorno permanente, e familiare di un cittadino italiano o dell’Unione Europea.</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smtClean="0">
                          <a:solidFill>
                            <a:srgbClr val="C00000"/>
                          </a:solidFill>
                          <a:latin typeface="Arial" panose="020B0604020202020204" pitchFamily="34" charset="0"/>
                          <a:ea typeface="+mn-ea"/>
                          <a:cs typeface="Arial" panose="020B0604020202020204" pitchFamily="34" charset="0"/>
                        </a:rPr>
                        <a:t>Economici</a:t>
                      </a:r>
                      <a:r>
                        <a:rPr lang="it-IT" sz="1300" b="1" kern="1200" smtClean="0">
                          <a:solidFill>
                            <a:srgbClr val="002060"/>
                          </a:solidFill>
                          <a:latin typeface="Arial" panose="020B0604020202020204" pitchFamily="34" charset="0"/>
                          <a:ea typeface="+mn-ea"/>
                          <a:cs typeface="Arial" panose="020B0604020202020204" pitchFamily="34" charset="0"/>
                        </a:rPr>
                        <a:t> </a:t>
                      </a:r>
                      <a:r>
                        <a:rPr lang="it-IT" sz="1300" b="0" kern="1200" dirty="0" smtClean="0">
                          <a:solidFill>
                            <a:srgbClr val="002060"/>
                          </a:solidFill>
                          <a:latin typeface="Arial" panose="020B0604020202020204" pitchFamily="34" charset="0"/>
                          <a:ea typeface="+mn-ea"/>
                          <a:cs typeface="Arial" panose="020B0604020202020204" pitchFamily="34" charset="0"/>
                        </a:rPr>
                        <a:t>(es. un valore dell’ISEE, in corso di validità, non superiore ad € </a:t>
                      </a:r>
                      <a:r>
                        <a:rPr lang="it-IT" sz="1300" b="0" kern="1200" smtClean="0">
                          <a:solidFill>
                            <a:srgbClr val="002060"/>
                          </a:solidFill>
                          <a:latin typeface="Arial" panose="020B0604020202020204" pitchFamily="34" charset="0"/>
                          <a:ea typeface="+mn-ea"/>
                          <a:cs typeface="Arial" panose="020B0604020202020204" pitchFamily="34" charset="0"/>
                        </a:rPr>
                        <a:t>9.360)</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smtClean="0">
                          <a:solidFill>
                            <a:srgbClr val="C00000"/>
                          </a:solidFill>
                          <a:latin typeface="Arial" panose="020B0604020202020204" pitchFamily="34" charset="0"/>
                          <a:ea typeface="+mn-ea"/>
                          <a:cs typeface="Arial" panose="020B0604020202020204" pitchFamily="34" charset="0"/>
                        </a:rPr>
                        <a:t>Durata </a:t>
                      </a:r>
                      <a:r>
                        <a:rPr lang="it-IT" sz="1300" b="0" kern="1200" smtClean="0">
                          <a:solidFill>
                            <a:srgbClr val="002060"/>
                          </a:solidFill>
                          <a:latin typeface="Arial" panose="020B0604020202020204" pitchFamily="34" charset="0"/>
                          <a:ea typeface="+mn-ea"/>
                          <a:cs typeface="Arial" panose="020B0604020202020204" pitchFamily="34" charset="0"/>
                        </a:rPr>
                        <a:t>Max 18 mesi</a:t>
                      </a:r>
                      <a:r>
                        <a:rPr lang="it-IT" sz="1300" b="0" kern="1200" baseline="0" smtClean="0">
                          <a:solidFill>
                            <a:srgbClr val="002060"/>
                          </a:solidFill>
                          <a:latin typeface="Arial" panose="020B0604020202020204" pitchFamily="34" charset="0"/>
                          <a:ea typeface="+mn-ea"/>
                          <a:cs typeface="Arial" panose="020B0604020202020204" pitchFamily="34" charset="0"/>
                        </a:rPr>
                        <a:t> con possibilità di rinnovo, previa sospensione di un mese</a:t>
                      </a:r>
                      <a:r>
                        <a:rPr lang="it-IT" sz="1300" b="1" kern="1200" smtClean="0">
                          <a:solidFill>
                            <a:srgbClr val="002060"/>
                          </a:solidFill>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smtClean="0">
                          <a:solidFill>
                            <a:srgbClr val="C00000"/>
                          </a:solidFill>
                          <a:latin typeface="Arial" panose="020B0604020202020204" pitchFamily="34" charset="0"/>
                          <a:ea typeface="+mn-ea"/>
                          <a:cs typeface="Arial" panose="020B0604020202020204" pitchFamily="34" charset="0"/>
                        </a:rPr>
                        <a:t>Misura</a:t>
                      </a:r>
                      <a:r>
                        <a:rPr lang="it-IT" sz="1300" b="1" kern="1200" baseline="0" smtClean="0">
                          <a:solidFill>
                            <a:srgbClr val="C00000"/>
                          </a:solidFill>
                          <a:latin typeface="Arial" panose="020B0604020202020204" pitchFamily="34" charset="0"/>
                          <a:ea typeface="+mn-ea"/>
                          <a:cs typeface="Arial" panose="020B0604020202020204" pitchFamily="34" charset="0"/>
                        </a:rPr>
                        <a:t> </a:t>
                      </a:r>
                      <a:r>
                        <a:rPr lang="it-IT" sz="1300" b="0" kern="1200" baseline="0" smtClean="0">
                          <a:solidFill>
                            <a:srgbClr val="002060"/>
                          </a:solidFill>
                          <a:latin typeface="Arial" panose="020B0604020202020204" pitchFamily="34" charset="0"/>
                          <a:ea typeface="+mn-ea"/>
                          <a:cs typeface="Arial" panose="020B0604020202020204" pitchFamily="34" charset="0"/>
                        </a:rPr>
                        <a:t>Integra il reddito familiare fino ad una soglia massima di 6000 euro annui a cui si somma una quota per l’affitto o il pagamento del mutuo (3.360 euro annui pari a € 280 mensili) </a:t>
                      </a:r>
                      <a:endParaRPr lang="it-IT" sz="1300" b="0" kern="1200" dirty="0" smtClean="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pSp>
        <p:nvGrpSpPr>
          <p:cNvPr id="29" name="Group 28"/>
          <p:cNvGrpSpPr/>
          <p:nvPr/>
        </p:nvGrpSpPr>
        <p:grpSpPr>
          <a:xfrm>
            <a:off x="1604455" y="4347735"/>
            <a:ext cx="474219"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701097" y="1568927"/>
            <a:ext cx="425545" cy="471483"/>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716106" y="2415285"/>
            <a:ext cx="410536" cy="381453"/>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15</a:t>
            </a:fld>
            <a:endParaRPr lang="it-IT" dirty="0"/>
          </a:p>
        </p:txBody>
      </p:sp>
      <p:grpSp>
        <p:nvGrpSpPr>
          <p:cNvPr id="2" name="Group 1"/>
          <p:cNvGrpSpPr/>
          <p:nvPr/>
        </p:nvGrpSpPr>
        <p:grpSpPr>
          <a:xfrm>
            <a:off x="8225468" y="245500"/>
            <a:ext cx="2677686" cy="675372"/>
            <a:chOff x="8225468" y="245500"/>
            <a:chExt cx="2677686" cy="675372"/>
          </a:xfrm>
        </p:grpSpPr>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Integrazione/sostituzione retribuzione, PSR familiare e contrasto alla povertà</a:t>
                </a: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080" y="285108"/>
              <a:ext cx="408295" cy="425186"/>
            </a:xfrm>
            <a:prstGeom prst="rect">
              <a:avLst/>
            </a:prstGeom>
          </p:spPr>
        </p:pic>
      </p:grpSp>
      <p:sp>
        <p:nvSpPr>
          <p:cNvPr id="42"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3"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59344"/>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2767878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4408031" y="1185122"/>
            <a:ext cx="3855692" cy="430887"/>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Assegno al nucleo familiare (ANF)</a:t>
            </a:r>
          </a:p>
        </p:txBody>
      </p:sp>
      <p:graphicFrame>
        <p:nvGraphicFramePr>
          <p:cNvPr id="28" name="Table 27"/>
          <p:cNvGraphicFramePr>
            <a:graphicFrameLocks noGrp="1"/>
          </p:cNvGraphicFramePr>
          <p:nvPr>
            <p:extLst>
              <p:ext uri="{D42A27DB-BD31-4B8C-83A1-F6EECF244321}">
                <p14:modId xmlns:p14="http://schemas.microsoft.com/office/powerpoint/2010/main" val="812140682"/>
              </p:ext>
            </p:extLst>
          </p:nvPr>
        </p:nvGraphicFramePr>
        <p:xfrm>
          <a:off x="1540286" y="1545484"/>
          <a:ext cx="9591182" cy="5109503"/>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716453">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È</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un </a:t>
                      </a:r>
                      <a:r>
                        <a:rPr lang="it-IT" sz="1300" b="1" kern="1200" dirty="0">
                          <a:solidFill>
                            <a:srgbClr val="C00000"/>
                          </a:solidFill>
                          <a:latin typeface="Arial" panose="020B0604020202020204" pitchFamily="34" charset="0"/>
                          <a:ea typeface="+mn-ea"/>
                          <a:cs typeface="Arial" panose="020B0604020202020204" pitchFamily="34" charset="0"/>
                        </a:rPr>
                        <a:t>sostegno economico per le famiglie dei lavoratori </a:t>
                      </a:r>
                      <a:r>
                        <a:rPr lang="it-IT" sz="1300" b="0" kern="1200" dirty="0">
                          <a:solidFill>
                            <a:srgbClr val="002060"/>
                          </a:solidFill>
                          <a:latin typeface="Arial" panose="020B0604020202020204" pitchFamily="34" charset="0"/>
                          <a:ea typeface="+mn-ea"/>
                          <a:cs typeface="Arial" panose="020B0604020202020204" pitchFamily="34" charset="0"/>
                        </a:rPr>
                        <a:t>dipendenti, dei titolari di</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pensioni e prestazioni economiche previdenziali da lavoro </a:t>
                      </a:r>
                      <a:r>
                        <a:rPr lang="it-IT" sz="1300" b="0" kern="1200" dirty="0" smtClean="0">
                          <a:solidFill>
                            <a:srgbClr val="002060"/>
                          </a:solidFill>
                          <a:latin typeface="Arial" panose="020B0604020202020204" pitchFamily="34" charset="0"/>
                          <a:ea typeface="+mn-ea"/>
                          <a:cs typeface="Arial" panose="020B0604020202020204" pitchFamily="34" charset="0"/>
                        </a:rPr>
                        <a:t>dipendente.</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791326">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kern="1200" dirty="0">
                          <a:solidFill>
                            <a:srgbClr val="C00000"/>
                          </a:solidFill>
                          <a:latin typeface="Arial" panose="020B0604020202020204" pitchFamily="34" charset="0"/>
                          <a:ea typeface="+mn-ea"/>
                          <a:cs typeface="Arial" panose="020B0604020202020204" pitchFamily="34" charset="0"/>
                        </a:rPr>
                        <a:t>Lavoratori dipendenti</a:t>
                      </a:r>
                      <a:r>
                        <a:rPr lang="it-IT" sz="1300" b="0" kern="1200" dirty="0">
                          <a:solidFill>
                            <a:srgbClr val="002060"/>
                          </a:solidFill>
                          <a:latin typeface="Arial" panose="020B0604020202020204" pitchFamily="34" charset="0"/>
                          <a:ea typeface="+mn-ea"/>
                          <a:cs typeface="Arial" panose="020B0604020202020204" pitchFamily="34" charset="0"/>
                        </a:rPr>
                        <a:t>, anche agricoli, lavoratori </a:t>
                      </a:r>
                      <a:r>
                        <a:rPr lang="it-IT" sz="1300" b="1" kern="1200" dirty="0">
                          <a:solidFill>
                            <a:srgbClr val="C00000"/>
                          </a:solidFill>
                          <a:latin typeface="Arial" panose="020B0604020202020204" pitchFamily="34" charset="0"/>
                          <a:ea typeface="+mn-ea"/>
                          <a:cs typeface="Arial" panose="020B0604020202020204" pitchFamily="34" charset="0"/>
                        </a:rPr>
                        <a:t>domestici</a:t>
                      </a:r>
                      <a:r>
                        <a:rPr lang="it-IT" sz="1300" b="0" kern="1200" dirty="0">
                          <a:solidFill>
                            <a:srgbClr val="002060"/>
                          </a:solidFill>
                          <a:latin typeface="Arial" panose="020B0604020202020204" pitchFamily="34" charset="0"/>
                          <a:ea typeface="+mn-ea"/>
                          <a:cs typeface="Arial" panose="020B0604020202020204" pitchFamily="34" charset="0"/>
                        </a:rPr>
                        <a:t>,</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lavoratori </a:t>
                      </a:r>
                      <a:r>
                        <a:rPr lang="it-IT" sz="1300" b="1" kern="1200" dirty="0">
                          <a:solidFill>
                            <a:srgbClr val="C00000"/>
                          </a:solidFill>
                          <a:latin typeface="Arial" panose="020B0604020202020204" pitchFamily="34" charset="0"/>
                          <a:ea typeface="+mn-ea"/>
                          <a:cs typeface="Arial" panose="020B0604020202020204" pitchFamily="34" charset="0"/>
                        </a:rPr>
                        <a:t>iscritti alla Gestione Separata</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titolari di pensione </a:t>
                      </a:r>
                      <a:r>
                        <a:rPr lang="it-IT" sz="1300" b="0" kern="1200" dirty="0">
                          <a:solidFill>
                            <a:srgbClr val="002060"/>
                          </a:solidFill>
                          <a:latin typeface="Arial" panose="020B0604020202020204" pitchFamily="34" charset="0"/>
                          <a:ea typeface="+mn-ea"/>
                          <a:cs typeface="Arial" panose="020B0604020202020204" pitchFamily="34" charset="0"/>
                        </a:rPr>
                        <a:t>a carico del Fondo Pensioni Lavoratori Dipendenti, dei fondi speciali ed ex ENPALS, </a:t>
                      </a:r>
                      <a:r>
                        <a:rPr lang="it-IT" sz="1300" b="1" kern="1200" dirty="0">
                          <a:solidFill>
                            <a:srgbClr val="C00000"/>
                          </a:solidFill>
                          <a:latin typeface="Arial" panose="020B0604020202020204" pitchFamily="34" charset="0"/>
                          <a:ea typeface="+mn-ea"/>
                          <a:cs typeface="Arial" panose="020B0604020202020204" pitchFamily="34" charset="0"/>
                        </a:rPr>
                        <a:t>titolari di prestazioni </a:t>
                      </a:r>
                      <a:r>
                        <a:rPr lang="it-IT" sz="1300" b="1" kern="1200" dirty="0" smtClean="0">
                          <a:solidFill>
                            <a:srgbClr val="C00000"/>
                          </a:solidFill>
                          <a:latin typeface="Arial" panose="020B0604020202020204" pitchFamily="34" charset="0"/>
                          <a:ea typeface="+mn-ea"/>
                          <a:cs typeface="Arial" panose="020B0604020202020204" pitchFamily="34" charset="0"/>
                        </a:rPr>
                        <a:t>previdenziali</a:t>
                      </a:r>
                      <a:r>
                        <a:rPr lang="it-IT" sz="1300" b="0" kern="1200" dirty="0" smtClean="0">
                          <a:solidFill>
                            <a:srgbClr val="002060"/>
                          </a:solidFill>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10000"/>
                        </a:lnSpc>
                        <a:spcBef>
                          <a:spcPts val="0"/>
                        </a:spcBef>
                        <a:spcAft>
                          <a:spcPts val="300"/>
                        </a:spcAft>
                        <a:buClrTx/>
                        <a:buSzTx/>
                        <a:buFontTx/>
                        <a:buNone/>
                        <a:tabLst/>
                        <a:defRPr/>
                      </a:pPr>
                      <a:r>
                        <a:rPr lang="it-IT" sz="1300" b="1" u="sng" kern="1200" dirty="0" smtClean="0">
                          <a:solidFill>
                            <a:srgbClr val="C00000"/>
                          </a:solidFill>
                          <a:latin typeface="Arial" panose="020B0604020202020204" pitchFamily="34" charset="0"/>
                          <a:ea typeface="+mn-ea"/>
                          <a:cs typeface="Arial" panose="020B0604020202020204" pitchFamily="34" charset="0"/>
                        </a:rPr>
                        <a:t>ANF – gestione separata</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L'assegno è corrisposto dalla competente gestione separata per tutto il periodo che, ai fini previdenziali, risulta coperto dalla specifica contribuzione, se si verificano le seguenti condizioni:</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 •          </a:t>
                      </a:r>
                      <a:r>
                        <a:rPr lang="it-IT" sz="1300" b="1" u="sng" kern="1200" dirty="0" smtClean="0">
                          <a:solidFill>
                            <a:srgbClr val="C00000"/>
                          </a:solidFill>
                          <a:latin typeface="Arial" panose="020B0604020202020204" pitchFamily="34" charset="0"/>
                          <a:ea typeface="+mn-ea"/>
                          <a:cs typeface="Arial" panose="020B0604020202020204" pitchFamily="34" charset="0"/>
                        </a:rPr>
                        <a:t>Iscrizione esclusiva alla Gestione Separata </a:t>
                      </a:r>
                      <a:r>
                        <a:rPr lang="it-IT" sz="1300" b="0" kern="1200" dirty="0" smtClean="0">
                          <a:solidFill>
                            <a:srgbClr val="002060"/>
                          </a:solidFill>
                          <a:latin typeface="Arial" panose="020B0604020202020204" pitchFamily="34" charset="0"/>
                          <a:ea typeface="+mn-ea"/>
                          <a:cs typeface="Arial" panose="020B0604020202020204" pitchFamily="34" charset="0"/>
                        </a:rPr>
                        <a:t>di cui all'art.2, comma 26, legge n. 335/1995, (ad es. parasubordinati, collaboratori e figure assimilate, liberi professionisti);</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          versamento dell’aliquota contributiva comprensiva della quota aggiuntiva (attualmente pari a 0,72%) destinata al finanziamento dell’Assegno per il nucleo familiare e della maternità;</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          copertura contributiva</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998621">
                <a:tc>
                  <a:txBody>
                    <a:bodyPr/>
                    <a:lstStyle/>
                    <a:p>
                      <a:pPr marL="0" algn="ctr" defTabSz="914400" rtl="0" eaLnBrk="1" latinLnBrk="0" hangingPunct="1">
                        <a:lnSpc>
                          <a:spcPct val="120000"/>
                        </a:lnSpc>
                        <a:spcBef>
                          <a:spcPts val="0"/>
                        </a:spcBef>
                        <a:spcAft>
                          <a:spcPts val="0"/>
                        </a:spcAft>
                      </a:pPr>
                      <a:r>
                        <a:rPr lang="it-IT" sz="1600" b="1" i="0" kern="1200" dirty="0" smtClean="0">
                          <a:solidFill>
                            <a:srgbClr val="0597CB"/>
                          </a:solidFill>
                          <a:latin typeface="+mn-lt"/>
                          <a:ea typeface="Verdana" panose="020B0604030504040204" pitchFamily="34" charset="0"/>
                          <a:cs typeface="Arial" panose="020B0604020202020204" pitchFamily="34" charset="0"/>
                        </a:rPr>
                        <a:t>Requisiti misura</a:t>
                      </a:r>
                    </a:p>
                    <a:p>
                      <a:pPr marL="0" algn="ctr" defTabSz="914400" rtl="0" eaLnBrk="1" latinLnBrk="0" hangingPunct="1">
                        <a:lnSpc>
                          <a:spcPct val="120000"/>
                        </a:lnSpc>
                        <a:spcBef>
                          <a:spcPts val="0"/>
                        </a:spcBef>
                        <a:spcAft>
                          <a:spcPts val="0"/>
                        </a:spcAft>
                      </a:pPr>
                      <a:r>
                        <a:rPr lang="it-IT" sz="1600" b="1" i="0" kern="1200" dirty="0" smtClean="0">
                          <a:solidFill>
                            <a:srgbClr val="0597CB"/>
                          </a:solidFill>
                          <a:latin typeface="+mn-lt"/>
                          <a:ea typeface="Verdana" panose="020B0604030504040204" pitchFamily="34" charset="0"/>
                          <a:cs typeface="Arial" panose="020B0604020202020204" pitchFamily="34" charset="0"/>
                        </a:rPr>
                        <a:t>e durata </a:t>
                      </a:r>
                    </a:p>
                    <a:p>
                      <a:pPr marL="0" algn="ctr" defTabSz="914400" rtl="0" eaLnBrk="1" latinLnBrk="0" hangingPunct="1">
                        <a:lnSpc>
                          <a:spcPct val="120000"/>
                        </a:lnSpc>
                        <a:spcBef>
                          <a:spcPts val="0"/>
                        </a:spcBef>
                        <a:spcAft>
                          <a:spcPts val="0"/>
                        </a:spcAft>
                      </a:pPr>
                      <a:endParaRPr lang="it-IT" sz="1600" b="1" i="0" kern="1200" dirty="0">
                        <a:solidFill>
                          <a:srgbClr val="0597CB"/>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endParaRPr lang="it-IT" sz="1300" b="0" kern="1200" dirty="0" smtClean="0">
                        <a:solidFill>
                          <a:srgbClr val="002060"/>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I </a:t>
                      </a:r>
                      <a:r>
                        <a:rPr lang="it-IT" sz="1300" b="1" kern="1200" dirty="0">
                          <a:solidFill>
                            <a:srgbClr val="C00000"/>
                          </a:solidFill>
                          <a:latin typeface="Arial" panose="020B0604020202020204" pitchFamily="34" charset="0"/>
                          <a:ea typeface="+mn-ea"/>
                          <a:cs typeface="Arial" panose="020B0604020202020204" pitchFamily="34" charset="0"/>
                        </a:rPr>
                        <a:t>nuclei familiari </a:t>
                      </a:r>
                      <a:r>
                        <a:rPr lang="it-IT" sz="1300" b="0" kern="1200" dirty="0">
                          <a:solidFill>
                            <a:srgbClr val="002060"/>
                          </a:solidFill>
                          <a:latin typeface="Arial" panose="020B0604020202020204" pitchFamily="34" charset="0"/>
                          <a:ea typeface="+mn-ea"/>
                          <a:cs typeface="Arial" panose="020B0604020202020204" pitchFamily="34" charset="0"/>
                        </a:rPr>
                        <a:t>devono essere composti da </a:t>
                      </a:r>
                      <a:r>
                        <a:rPr lang="it-IT" sz="1300" b="1" kern="1200" dirty="0">
                          <a:solidFill>
                            <a:srgbClr val="C00000"/>
                          </a:solidFill>
                          <a:latin typeface="Arial" panose="020B0604020202020204" pitchFamily="34" charset="0"/>
                          <a:ea typeface="+mn-ea"/>
                          <a:cs typeface="Arial" panose="020B0604020202020204" pitchFamily="34" charset="0"/>
                        </a:rPr>
                        <a:t>più persone </a:t>
                      </a:r>
                      <a:r>
                        <a:rPr lang="it-IT" sz="1300" b="0" kern="1200" dirty="0">
                          <a:solidFill>
                            <a:srgbClr val="002060"/>
                          </a:solidFill>
                          <a:latin typeface="Arial" panose="020B0604020202020204" pitchFamily="34" charset="0"/>
                          <a:ea typeface="+mn-ea"/>
                          <a:cs typeface="Arial" panose="020B0604020202020204" pitchFamily="34" charset="0"/>
                        </a:rPr>
                        <a:t>e il </a:t>
                      </a:r>
                      <a:r>
                        <a:rPr lang="it-IT" sz="1300" b="1" kern="1200" dirty="0">
                          <a:solidFill>
                            <a:srgbClr val="C00000"/>
                          </a:solidFill>
                          <a:latin typeface="Arial" panose="020B0604020202020204" pitchFamily="34" charset="0"/>
                          <a:ea typeface="+mn-ea"/>
                          <a:cs typeface="Arial" panose="020B0604020202020204" pitchFamily="34" charset="0"/>
                        </a:rPr>
                        <a:t>reddito complessivo </a:t>
                      </a:r>
                      <a:r>
                        <a:rPr lang="it-IT" sz="1300" b="0" kern="1200" dirty="0">
                          <a:solidFill>
                            <a:srgbClr val="002060"/>
                          </a:solidFill>
                          <a:latin typeface="Arial" panose="020B0604020202020204" pitchFamily="34" charset="0"/>
                          <a:ea typeface="+mn-ea"/>
                          <a:cs typeface="Arial" panose="020B0604020202020204" pitchFamily="34" charset="0"/>
                        </a:rPr>
                        <a:t>deve essere </a:t>
                      </a:r>
                      <a:r>
                        <a:rPr lang="it-IT" sz="1300" b="1" kern="1200" dirty="0" smtClean="0">
                          <a:solidFill>
                            <a:srgbClr val="C00000"/>
                          </a:solidFill>
                          <a:latin typeface="Arial" panose="020B0604020202020204" pitchFamily="34" charset="0"/>
                          <a:ea typeface="+mn-ea"/>
                          <a:cs typeface="Arial" panose="020B0604020202020204" pitchFamily="34" charset="0"/>
                        </a:rPr>
                        <a:t>inferiore</a:t>
                      </a:r>
                      <a:r>
                        <a:rPr lang="it-IT" sz="1300" b="0" kern="1200" dirty="0" smtClean="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a quello determinato ogni anno dalla legge. Il reddito complessivo del nucleo familiare deve essere composto, per almeno il </a:t>
                      </a:r>
                      <a:r>
                        <a:rPr lang="it-IT" sz="1300" b="1" kern="1200" dirty="0">
                          <a:solidFill>
                            <a:srgbClr val="C00000"/>
                          </a:solidFill>
                          <a:latin typeface="Arial" panose="020B0604020202020204" pitchFamily="34" charset="0"/>
                          <a:ea typeface="+mn-ea"/>
                          <a:cs typeface="Arial" panose="020B0604020202020204" pitchFamily="34" charset="0"/>
                        </a:rPr>
                        <a:t>70%</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da reddito derivante da </a:t>
                      </a:r>
                      <a:r>
                        <a:rPr lang="it-IT" sz="1300" b="1" kern="1200" dirty="0">
                          <a:solidFill>
                            <a:srgbClr val="C00000"/>
                          </a:solidFill>
                          <a:latin typeface="Arial" panose="020B0604020202020204" pitchFamily="34" charset="0"/>
                          <a:ea typeface="+mn-ea"/>
                          <a:cs typeface="Arial" panose="020B0604020202020204" pitchFamily="34" charset="0"/>
                        </a:rPr>
                        <a:t>lavoro dipendente e assimilato</a:t>
                      </a:r>
                      <a:r>
                        <a:rPr lang="it-IT" sz="1300" b="0" kern="1200" dirty="0">
                          <a:solidFill>
                            <a:srgbClr val="002060"/>
                          </a:solidFill>
                          <a:latin typeface="Arial" panose="020B0604020202020204" pitchFamily="34" charset="0"/>
                          <a:ea typeface="+mn-ea"/>
                          <a:cs typeface="Arial" panose="020B0604020202020204" pitchFamily="34" charset="0"/>
                        </a:rPr>
                        <a:t>. </a:t>
                      </a:r>
                      <a:r>
                        <a:rPr lang="it-IT" sz="1300" b="0" kern="1200" baseline="0" dirty="0" smtClean="0">
                          <a:solidFill>
                            <a:srgbClr val="C00000"/>
                          </a:solidFill>
                          <a:latin typeface="Arial" panose="020B0604020202020204" pitchFamily="34" charset="0"/>
                          <a:ea typeface="+mn-ea"/>
                          <a:cs typeface="Arial" panose="020B0604020202020204" pitchFamily="34" charset="0"/>
                        </a:rPr>
                        <a:t>L’</a:t>
                      </a:r>
                      <a:r>
                        <a:rPr lang="it-IT" sz="1300" b="1" kern="1200" baseline="0" dirty="0" smtClean="0">
                          <a:solidFill>
                            <a:srgbClr val="C00000"/>
                          </a:solidFill>
                          <a:latin typeface="Arial" panose="020B0604020202020204" pitchFamily="34" charset="0"/>
                          <a:ea typeface="+mn-ea"/>
                          <a:cs typeface="Arial" panose="020B0604020202020204" pitchFamily="34" charset="0"/>
                        </a:rPr>
                        <a:t>importo dell’assegno </a:t>
                      </a:r>
                      <a:r>
                        <a:rPr lang="it-IT" sz="1300" b="0" kern="1200" baseline="0" dirty="0" smtClean="0">
                          <a:solidFill>
                            <a:srgbClr val="002060"/>
                          </a:solidFill>
                          <a:latin typeface="Arial" panose="020B0604020202020204" pitchFamily="34" charset="0"/>
                          <a:ea typeface="+mn-ea"/>
                          <a:cs typeface="Arial" panose="020B0604020202020204" pitchFamily="34" charset="0"/>
                        </a:rPr>
                        <a:t>è calcolato in base alla tipologia del nucleo familiare, del numero dei componenti e del reddito complessivo del nucleo. </a:t>
                      </a:r>
                    </a:p>
                    <a:p>
                      <a:pPr marL="0" marR="0" lvl="0" indent="0" algn="just" defTabSz="914400" rtl="0" eaLnBrk="1" fontAlgn="auto" latinLnBrk="0" hangingPunct="1">
                        <a:lnSpc>
                          <a:spcPct val="110000"/>
                        </a:lnSpc>
                        <a:spcBef>
                          <a:spcPts val="0"/>
                        </a:spcBef>
                        <a:spcAft>
                          <a:spcPts val="300"/>
                        </a:spcAft>
                        <a:buClrTx/>
                        <a:buSzTx/>
                        <a:buFontTx/>
                        <a:buNone/>
                        <a:tabLst/>
                        <a:defRPr/>
                      </a:pPr>
                      <a:endParaRPr lang="it-IT" sz="1300" b="0" kern="1200" baseline="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pSp>
        <p:nvGrpSpPr>
          <p:cNvPr id="29" name="Group 28"/>
          <p:cNvGrpSpPr/>
          <p:nvPr/>
        </p:nvGrpSpPr>
        <p:grpSpPr>
          <a:xfrm>
            <a:off x="1619143" y="5303927"/>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709328" y="1658173"/>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782578" y="3521629"/>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16</a:t>
            </a:fld>
            <a:endParaRPr lang="it-IT" dirty="0"/>
          </a:p>
        </p:txBody>
      </p:sp>
      <p:grpSp>
        <p:nvGrpSpPr>
          <p:cNvPr id="25" name="Group 24"/>
          <p:cNvGrpSpPr/>
          <p:nvPr/>
        </p:nvGrpSpPr>
        <p:grpSpPr>
          <a:xfrm>
            <a:off x="8225468" y="245500"/>
            <a:ext cx="2677686" cy="675372"/>
            <a:chOff x="8225468" y="245500"/>
            <a:chExt cx="2677686" cy="675372"/>
          </a:xfrm>
        </p:grpSpPr>
        <p:grpSp>
          <p:nvGrpSpPr>
            <p:cNvPr id="42" name="Group 41"/>
            <p:cNvGrpSpPr/>
            <p:nvPr/>
          </p:nvGrpSpPr>
          <p:grpSpPr>
            <a:xfrm>
              <a:off x="8225468" y="245500"/>
              <a:ext cx="2677686" cy="675372"/>
              <a:chOff x="767408" y="2082055"/>
              <a:chExt cx="4991112" cy="1173701"/>
            </a:xfrm>
          </p:grpSpPr>
          <p:sp>
            <p:nvSpPr>
              <p:cNvPr id="45"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Integrazione/sostituzione retribuzione, PSR familiare e contrasto alla povertà</a:t>
                </a:r>
              </a:p>
            </p:txBody>
          </p:sp>
          <p:sp>
            <p:nvSpPr>
              <p:cNvPr id="48"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080" y="285108"/>
              <a:ext cx="408295" cy="425186"/>
            </a:xfrm>
            <a:prstGeom prst="rect">
              <a:avLst/>
            </a:prstGeom>
          </p:spPr>
        </p:pic>
      </p:grpSp>
      <p:sp>
        <p:nvSpPr>
          <p:cNvPr id="43"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9"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420155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5129428" y="1193586"/>
            <a:ext cx="2412899" cy="41395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Premio alla nascita</a:t>
            </a:r>
          </a:p>
        </p:txBody>
      </p:sp>
      <p:graphicFrame>
        <p:nvGraphicFramePr>
          <p:cNvPr id="28" name="Table 27"/>
          <p:cNvGraphicFramePr>
            <a:graphicFrameLocks noGrp="1"/>
          </p:cNvGraphicFramePr>
          <p:nvPr>
            <p:extLst/>
          </p:nvPr>
        </p:nvGraphicFramePr>
        <p:xfrm>
          <a:off x="1540286" y="1545484"/>
          <a:ext cx="9591182" cy="4752000"/>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1224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Detto anche "Bonus mamma domani",</a:t>
                      </a:r>
                      <a:r>
                        <a:rPr lang="it-IT" sz="1300" b="0" kern="1200" baseline="0" dirty="0">
                          <a:solidFill>
                            <a:srgbClr val="002060"/>
                          </a:solidFill>
                          <a:latin typeface="Arial" panose="020B0604020202020204" pitchFamily="34" charset="0"/>
                          <a:ea typeface="+mn-ea"/>
                          <a:cs typeface="Arial" panose="020B0604020202020204" pitchFamily="34" charset="0"/>
                        </a:rPr>
                        <a:t> è un </a:t>
                      </a:r>
                      <a:r>
                        <a:rPr lang="it-IT" sz="1300" b="1" kern="1200" baseline="0" dirty="0">
                          <a:solidFill>
                            <a:srgbClr val="C00000"/>
                          </a:solidFill>
                          <a:latin typeface="Arial" panose="020B0604020202020204" pitchFamily="34" charset="0"/>
                          <a:ea typeface="+mn-ea"/>
                          <a:cs typeface="Arial" panose="020B0604020202020204" pitchFamily="34" charset="0"/>
                        </a:rPr>
                        <a:t>premio corrisposto dall’INPS </a:t>
                      </a:r>
                      <a:r>
                        <a:rPr lang="it-IT" sz="1300" b="0" kern="1200" baseline="0" dirty="0">
                          <a:solidFill>
                            <a:srgbClr val="002060"/>
                          </a:solidFill>
                          <a:latin typeface="Arial" panose="020B0604020202020204" pitchFamily="34" charset="0"/>
                          <a:ea typeface="+mn-ea"/>
                          <a:cs typeface="Arial" panose="020B0604020202020204" pitchFamily="34" charset="0"/>
                        </a:rPr>
                        <a:t>per la </a:t>
                      </a:r>
                      <a:r>
                        <a:rPr lang="it-IT" sz="1300" b="1" kern="1200" baseline="0" dirty="0">
                          <a:solidFill>
                            <a:srgbClr val="C00000"/>
                          </a:solidFill>
                          <a:latin typeface="Arial" panose="020B0604020202020204" pitchFamily="34" charset="0"/>
                          <a:ea typeface="+mn-ea"/>
                          <a:cs typeface="Arial" panose="020B0604020202020204" pitchFamily="34" charset="0"/>
                        </a:rPr>
                        <a:t>nascita o l’adozione di un minore</a:t>
                      </a:r>
                      <a:r>
                        <a:rPr lang="it-IT" sz="1300" b="0" kern="1200" baseline="0" dirty="0">
                          <a:solidFill>
                            <a:srgbClr val="002060"/>
                          </a:solidFill>
                          <a:latin typeface="Arial" panose="020B0604020202020204" pitchFamily="34" charset="0"/>
                          <a:ea typeface="+mn-ea"/>
                          <a:cs typeface="Arial" panose="020B0604020202020204" pitchFamily="34" charset="0"/>
                        </a:rPr>
                        <a:t>, a partire dal 1° gennaio 2017, su domanda della futura madre al compimento del settimo mese di gravidanza (inizio dell’ottavo mese di gravidanza) o alla nascita, adozione o affidamento preadottivo. </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584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kern="1200" dirty="0">
                          <a:solidFill>
                            <a:srgbClr val="C00000"/>
                          </a:solidFill>
                          <a:latin typeface="Arial" panose="020B0604020202020204" pitchFamily="34" charset="0"/>
                          <a:ea typeface="+mn-ea"/>
                          <a:cs typeface="Arial" panose="020B0604020202020204" pitchFamily="34" charset="0"/>
                        </a:rPr>
                        <a:t>Donne in gravidanza o</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madri</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per uno dei seguenti eventi verificatisi dal 1° gennaio 2017:</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a:solidFill>
                            <a:srgbClr val="002060"/>
                          </a:solidFill>
                          <a:latin typeface="Arial" panose="020B0604020202020204" pitchFamily="34" charset="0"/>
                          <a:ea typeface="+mn-ea"/>
                          <a:cs typeface="Arial" panose="020B0604020202020204" pitchFamily="34" charset="0"/>
                        </a:rPr>
                        <a:t>compimento del settimo mese di gravidanza;</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a:solidFill>
                            <a:srgbClr val="002060"/>
                          </a:solidFill>
                          <a:latin typeface="Arial" panose="020B0604020202020204" pitchFamily="34" charset="0"/>
                          <a:ea typeface="+mn-ea"/>
                          <a:cs typeface="Arial" panose="020B0604020202020204" pitchFamily="34" charset="0"/>
                        </a:rPr>
                        <a:t>parto, anche se antecedente all’inizio dell’ottavo mese di gravidanza;</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a:solidFill>
                            <a:srgbClr val="002060"/>
                          </a:solidFill>
                          <a:latin typeface="Arial" panose="020B0604020202020204" pitchFamily="34" charset="0"/>
                          <a:ea typeface="+mn-ea"/>
                          <a:cs typeface="Arial" panose="020B0604020202020204" pitchFamily="34" charset="0"/>
                        </a:rPr>
                        <a:t>adozione nazionale o internazionale del minore, disposta con sentenza divenuta definitiva;</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a:solidFill>
                            <a:srgbClr val="002060"/>
                          </a:solidFill>
                          <a:latin typeface="Arial" panose="020B0604020202020204" pitchFamily="34" charset="0"/>
                          <a:ea typeface="+mn-ea"/>
                          <a:cs typeface="Arial" panose="020B0604020202020204" pitchFamily="34" charset="0"/>
                        </a:rPr>
                        <a:t>affidamento preadottivo nazionale o affidamento preadottivo internazionale.</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864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Requisiti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Le </a:t>
                      </a:r>
                      <a:r>
                        <a:rPr lang="it-IT" sz="1300" b="1" kern="1200" dirty="0">
                          <a:solidFill>
                            <a:srgbClr val="C00000"/>
                          </a:solidFill>
                          <a:latin typeface="Arial" panose="020B0604020202020204" pitchFamily="34" charset="0"/>
                          <a:ea typeface="+mn-ea"/>
                          <a:cs typeface="Arial" panose="020B0604020202020204" pitchFamily="34" charset="0"/>
                        </a:rPr>
                        <a:t>gestanti e madri</a:t>
                      </a:r>
                      <a:r>
                        <a:rPr lang="it-IT" sz="1300" b="0" kern="1200" dirty="0">
                          <a:solidFill>
                            <a:srgbClr val="002060"/>
                          </a:solidFill>
                          <a:latin typeface="Arial" panose="020B0604020202020204" pitchFamily="34" charset="0"/>
                          <a:ea typeface="+mn-ea"/>
                          <a:cs typeface="Arial" panose="020B0604020202020204" pitchFamily="34" charset="0"/>
                        </a:rPr>
                        <a:t>, cittadine italiane, comunitarie o non comunitarie, </a:t>
                      </a:r>
                      <a:r>
                        <a:rPr lang="it-IT" sz="1300" b="1" kern="1200" dirty="0">
                          <a:solidFill>
                            <a:srgbClr val="C00000"/>
                          </a:solidFill>
                          <a:latin typeface="Arial" panose="020B0604020202020204" pitchFamily="34" charset="0"/>
                          <a:ea typeface="+mn-ea"/>
                          <a:cs typeface="Arial" panose="020B0604020202020204" pitchFamily="34" charset="0"/>
                        </a:rPr>
                        <a:t>devono essere regolarmente presenti e residenti in Italia</a:t>
                      </a:r>
                      <a:r>
                        <a:rPr lang="it-IT" sz="1300" b="0" kern="1200" dirty="0">
                          <a:solidFill>
                            <a:srgbClr val="C00000"/>
                          </a:solidFill>
                          <a:latin typeface="Arial" panose="020B0604020202020204" pitchFamily="34" charset="0"/>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080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Misura</a:t>
                      </a:r>
                    </a:p>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e durata </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L’</a:t>
                      </a:r>
                      <a:r>
                        <a:rPr lang="it-IT" sz="1300" b="1" kern="1200" dirty="0">
                          <a:solidFill>
                            <a:srgbClr val="C00000"/>
                          </a:solidFill>
                          <a:latin typeface="Arial" panose="020B0604020202020204" pitchFamily="34" charset="0"/>
                          <a:ea typeface="+mn-ea"/>
                          <a:cs typeface="Arial" panose="020B0604020202020204" pitchFamily="34" charset="0"/>
                        </a:rPr>
                        <a:t>importo</a:t>
                      </a:r>
                      <a:r>
                        <a:rPr lang="it-IT" sz="1300" b="0" kern="1200" dirty="0">
                          <a:solidFill>
                            <a:srgbClr val="002060"/>
                          </a:solidFill>
                          <a:latin typeface="Arial" panose="020B0604020202020204" pitchFamily="34" charset="0"/>
                          <a:ea typeface="+mn-ea"/>
                          <a:cs typeface="Arial" panose="020B0604020202020204" pitchFamily="34" charset="0"/>
                        </a:rPr>
                        <a:t> dell’assegno è di </a:t>
                      </a:r>
                      <a:r>
                        <a:rPr lang="it-IT" sz="1300" b="1" kern="1200" dirty="0">
                          <a:solidFill>
                            <a:srgbClr val="C00000"/>
                          </a:solidFill>
                          <a:latin typeface="Arial" panose="020B0604020202020204" pitchFamily="34" charset="0"/>
                          <a:ea typeface="+mn-ea"/>
                          <a:cs typeface="Arial" panose="020B0604020202020204" pitchFamily="34" charset="0"/>
                        </a:rPr>
                        <a:t>€ 800</a:t>
                      </a:r>
                      <a:r>
                        <a:rPr lang="it-IT" sz="1300" b="0" kern="1200" dirty="0">
                          <a:solidFill>
                            <a:srgbClr val="002060"/>
                          </a:solidFill>
                          <a:latin typeface="Arial" panose="020B0604020202020204" pitchFamily="34" charset="0"/>
                          <a:ea typeface="+mn-ea"/>
                          <a:cs typeface="Arial" panose="020B0604020202020204" pitchFamily="34" charset="0"/>
                        </a:rPr>
                        <a:t>.</a:t>
                      </a:r>
                      <a:r>
                        <a:rPr lang="it-IT" sz="1300" b="0" kern="1200" baseline="0" dirty="0">
                          <a:solidFill>
                            <a:srgbClr val="002060"/>
                          </a:solidFill>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baseline="0" dirty="0">
                          <a:solidFill>
                            <a:srgbClr val="002060"/>
                          </a:solidFill>
                          <a:latin typeface="Arial" panose="020B0604020202020204" pitchFamily="34" charset="0"/>
                          <a:ea typeface="+mn-ea"/>
                          <a:cs typeface="Arial" panose="020B0604020202020204" pitchFamily="34" charset="0"/>
                        </a:rPr>
                        <a:t>Il beneficio è </a:t>
                      </a:r>
                      <a:r>
                        <a:rPr lang="it-IT" sz="1300" b="1" kern="1200" baseline="0" dirty="0">
                          <a:solidFill>
                            <a:srgbClr val="C00000"/>
                          </a:solidFill>
                          <a:latin typeface="Arial" panose="020B0604020202020204" pitchFamily="34" charset="0"/>
                          <a:ea typeface="+mn-ea"/>
                          <a:cs typeface="Arial" panose="020B0604020202020204" pitchFamily="34" charset="0"/>
                        </a:rPr>
                        <a:t>concesso in un’unica soluzione </a:t>
                      </a:r>
                      <a:r>
                        <a:rPr lang="it-IT" sz="1300" b="0" kern="1200" baseline="0" dirty="0">
                          <a:solidFill>
                            <a:srgbClr val="002060"/>
                          </a:solidFill>
                          <a:latin typeface="Arial" panose="020B0604020202020204" pitchFamily="34" charset="0"/>
                          <a:ea typeface="+mn-ea"/>
                          <a:cs typeface="Arial" panose="020B0604020202020204" pitchFamily="34" charset="0"/>
                        </a:rPr>
                        <a:t>per ogni evento (gravidanza, parto, adozione o affidamento) e in relazione a ogni figlio nato, adottato o affidato.</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29" name="Group 28"/>
          <p:cNvGrpSpPr/>
          <p:nvPr/>
        </p:nvGrpSpPr>
        <p:grpSpPr>
          <a:xfrm>
            <a:off x="1661919" y="4526563"/>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931464"/>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3310053"/>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38" name="Group 37"/>
          <p:cNvGrpSpPr/>
          <p:nvPr/>
        </p:nvGrpSpPr>
        <p:grpSpPr>
          <a:xfrm>
            <a:off x="1661919" y="5552698"/>
            <a:ext cx="529200" cy="529200"/>
            <a:chOff x="648016" y="4777117"/>
            <a:chExt cx="529200" cy="529200"/>
          </a:xfrm>
          <a:solidFill>
            <a:srgbClr val="0597CB"/>
          </a:solidFill>
        </p:grpSpPr>
        <p:sp>
          <p:nvSpPr>
            <p:cNvPr id="39" name="Oval 38"/>
            <p:cNvSpPr/>
            <p:nvPr/>
          </p:nvSpPr>
          <p:spPr>
            <a:xfrm>
              <a:off x="648016" y="4777117"/>
              <a:ext cx="529200" cy="52920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0" name="Picture 20" descr="Risultati immagini per euro banknote ico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2428" y1="72364" x2="35942" y2="72843"/>
                          <a14:foregroundMark x1="30032" y1="48243" x2="34345" y2="49201"/>
                        </a14:backgroundRemoval>
                      </a14:imgEffect>
                    </a14:imgLayer>
                  </a14:imgProps>
                </a:ext>
                <a:ext uri="{28A0092B-C50C-407E-A947-70E740481C1C}">
                  <a14:useLocalDpi xmlns:a14="http://schemas.microsoft.com/office/drawing/2010/main" val="0"/>
                </a:ext>
              </a:extLst>
            </a:blip>
            <a:srcRect l="15302" t="39319" r="19232" b="22780"/>
            <a:stretch/>
          </p:blipFill>
          <p:spPr bwMode="auto">
            <a:xfrm>
              <a:off x="727914" y="4885611"/>
              <a:ext cx="271088" cy="156964"/>
            </a:xfrm>
            <a:prstGeom prst="rect">
              <a:avLst/>
            </a:prstGeom>
            <a:grpFill/>
            <a:extLst/>
          </p:spPr>
        </p:pic>
        <p:pic>
          <p:nvPicPr>
            <p:cNvPr id="41" name="Picture 18" descr="Risultati immagini per da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862" y="4943338"/>
              <a:ext cx="254456" cy="254485"/>
            </a:xfrm>
            <a:prstGeom prst="rect">
              <a:avLst/>
            </a:prstGeom>
            <a:grpFill/>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17</a:t>
            </a:fld>
            <a:endParaRPr lang="it-IT" dirty="0"/>
          </a:p>
        </p:txBody>
      </p:sp>
      <p:grpSp>
        <p:nvGrpSpPr>
          <p:cNvPr id="25" name="Group 24"/>
          <p:cNvGrpSpPr/>
          <p:nvPr/>
        </p:nvGrpSpPr>
        <p:grpSpPr>
          <a:xfrm>
            <a:off x="8225468" y="245500"/>
            <a:ext cx="2677686" cy="675372"/>
            <a:chOff x="8225468" y="245500"/>
            <a:chExt cx="2677686" cy="675372"/>
          </a:xfrm>
        </p:grpSpPr>
        <p:grpSp>
          <p:nvGrpSpPr>
            <p:cNvPr id="42" name="Group 41"/>
            <p:cNvGrpSpPr/>
            <p:nvPr/>
          </p:nvGrpSpPr>
          <p:grpSpPr>
            <a:xfrm>
              <a:off x="8225468" y="245500"/>
              <a:ext cx="2677686" cy="675372"/>
              <a:chOff x="767408" y="2082055"/>
              <a:chExt cx="4991112" cy="1173701"/>
            </a:xfrm>
          </p:grpSpPr>
          <p:sp>
            <p:nvSpPr>
              <p:cNvPr id="45"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Integrazione/sostituzione retribuzione, PSR familiare e contrasto alla povertà</a:t>
                </a:r>
              </a:p>
            </p:txBody>
          </p:sp>
          <p:sp>
            <p:nvSpPr>
              <p:cNvPr id="48"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0080" y="285108"/>
              <a:ext cx="408295" cy="425186"/>
            </a:xfrm>
            <a:prstGeom prst="rect">
              <a:avLst/>
            </a:prstGeom>
          </p:spPr>
        </p:pic>
      </p:grpSp>
      <p:sp>
        <p:nvSpPr>
          <p:cNvPr id="43"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9"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254147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5129428" y="1193586"/>
            <a:ext cx="2412899" cy="41395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smtClean="0">
                <a:solidFill>
                  <a:srgbClr val="0597CB"/>
                </a:solidFill>
                <a:latin typeface="+mn-lt"/>
                <a:ea typeface="Verdana" panose="020B0604030504040204" pitchFamily="34" charset="0"/>
                <a:cs typeface="Arial" panose="020B0604020202020204" pitchFamily="34" charset="0"/>
              </a:rPr>
              <a:t>Bonus Asilo Nido</a:t>
            </a:r>
            <a:endParaRPr lang="it-IT" altLang="it-IT" sz="2000" b="1" i="1" dirty="0">
              <a:solidFill>
                <a:srgbClr val="0597CB"/>
              </a:solidFill>
              <a:latin typeface="+mn-lt"/>
              <a:ea typeface="Verdana" panose="020B060403050404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791860798"/>
              </p:ext>
            </p:extLst>
          </p:nvPr>
        </p:nvGraphicFramePr>
        <p:xfrm>
          <a:off x="1493186" y="1609607"/>
          <a:ext cx="9937840" cy="4626252"/>
        </p:xfrm>
        <a:graphic>
          <a:graphicData uri="http://schemas.openxmlformats.org/drawingml/2006/table">
            <a:tbl>
              <a:tblPr bandRow="1">
                <a:tableStyleId>{5C22544A-7EE6-4342-B048-85BDC9FD1C3A}</a:tableStyleId>
              </a:tblPr>
              <a:tblGrid>
                <a:gridCol w="2078466">
                  <a:extLst>
                    <a:ext uri="{9D8B030D-6E8A-4147-A177-3AD203B41FA5}">
                      <a16:colId xmlns="" xmlns:a16="http://schemas.microsoft.com/office/drawing/2014/main" val="20000"/>
                    </a:ext>
                  </a:extLst>
                </a:gridCol>
                <a:gridCol w="7859374">
                  <a:extLst>
                    <a:ext uri="{9D8B030D-6E8A-4147-A177-3AD203B41FA5}">
                      <a16:colId xmlns="" xmlns:a16="http://schemas.microsoft.com/office/drawing/2014/main" val="20001"/>
                    </a:ext>
                  </a:extLst>
                </a:gridCol>
              </a:tblGrid>
              <a:tr h="1817969">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Dal 1° gennaio 2016 viene erogato un contributo di massimo 1.000 euro, per </a:t>
                      </a:r>
                    </a:p>
                    <a:p>
                      <a:pPr marL="342900" marR="0" lvl="0" indent="-342900" algn="just" defTabSz="914400" rtl="0" eaLnBrk="1" fontAlgn="auto" latinLnBrk="0" hangingPunct="1">
                        <a:lnSpc>
                          <a:spcPct val="110000"/>
                        </a:lnSpc>
                        <a:spcBef>
                          <a:spcPts val="0"/>
                        </a:spcBef>
                        <a:spcAft>
                          <a:spcPts val="300"/>
                        </a:spcAft>
                        <a:buClrTx/>
                        <a:buSzTx/>
                        <a:buFont typeface="+mj-lt"/>
                        <a:buAutoNum type="arabicPeriod"/>
                        <a:tabLst/>
                        <a:defRPr/>
                      </a:pPr>
                      <a:r>
                        <a:rPr lang="it-IT" sz="1300" b="1" kern="1200" dirty="0" smtClean="0">
                          <a:solidFill>
                            <a:srgbClr val="002060"/>
                          </a:solidFill>
                          <a:latin typeface="Arial" panose="020B0604020202020204" pitchFamily="34" charset="0"/>
                          <a:ea typeface="+mn-ea"/>
                          <a:cs typeface="Arial" panose="020B0604020202020204" pitchFamily="34" charset="0"/>
                        </a:rPr>
                        <a:t>il pagamento di rette per la frequenza di asili nido pubblici e privati </a:t>
                      </a:r>
                    </a:p>
                    <a:p>
                      <a:pPr marL="342900" marR="0" lvl="0" indent="-342900" algn="just" defTabSz="914400" rtl="0" eaLnBrk="1" fontAlgn="auto" latinLnBrk="0" hangingPunct="1">
                        <a:lnSpc>
                          <a:spcPct val="110000"/>
                        </a:lnSpc>
                        <a:spcBef>
                          <a:spcPts val="0"/>
                        </a:spcBef>
                        <a:spcAft>
                          <a:spcPts val="300"/>
                        </a:spcAft>
                        <a:buClrTx/>
                        <a:buSzTx/>
                        <a:buFont typeface="+mj-lt"/>
                        <a:buAutoNum type="arabicPeriod"/>
                        <a:tabLst/>
                        <a:defRPr/>
                      </a:pPr>
                      <a:r>
                        <a:rPr lang="it-IT" sz="1300" b="1" kern="1200" dirty="0" smtClean="0">
                          <a:solidFill>
                            <a:srgbClr val="002060"/>
                          </a:solidFill>
                          <a:latin typeface="Arial" panose="020B0604020202020204" pitchFamily="34" charset="0"/>
                          <a:ea typeface="+mn-ea"/>
                          <a:cs typeface="Arial" panose="020B0604020202020204" pitchFamily="34" charset="0"/>
                        </a:rPr>
                        <a:t>per l’assistenza domiciliare in favore di bambini con meno di tre anni affetti da gravi patologie croniche</a:t>
                      </a:r>
                      <a:r>
                        <a:rPr lang="it-IT" sz="1300" b="0" kern="1200" dirty="0" smtClean="0">
                          <a:solidFill>
                            <a:srgbClr val="002060"/>
                          </a:solidFill>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L’art.1, comma 488, della legge n. 145 del 30 dicembre 2018 </a:t>
                      </a:r>
                      <a:r>
                        <a:rPr lang="it-IT" sz="1300" b="1" kern="1200" dirty="0" smtClean="0">
                          <a:solidFill>
                            <a:srgbClr val="002060"/>
                          </a:solidFill>
                          <a:latin typeface="Arial" panose="020B0604020202020204" pitchFamily="34" charset="0"/>
                          <a:ea typeface="+mn-ea"/>
                          <a:cs typeface="Arial" panose="020B0604020202020204" pitchFamily="34" charset="0"/>
                        </a:rPr>
                        <a:t>ha elevato l’importo del buono a 1.500 euro su base annua per ciascuno degli anni 2019, 2020 e 2021</a:t>
                      </a:r>
                      <a:r>
                        <a:rPr lang="it-IT" sz="1300" b="0" kern="1200" dirty="0" smtClean="0">
                          <a:solidFill>
                            <a:srgbClr val="002060"/>
                          </a:solidFill>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Il premio è corrisposto direttamente dall’INPS su domanda del genitore. </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69231">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Genitore di un minore nato o adottato dal 1° gennaio 2016 in possesso dei requisiti richiesti.</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339052">
                <a:tc>
                  <a:txBody>
                    <a:bodyPr/>
                    <a:lstStyle/>
                    <a:p>
                      <a:pPr marL="0" algn="ctr" defTabSz="914400" rtl="0" eaLnBrk="1" latinLnBrk="0" hangingPunct="1">
                        <a:lnSpc>
                          <a:spcPct val="120000"/>
                        </a:lnSpc>
                        <a:spcBef>
                          <a:spcPts val="0"/>
                        </a:spcBef>
                        <a:spcAft>
                          <a:spcPts val="0"/>
                        </a:spcAft>
                      </a:pPr>
                      <a:r>
                        <a:rPr lang="it-IT" sz="1600" b="1" i="0" kern="1200" dirty="0" smtClean="0">
                          <a:solidFill>
                            <a:srgbClr val="0597CB"/>
                          </a:solidFill>
                          <a:latin typeface="+mn-lt"/>
                          <a:ea typeface="Verdana" panose="020B0604030504040204" pitchFamily="34" charset="0"/>
                          <a:cs typeface="Arial" panose="020B0604020202020204" pitchFamily="34" charset="0"/>
                        </a:rPr>
                        <a:t>Requisiti</a:t>
                      </a:r>
                    </a:p>
                    <a:p>
                      <a:pPr marL="0" algn="ctr" defTabSz="914400" rtl="0" eaLnBrk="1" latinLnBrk="0" hangingPunct="1">
                        <a:lnSpc>
                          <a:spcPct val="120000"/>
                        </a:lnSpc>
                        <a:spcBef>
                          <a:spcPts val="0"/>
                        </a:spcBef>
                        <a:spcAft>
                          <a:spcPts val="0"/>
                        </a:spcAft>
                      </a:pPr>
                      <a:endParaRPr lang="it-IT" sz="1600" b="1" i="0" kern="1200" dirty="0">
                        <a:solidFill>
                          <a:srgbClr val="0597CB"/>
                        </a:solidFill>
                        <a:latin typeface="+mn-lt"/>
                        <a:ea typeface="Verdana" panose="020B0604030504040204" pitchFamily="34" charset="0"/>
                        <a:cs typeface="Arial" panose="020B0604020202020204" pitchFamily="34" charset="0"/>
                      </a:endParaRP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smtClean="0">
                          <a:solidFill>
                            <a:srgbClr val="002060"/>
                          </a:solidFill>
                          <a:latin typeface="Arial" panose="020B0604020202020204" pitchFamily="34" charset="0"/>
                          <a:ea typeface="+mn-ea"/>
                          <a:cs typeface="Arial" panose="020B0604020202020204" pitchFamily="34" charset="0"/>
                        </a:rPr>
                        <a:t>Cittadinanza italiana; cittadinanza UE; permesso di soggiorno UE per soggiornanti di lungo periodo; carte di soggiorno per familiari extracomunitari di cittadini dell’Unione europea; (art. 10, decreto legislativo 6 febbraio 2007, n. 30); carta di soggiorno permanente per i familiari non aventi la cittadinanza dell’Unione europea (art. 17, d.lgs. 30/2007); status di rifugiato politico o di protezione sussidiaria; </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smtClean="0">
                          <a:solidFill>
                            <a:srgbClr val="002060"/>
                          </a:solidFill>
                          <a:latin typeface="Arial" panose="020B0604020202020204" pitchFamily="34" charset="0"/>
                          <a:ea typeface="+mn-ea"/>
                          <a:cs typeface="Arial" panose="020B0604020202020204" pitchFamily="34" charset="0"/>
                        </a:rPr>
                        <a:t>residenza in Italia; </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smtClean="0">
                          <a:solidFill>
                            <a:srgbClr val="002060"/>
                          </a:solidFill>
                          <a:latin typeface="Arial" panose="020B0604020202020204" pitchFamily="34" charset="0"/>
                          <a:ea typeface="+mn-ea"/>
                          <a:cs typeface="Arial" panose="020B0604020202020204" pitchFamily="34" charset="0"/>
                        </a:rPr>
                        <a:t>relativamente al contributo asilo nido, il genitore richiedente deve essere il genitore che sostiene l’onere del pagamento della retta; </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smtClean="0">
                          <a:solidFill>
                            <a:srgbClr val="002060"/>
                          </a:solidFill>
                          <a:latin typeface="Arial" panose="020B0604020202020204" pitchFamily="34" charset="0"/>
                          <a:ea typeface="+mn-ea"/>
                          <a:cs typeface="Arial" panose="020B0604020202020204" pitchFamily="34" charset="0"/>
                        </a:rPr>
                        <a:t>relativamente al contributo per forme di assistenza domiciliare, il richiedente deve coabitare con il figlio e avere dimora abituale nello stesso comune.</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pSp>
        <p:nvGrpSpPr>
          <p:cNvPr id="29" name="Group 28"/>
          <p:cNvGrpSpPr/>
          <p:nvPr/>
        </p:nvGrpSpPr>
        <p:grpSpPr>
          <a:xfrm>
            <a:off x="1748702" y="4559527"/>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931464"/>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770052" y="3461213"/>
            <a:ext cx="368007" cy="377187"/>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18</a:t>
            </a:fld>
            <a:endParaRPr lang="it-IT" dirty="0"/>
          </a:p>
        </p:txBody>
      </p:sp>
      <p:grpSp>
        <p:nvGrpSpPr>
          <p:cNvPr id="25" name="Group 24"/>
          <p:cNvGrpSpPr/>
          <p:nvPr/>
        </p:nvGrpSpPr>
        <p:grpSpPr>
          <a:xfrm>
            <a:off x="8225468" y="245500"/>
            <a:ext cx="2677686" cy="675372"/>
            <a:chOff x="8225468" y="245500"/>
            <a:chExt cx="2677686" cy="675372"/>
          </a:xfrm>
        </p:grpSpPr>
        <p:grpSp>
          <p:nvGrpSpPr>
            <p:cNvPr id="42" name="Group 41"/>
            <p:cNvGrpSpPr/>
            <p:nvPr/>
          </p:nvGrpSpPr>
          <p:grpSpPr>
            <a:xfrm>
              <a:off x="8225468" y="245500"/>
              <a:ext cx="2677686" cy="675372"/>
              <a:chOff x="767408" y="2082055"/>
              <a:chExt cx="4991112" cy="1173701"/>
            </a:xfrm>
          </p:grpSpPr>
          <p:sp>
            <p:nvSpPr>
              <p:cNvPr id="45"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Integrazione/sostituzione retribuzione, PSR familiare e contrasto alla povertà</a:t>
                </a:r>
              </a:p>
            </p:txBody>
          </p:sp>
          <p:sp>
            <p:nvSpPr>
              <p:cNvPr id="48"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080" y="285108"/>
              <a:ext cx="408295" cy="425186"/>
            </a:xfrm>
            <a:prstGeom prst="rect">
              <a:avLst/>
            </a:prstGeom>
          </p:spPr>
        </p:pic>
      </p:grpSp>
      <p:sp>
        <p:nvSpPr>
          <p:cNvPr id="43"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9"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297128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19</a:t>
            </a:fld>
            <a:endParaRPr lang="it-IT" dirty="0"/>
          </a:p>
        </p:txBody>
      </p:sp>
      <p:sp>
        <p:nvSpPr>
          <p:cNvPr id="3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grpSp>
        <p:nvGrpSpPr>
          <p:cNvPr id="11" name="Group 10"/>
          <p:cNvGrpSpPr/>
          <p:nvPr/>
        </p:nvGrpSpPr>
        <p:grpSpPr>
          <a:xfrm>
            <a:off x="4476312" y="1934758"/>
            <a:ext cx="3239376" cy="817586"/>
            <a:chOff x="4476312" y="1801588"/>
            <a:chExt cx="3239376" cy="817586"/>
          </a:xfrm>
        </p:grpSpPr>
        <p:sp>
          <p:nvSpPr>
            <p:cNvPr id="33" name="Freeform 959">
              <a:extLst>
                <a:ext uri="{FF2B5EF4-FFF2-40B4-BE49-F238E27FC236}">
                  <a16:creationId xmlns="" xmlns:a16="http://schemas.microsoft.com/office/drawing/2014/main" id="{E6949105-518C-4C06-9990-0DF56DD010A8}"/>
                </a:ext>
              </a:extLst>
            </p:cNvPr>
            <p:cNvSpPr>
              <a:spLocks/>
            </p:cNvSpPr>
            <p:nvPr/>
          </p:nvSpPr>
          <p:spPr bwMode="auto">
            <a:xfrm>
              <a:off x="4541108" y="1801588"/>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4" name="Rectangle 960">
              <a:extLst>
                <a:ext uri="{FF2B5EF4-FFF2-40B4-BE49-F238E27FC236}">
                  <a16:creationId xmlns="" xmlns:a16="http://schemas.microsoft.com/office/drawing/2014/main" id="{CBAC8D17-8C05-4D38-A44E-A46F8680997F}"/>
                </a:ext>
              </a:extLst>
            </p:cNvPr>
            <p:cNvSpPr>
              <a:spLocks noChangeArrowheads="1"/>
            </p:cNvSpPr>
            <p:nvPr/>
          </p:nvSpPr>
          <p:spPr bwMode="auto">
            <a:xfrm>
              <a:off x="4476313" y="183896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180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Cessazione</a:t>
              </a:r>
            </a:p>
          </p:txBody>
        </p:sp>
        <p:sp>
          <p:nvSpPr>
            <p:cNvPr id="35" name="Freeform 961">
              <a:extLst>
                <a:ext uri="{FF2B5EF4-FFF2-40B4-BE49-F238E27FC236}">
                  <a16:creationId xmlns="" xmlns:a16="http://schemas.microsoft.com/office/drawing/2014/main" id="{6B0DC3E4-40ED-4D84-9EAD-218940CF1F82}"/>
                </a:ext>
              </a:extLst>
            </p:cNvPr>
            <p:cNvSpPr>
              <a:spLocks/>
            </p:cNvSpPr>
            <p:nvPr/>
          </p:nvSpPr>
          <p:spPr bwMode="auto">
            <a:xfrm>
              <a:off x="4528641" y="1801588"/>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6" name="Freeform 959">
              <a:extLst>
                <a:ext uri="{FF2B5EF4-FFF2-40B4-BE49-F238E27FC236}">
                  <a16:creationId xmlns="" xmlns:a16="http://schemas.microsoft.com/office/drawing/2014/main" id="{24E3197C-8F69-47AB-95A9-56188312E21D}"/>
                </a:ext>
              </a:extLst>
            </p:cNvPr>
            <p:cNvSpPr>
              <a:spLocks/>
            </p:cNvSpPr>
            <p:nvPr/>
          </p:nvSpPr>
          <p:spPr bwMode="auto">
            <a:xfrm>
              <a:off x="6207884" y="1802497"/>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37" name="Rectangle 960">
              <a:extLst>
                <a:ext uri="{FF2B5EF4-FFF2-40B4-BE49-F238E27FC236}">
                  <a16:creationId xmlns="" xmlns:a16="http://schemas.microsoft.com/office/drawing/2014/main" id="{3BD0A99C-B937-43E4-B9D0-446396318977}"/>
                </a:ext>
              </a:extLst>
            </p:cNvPr>
            <p:cNvSpPr>
              <a:spLocks noChangeArrowheads="1"/>
            </p:cNvSpPr>
            <p:nvPr/>
          </p:nvSpPr>
          <p:spPr bwMode="auto">
            <a:xfrm>
              <a:off x="6157372" y="1839875"/>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18000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Sospensione</a:t>
              </a:r>
            </a:p>
          </p:txBody>
        </p:sp>
        <p:sp>
          <p:nvSpPr>
            <p:cNvPr id="38" name="Freeform 961">
              <a:extLst>
                <a:ext uri="{FF2B5EF4-FFF2-40B4-BE49-F238E27FC236}">
                  <a16:creationId xmlns="" xmlns:a16="http://schemas.microsoft.com/office/drawing/2014/main" id="{6A00B0AD-6A1D-44AA-A5E6-696C91B028F1}"/>
                </a:ext>
              </a:extLst>
            </p:cNvPr>
            <p:cNvSpPr>
              <a:spLocks/>
            </p:cNvSpPr>
            <p:nvPr/>
          </p:nvSpPr>
          <p:spPr bwMode="auto">
            <a:xfrm>
              <a:off x="6207884" y="1802497"/>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48" name="Picture 47">
              <a:extLst>
                <a:ext uri="{FF2B5EF4-FFF2-40B4-BE49-F238E27FC236}">
                  <a16:creationId xmlns="" xmlns:a16="http://schemas.microsoft.com/office/drawing/2014/main" id="{79F4B269-95FD-4BE7-BD3C-16838B3EC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47" y="1829109"/>
              <a:ext cx="125152" cy="132573"/>
            </a:xfrm>
            <a:prstGeom prst="rect">
              <a:avLst/>
            </a:prstGeom>
          </p:spPr>
        </p:pic>
        <p:pic>
          <p:nvPicPr>
            <p:cNvPr id="56" name="Picture 55">
              <a:extLst>
                <a:ext uri="{FF2B5EF4-FFF2-40B4-BE49-F238E27FC236}">
                  <a16:creationId xmlns="" xmlns:a16="http://schemas.microsoft.com/office/drawing/2014/main" id="{6C19B9FB-660E-4EF6-8E68-4BAE66CF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010" y="1835333"/>
              <a:ext cx="117511" cy="124479"/>
            </a:xfrm>
            <a:prstGeom prst="rect">
              <a:avLst/>
            </a:prstGeom>
          </p:spPr>
        </p:pic>
        <p:grpSp>
          <p:nvGrpSpPr>
            <p:cNvPr id="8" name="Group 7"/>
            <p:cNvGrpSpPr/>
            <p:nvPr/>
          </p:nvGrpSpPr>
          <p:grpSpPr>
            <a:xfrm>
              <a:off x="6157372" y="2112212"/>
              <a:ext cx="1554900" cy="243474"/>
              <a:chOff x="5864359" y="2112212"/>
              <a:chExt cx="1554900" cy="243474"/>
            </a:xfrm>
          </p:grpSpPr>
          <p:sp>
            <p:nvSpPr>
              <p:cNvPr id="42" name="Freeform 959">
                <a:extLst>
                  <a:ext uri="{FF2B5EF4-FFF2-40B4-BE49-F238E27FC236}">
                    <a16:creationId xmlns="" xmlns:a16="http://schemas.microsoft.com/office/drawing/2014/main" id="{A2309F35-44F1-40C1-B74E-F7E8ED858FC2}"/>
                  </a:ext>
                </a:extLst>
              </p:cNvPr>
              <p:cNvSpPr>
                <a:spLocks/>
              </p:cNvSpPr>
              <p:nvPr/>
            </p:nvSpPr>
            <p:spPr bwMode="auto">
              <a:xfrm>
                <a:off x="5922048" y="2112212"/>
                <a:ext cx="898837" cy="243473"/>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sp>
            <p:nvSpPr>
              <p:cNvPr id="46" name="Rectangle 960">
                <a:extLst>
                  <a:ext uri="{FF2B5EF4-FFF2-40B4-BE49-F238E27FC236}">
                    <a16:creationId xmlns="" xmlns:a16="http://schemas.microsoft.com/office/drawing/2014/main" id="{A7F3F2F9-36DD-4BE3-8BF8-DF297CDF3E9F}"/>
                  </a:ext>
                </a:extLst>
              </p:cNvPr>
              <p:cNvSpPr>
                <a:spLocks noChangeArrowheads="1"/>
              </p:cNvSpPr>
              <p:nvPr/>
            </p:nvSpPr>
            <p:spPr bwMode="auto">
              <a:xfrm>
                <a:off x="5864359" y="2149590"/>
                <a:ext cx="1554900" cy="206096"/>
              </a:xfrm>
              <a:prstGeom prst="rect">
                <a:avLst/>
              </a:prstGeom>
              <a:solidFill>
                <a:srgbClr val="F2F2F2"/>
              </a:solidFill>
              <a:ln w="9525">
                <a:solidFill>
                  <a:schemeClr val="bg1">
                    <a:lumMod val="50000"/>
                  </a:schemeClr>
                </a:solidFill>
                <a:prstDash val="solid"/>
                <a:miter lim="800000"/>
                <a:headEnd/>
                <a:tailEnd/>
              </a:ln>
            </p:spPr>
            <p:txBody>
              <a:bodyPr vert="horz" wrap="square" lIns="288000" tIns="0" rIns="0" bIns="0" numCol="1" anchor="ctr" anchorCtr="0" compatLnSpc="1">
                <a:prstTxWarp prst="textNoShape">
                  <a:avLst/>
                </a:prstTxWarp>
              </a:bodyPr>
              <a:lstStyle/>
              <a:p>
                <a:pPr marL="0" indent="0" algn="ctr" fontAlgn="auto">
                  <a:spcBef>
                    <a:spcPts val="0"/>
                  </a:spcBef>
                  <a:spcAft>
                    <a:spcPts val="0"/>
                  </a:spcAft>
                  <a:buNone/>
                </a:pPr>
                <a:r>
                  <a:rPr lang="it-IT" sz="540" i="1" kern="0" dirty="0">
                    <a:solidFill>
                      <a:schemeClr val="bg1">
                        <a:lumMod val="50000"/>
                      </a:schemeClr>
                    </a:solidFill>
                    <a:cs typeface="Arial" panose="020B0604020202020204" pitchFamily="34" charset="0"/>
                  </a:rPr>
                  <a:t>Integrazione/sostituzione retribuzione</a:t>
                </a:r>
                <a:r>
                  <a:rPr lang="it-IT" sz="540" b="0" i="1" kern="0" dirty="0">
                    <a:solidFill>
                      <a:schemeClr val="bg1">
                        <a:lumMod val="50000"/>
                      </a:schemeClr>
                    </a:solidFill>
                    <a:cs typeface="Arial" panose="020B0604020202020204" pitchFamily="34" charset="0"/>
                  </a:rPr>
                  <a:t>,</a:t>
                </a:r>
                <a:r>
                  <a:rPr lang="it-IT" sz="540" i="1" kern="0" dirty="0">
                    <a:solidFill>
                      <a:schemeClr val="bg1">
                        <a:lumMod val="50000"/>
                      </a:schemeClr>
                    </a:solidFill>
                    <a:cs typeface="Arial" panose="020B0604020202020204" pitchFamily="34" charset="0"/>
                  </a:rPr>
                  <a:t> PSR familiare e contrasto povertà</a:t>
                </a:r>
                <a:endParaRPr lang="it-IT" sz="540" b="0" i="1" kern="0" dirty="0">
                  <a:solidFill>
                    <a:schemeClr val="bg1">
                      <a:lumMod val="50000"/>
                    </a:schemeClr>
                  </a:solidFill>
                  <a:cs typeface="Arial" panose="020B0604020202020204" pitchFamily="34" charset="0"/>
                </a:endParaRPr>
              </a:p>
            </p:txBody>
          </p:sp>
          <p:sp>
            <p:nvSpPr>
              <p:cNvPr id="47" name="Freeform 961">
                <a:extLst>
                  <a:ext uri="{FF2B5EF4-FFF2-40B4-BE49-F238E27FC236}">
                    <a16:creationId xmlns="" xmlns:a16="http://schemas.microsoft.com/office/drawing/2014/main" id="{BB108383-76C8-442F-BB4C-F4676A0019B7}"/>
                  </a:ext>
                </a:extLst>
              </p:cNvPr>
              <p:cNvSpPr>
                <a:spLocks/>
              </p:cNvSpPr>
              <p:nvPr/>
            </p:nvSpPr>
            <p:spPr bwMode="auto">
              <a:xfrm>
                <a:off x="5922048" y="2112212"/>
                <a:ext cx="181765" cy="21492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67" name="Picture 66">
                <a:extLst>
                  <a:ext uri="{FF2B5EF4-FFF2-40B4-BE49-F238E27FC236}">
                    <a16:creationId xmlns="" xmlns:a16="http://schemas.microsoft.com/office/drawing/2014/main" id="{98FF304D-E812-4F4D-BAC5-39E4F4F43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354" y="2139035"/>
                <a:ext cx="125152" cy="132573"/>
              </a:xfrm>
              <a:prstGeom prst="rect">
                <a:avLst/>
              </a:prstGeom>
            </p:spPr>
          </p:pic>
        </p:grpSp>
        <p:sp>
          <p:nvSpPr>
            <p:cNvPr id="68" name="Rectangle 960">
              <a:extLst>
                <a:ext uri="{FF2B5EF4-FFF2-40B4-BE49-F238E27FC236}">
                  <a16:creationId xmlns="" xmlns:a16="http://schemas.microsoft.com/office/drawing/2014/main" id="{3275D176-7AC1-45AE-90B5-A18A8EA8112C}"/>
                </a:ext>
              </a:extLst>
            </p:cNvPr>
            <p:cNvSpPr>
              <a:spLocks noChangeArrowheads="1"/>
            </p:cNvSpPr>
            <p:nvPr/>
          </p:nvSpPr>
          <p:spPr bwMode="auto">
            <a:xfrm>
              <a:off x="4476312" y="2430074"/>
              <a:ext cx="3239376" cy="169897"/>
            </a:xfrm>
            <a:prstGeom prst="rect">
              <a:avLst/>
            </a:prstGeom>
            <a:solidFill>
              <a:srgbClr val="F2F2F2"/>
            </a:solidFill>
            <a:ln w="19050">
              <a:noFill/>
              <a:prstDash val="solid"/>
              <a:miter lim="800000"/>
              <a:headEnd/>
              <a:tailEnd/>
            </a:ln>
          </p:spPr>
          <p:txBody>
            <a:bodyPr vert="horz" wrap="square" lIns="0" tIns="0" rIns="0" bIns="0" numCol="1" anchor="ctr" anchorCtr="0" compatLnSpc="1">
              <a:prstTxWarp prst="textNoShape">
                <a:avLst/>
              </a:prstTxWarp>
            </a:bodyPr>
            <a:lstStyle/>
            <a:p>
              <a:pPr algn="ctr" fontAlgn="auto">
                <a:spcBef>
                  <a:spcPts val="0"/>
                </a:spcBef>
                <a:spcAft>
                  <a:spcPts val="0"/>
                </a:spcAft>
              </a:pPr>
              <a:r>
                <a:rPr lang="it-IT" sz="540" i="1" kern="0" dirty="0">
                  <a:solidFill>
                    <a:schemeClr val="bg1">
                      <a:lumMod val="50000"/>
                    </a:schemeClr>
                  </a:solidFill>
                  <a:cs typeface="Arial" panose="020B0604020202020204" pitchFamily="34" charset="0"/>
                </a:rPr>
                <a:t>ISEE e Casellario dell’assistenza</a:t>
              </a:r>
            </a:p>
          </p:txBody>
        </p:sp>
        <p:sp>
          <p:nvSpPr>
            <p:cNvPr id="69" name="Oval 68">
              <a:extLst>
                <a:ext uri="{FF2B5EF4-FFF2-40B4-BE49-F238E27FC236}">
                  <a16:creationId xmlns="" xmlns:a16="http://schemas.microsoft.com/office/drawing/2014/main" id="{4C9FB41B-D5A9-4F04-A4B2-D951CBC7A933}"/>
                </a:ext>
              </a:extLst>
            </p:cNvPr>
            <p:cNvSpPr/>
            <p:nvPr/>
          </p:nvSpPr>
          <p:spPr>
            <a:xfrm>
              <a:off x="6744128" y="2410874"/>
              <a:ext cx="216305" cy="208300"/>
            </a:xfrm>
            <a:prstGeom prst="ellipse">
              <a:avLst/>
            </a:pr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540" dirty="0"/>
            </a:p>
          </p:txBody>
        </p:sp>
        <p:pic>
          <p:nvPicPr>
            <p:cNvPr id="70" name="Picture 69">
              <a:extLst>
                <a:ext uri="{FF2B5EF4-FFF2-40B4-BE49-F238E27FC236}">
                  <a16:creationId xmlns="" xmlns:a16="http://schemas.microsoft.com/office/drawing/2014/main" id="{925AF9D1-1B3E-4ECD-A0E7-14C672DDAD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547" y="2455985"/>
              <a:ext cx="111466" cy="118076"/>
            </a:xfrm>
            <a:prstGeom prst="rect">
              <a:avLst/>
            </a:prstGeom>
          </p:spPr>
        </p:pic>
      </p:grpSp>
      <p:sp>
        <p:nvSpPr>
          <p:cNvPr id="165" name="Rectangle 164">
            <a:extLst>
              <a:ext uri="{FF2B5EF4-FFF2-40B4-BE49-F238E27FC236}">
                <a16:creationId xmlns="" xmlns:a16="http://schemas.microsoft.com/office/drawing/2014/main" id="{175FBD88-BC67-4332-BCFB-826ADD9F6A62}"/>
              </a:ext>
            </a:extLst>
          </p:cNvPr>
          <p:cNvSpPr/>
          <p:nvPr/>
        </p:nvSpPr>
        <p:spPr>
          <a:xfrm>
            <a:off x="4450953" y="3344760"/>
            <a:ext cx="3601095" cy="369332"/>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b="1" i="1" kern="0" dirty="0">
                <a:solidFill>
                  <a:srgbClr val="002060"/>
                </a:solidFill>
                <a:latin typeface="Arial" panose="020B0604020202020204" pitchFamily="34" charset="0"/>
                <a:cs typeface="Arial" panose="020B0604020202020204" pitchFamily="34" charset="0"/>
              </a:rPr>
              <a:t>Maternità e congedi parentali</a:t>
            </a:r>
            <a:endParaRPr lang="it-IT" b="1" kern="0" dirty="0">
              <a:solidFill>
                <a:srgbClr val="002060"/>
              </a:solidFill>
              <a:latin typeface="Arial" panose="020B0604020202020204" pitchFamily="34" charset="0"/>
              <a:cs typeface="Arial" panose="020B0604020202020204" pitchFamily="34" charset="0"/>
            </a:endParaRPr>
          </a:p>
        </p:txBody>
      </p:sp>
      <p:sp>
        <p:nvSpPr>
          <p:cNvPr id="166" name="Rectangle 165">
            <a:extLst>
              <a:ext uri="{FF2B5EF4-FFF2-40B4-BE49-F238E27FC236}">
                <a16:creationId xmlns="" xmlns:a16="http://schemas.microsoft.com/office/drawing/2014/main" id="{855371F0-400C-48FF-80F2-504D01904FC9}"/>
              </a:ext>
            </a:extLst>
          </p:cNvPr>
          <p:cNvSpPr/>
          <p:nvPr/>
        </p:nvSpPr>
        <p:spPr>
          <a:xfrm>
            <a:off x="4450952" y="3938514"/>
            <a:ext cx="4843969" cy="369332"/>
          </a:xfrm>
          <a:prstGeom prst="rect">
            <a:avLst/>
          </a:prstGeom>
          <a:ln>
            <a:noFill/>
          </a:ln>
        </p:spPr>
        <p:txBody>
          <a:bodyPr wrap="square">
            <a:spAutoFit/>
          </a:bodyPr>
          <a:lstStyle/>
          <a:p>
            <a:r>
              <a:rPr lang="it-IT" b="1" i="1" kern="0" dirty="0">
                <a:solidFill>
                  <a:srgbClr val="002060"/>
                </a:solidFill>
                <a:latin typeface="Arial" panose="020B0604020202020204" pitchFamily="34" charset="0"/>
                <a:cs typeface="Arial" panose="020B0604020202020204" pitchFamily="34" charset="0"/>
              </a:rPr>
              <a:t>Permessi per disabilità (Legge n. 104/1992)</a:t>
            </a:r>
          </a:p>
        </p:txBody>
      </p:sp>
      <p:sp>
        <p:nvSpPr>
          <p:cNvPr id="168" name="Rectangle 167">
            <a:extLst>
              <a:ext uri="{FF2B5EF4-FFF2-40B4-BE49-F238E27FC236}">
                <a16:creationId xmlns="" xmlns:a16="http://schemas.microsoft.com/office/drawing/2014/main" id="{36C2B4E7-A8F3-46E5-9D24-6E1D557367B0}"/>
              </a:ext>
            </a:extLst>
          </p:cNvPr>
          <p:cNvSpPr/>
          <p:nvPr/>
        </p:nvSpPr>
        <p:spPr>
          <a:xfrm>
            <a:off x="4450953" y="4532268"/>
            <a:ext cx="6093479" cy="369332"/>
          </a:xfrm>
          <a:prstGeom prst="rect">
            <a:avLst/>
          </a:prstGeom>
          <a:ln>
            <a:noFill/>
          </a:ln>
        </p:spPr>
        <p:txBody>
          <a:bodyPr wrap="square">
            <a:spAutoFit/>
          </a:bodyPr>
          <a:lstStyle/>
          <a:p>
            <a:r>
              <a:rPr lang="it-IT" b="1" i="1" kern="0" dirty="0">
                <a:solidFill>
                  <a:srgbClr val="002060"/>
                </a:solidFill>
                <a:latin typeface="Arial" panose="020B0604020202020204" pitchFamily="34" charset="0"/>
                <a:cs typeface="Arial" panose="020B0604020202020204" pitchFamily="34" charset="0"/>
              </a:rPr>
              <a:t>Indennità</a:t>
            </a:r>
            <a:r>
              <a:rPr lang="en-US" b="1" i="1" kern="0" dirty="0">
                <a:solidFill>
                  <a:srgbClr val="002060"/>
                </a:solidFill>
                <a:latin typeface="Arial" panose="020B0604020202020204" pitchFamily="34" charset="0"/>
                <a:cs typeface="Arial" panose="020B0604020202020204" pitchFamily="34" charset="0"/>
              </a:rPr>
              <a:t> di </a:t>
            </a:r>
            <a:r>
              <a:rPr lang="it-IT" b="1" i="1" kern="0" dirty="0" smtClean="0">
                <a:solidFill>
                  <a:srgbClr val="002060"/>
                </a:solidFill>
                <a:latin typeface="Arial" panose="020B0604020202020204" pitchFamily="34" charset="0"/>
                <a:cs typeface="Arial" panose="020B0604020202020204" pitchFamily="34" charset="0"/>
              </a:rPr>
              <a:t>malattia</a:t>
            </a:r>
            <a:endParaRPr lang="it-IT" b="1" i="1" kern="0" dirty="0">
              <a:solidFill>
                <a:srgbClr val="002060"/>
              </a:solidFill>
              <a:latin typeface="Arial" panose="020B0604020202020204" pitchFamily="34" charset="0"/>
              <a:cs typeface="Arial" panose="020B0604020202020204" pitchFamily="34" charset="0"/>
            </a:endParaRPr>
          </a:p>
        </p:txBody>
      </p:sp>
      <p:cxnSp>
        <p:nvCxnSpPr>
          <p:cNvPr id="171" name="Straight Connector 12">
            <a:extLst>
              <a:ext uri="{FF2B5EF4-FFF2-40B4-BE49-F238E27FC236}">
                <a16:creationId xmlns="" xmlns:a16="http://schemas.microsoft.com/office/drawing/2014/main" id="{C4CC56B2-CF53-4B28-9CE9-79306636CF91}"/>
              </a:ext>
            </a:extLst>
          </p:cNvPr>
          <p:cNvCxnSpPr>
            <a:stCxn id="177" idx="2"/>
            <a:endCxn id="165" idx="1"/>
          </p:cNvCxnSpPr>
          <p:nvPr/>
        </p:nvCxnSpPr>
        <p:spPr bwMode="auto">
          <a:xfrm rot="16200000" flipH="1">
            <a:off x="4000828" y="3079300"/>
            <a:ext cx="418067" cy="482183"/>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2">
            <a:extLst>
              <a:ext uri="{FF2B5EF4-FFF2-40B4-BE49-F238E27FC236}">
                <a16:creationId xmlns="" xmlns:a16="http://schemas.microsoft.com/office/drawing/2014/main" id="{C4CC56B2-CF53-4B28-9CE9-79306636CF91}"/>
              </a:ext>
            </a:extLst>
          </p:cNvPr>
          <p:cNvCxnSpPr>
            <a:stCxn id="177" idx="2"/>
            <a:endCxn id="166" idx="1"/>
          </p:cNvCxnSpPr>
          <p:nvPr/>
        </p:nvCxnSpPr>
        <p:spPr bwMode="auto">
          <a:xfrm rot="16200000" flipH="1">
            <a:off x="3703951" y="3376178"/>
            <a:ext cx="1011821" cy="482182"/>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2">
            <a:extLst>
              <a:ext uri="{FF2B5EF4-FFF2-40B4-BE49-F238E27FC236}">
                <a16:creationId xmlns="" xmlns:a16="http://schemas.microsoft.com/office/drawing/2014/main" id="{C4CC56B2-CF53-4B28-9CE9-79306636CF91}"/>
              </a:ext>
            </a:extLst>
          </p:cNvPr>
          <p:cNvCxnSpPr>
            <a:stCxn id="177" idx="2"/>
            <a:endCxn id="168" idx="1"/>
          </p:cNvCxnSpPr>
          <p:nvPr/>
        </p:nvCxnSpPr>
        <p:spPr bwMode="auto">
          <a:xfrm rot="16200000" flipH="1">
            <a:off x="3407074" y="3673054"/>
            <a:ext cx="1605575" cy="482183"/>
          </a:xfrm>
          <a:prstGeom prst="bentConnector2">
            <a:avLst/>
          </a:prstGeom>
          <a:solidFill>
            <a:schemeClr val="accent1"/>
          </a:solidFill>
          <a:ln w="19050" cap="flat" cmpd="sng" algn="ctr">
            <a:solidFill>
              <a:srgbClr val="0597C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Freeform 959">
            <a:extLst>
              <a:ext uri="{FF2B5EF4-FFF2-40B4-BE49-F238E27FC236}">
                <a16:creationId xmlns="" xmlns:a16="http://schemas.microsoft.com/office/drawing/2014/main" id="{9EE7B709-8FDD-4A14-B771-5824A181CF5C}"/>
              </a:ext>
            </a:extLst>
          </p:cNvPr>
          <p:cNvSpPr>
            <a:spLocks/>
          </p:cNvSpPr>
          <p:nvPr/>
        </p:nvSpPr>
        <p:spPr bwMode="auto">
          <a:xfrm>
            <a:off x="2072110" y="2141358"/>
            <a:ext cx="3793322" cy="9700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Rectangle 960">
            <a:extLst>
              <a:ext uri="{FF2B5EF4-FFF2-40B4-BE49-F238E27FC236}">
                <a16:creationId xmlns="" xmlns:a16="http://schemas.microsoft.com/office/drawing/2014/main" id="{3F9AD9F8-ED02-4D5A-9865-27667DA90BAF}"/>
              </a:ext>
            </a:extLst>
          </p:cNvPr>
          <p:cNvSpPr>
            <a:spLocks noChangeArrowheads="1"/>
          </p:cNvSpPr>
          <p:nvPr/>
        </p:nvSpPr>
        <p:spPr bwMode="auto">
          <a:xfrm>
            <a:off x="1906327" y="2290270"/>
            <a:ext cx="4124886" cy="821089"/>
          </a:xfrm>
          <a:prstGeom prst="rect">
            <a:avLst/>
          </a:prstGeom>
          <a:solidFill>
            <a:srgbClr val="C3EEFD"/>
          </a:solidFill>
          <a:ln w="19050">
            <a:solidFill>
              <a:srgbClr val="0597CB"/>
            </a:solidFill>
            <a:prstDash val="solid"/>
            <a:miter lim="800000"/>
            <a:headEnd/>
            <a:tailEnd/>
          </a:ln>
        </p:spPr>
        <p:txBody>
          <a:bodyPr vert="horz" wrap="square" lIns="900000" tIns="0" rIns="0" bIns="0" numCol="1" anchor="ctr" anchorCtr="0" compatLnSpc="1">
            <a:prstTxWarp prst="textNoShape">
              <a:avLst/>
            </a:prstTxWarp>
          </a:bodyPr>
          <a:lstStyle/>
          <a:p>
            <a:pPr algn="ctr" fontAlgn="auto">
              <a:spcBef>
                <a:spcPts val="0"/>
              </a:spcBef>
              <a:spcAft>
                <a:spcPts val="0"/>
              </a:spcAft>
            </a:pPr>
            <a:r>
              <a:rPr lang="it-IT" sz="1500" b="1" i="1" kern="0" dirty="0">
                <a:cs typeface="Arial" panose="020B0604020202020204" pitchFamily="34" charset="0"/>
              </a:rPr>
              <a:t>Diminuzione orario lavorativo</a:t>
            </a:r>
          </a:p>
        </p:txBody>
      </p:sp>
      <p:sp>
        <p:nvSpPr>
          <p:cNvPr id="178" name="Freeform 961">
            <a:extLst>
              <a:ext uri="{FF2B5EF4-FFF2-40B4-BE49-F238E27FC236}">
                <a16:creationId xmlns="" xmlns:a16="http://schemas.microsoft.com/office/drawing/2014/main" id="{C094EBC9-1E43-4F2F-9C51-83DC43B16F33}"/>
              </a:ext>
            </a:extLst>
          </p:cNvPr>
          <p:cNvSpPr>
            <a:spLocks/>
          </p:cNvSpPr>
          <p:nvPr/>
        </p:nvSpPr>
        <p:spPr bwMode="auto">
          <a:xfrm>
            <a:off x="2072110" y="2141358"/>
            <a:ext cx="767095" cy="856247"/>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97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00" dirty="0"/>
          </a:p>
        </p:txBody>
      </p:sp>
      <p:pic>
        <p:nvPicPr>
          <p:cNvPr id="180" name="Picture 1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8405" y="2271703"/>
            <a:ext cx="494505" cy="490336"/>
          </a:xfrm>
          <a:prstGeom prst="rect">
            <a:avLst/>
          </a:prstGeom>
        </p:spPr>
      </p:pic>
    </p:spTree>
    <p:extLst>
      <p:ext uri="{BB962C8B-B14F-4D97-AF65-F5344CB8AC3E}">
        <p14:creationId xmlns:p14="http://schemas.microsoft.com/office/powerpoint/2010/main" val="2344434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a:t>
            </a:fld>
            <a:endParaRPr lang="it-IT"/>
          </a:p>
        </p:txBody>
      </p:sp>
      <p:sp>
        <p:nvSpPr>
          <p:cNvPr id="10" name="CasellaDiTesto 9"/>
          <p:cNvSpPr txBox="1"/>
          <p:nvPr/>
        </p:nvSpPr>
        <p:spPr>
          <a:xfrm>
            <a:off x="1905001" y="305261"/>
            <a:ext cx="9448799" cy="584775"/>
          </a:xfrm>
          <a:prstGeom prst="rect">
            <a:avLst/>
          </a:prstGeom>
          <a:noFill/>
        </p:spPr>
        <p:txBody>
          <a:bodyPr wrap="square" rtlCol="0">
            <a:spAutoFit/>
          </a:bodyPr>
          <a:lstStyle/>
          <a:p>
            <a:r>
              <a:rPr lang="it-IT" sz="3200" dirty="0" smtClean="0">
                <a:solidFill>
                  <a:srgbClr val="0070C0"/>
                </a:solidFill>
                <a:latin typeface="Arial Black" panose="020B0A04020102020204" pitchFamily="34" charset="0"/>
              </a:rPr>
              <a:t>Inps Azienda di Servizi</a:t>
            </a:r>
            <a:endParaRPr lang="it-IT" sz="3200" dirty="0">
              <a:solidFill>
                <a:srgbClr val="0070C0"/>
              </a:solidFill>
              <a:latin typeface="Arial Black" panose="020B0A04020102020204" pitchFamily="34" charset="0"/>
            </a:endParaRPr>
          </a:p>
        </p:txBody>
      </p:sp>
      <p:sp>
        <p:nvSpPr>
          <p:cNvPr id="7" name="Rettangolo 6"/>
          <p:cNvSpPr/>
          <p:nvPr/>
        </p:nvSpPr>
        <p:spPr>
          <a:xfrm>
            <a:off x="1488141" y="2055991"/>
            <a:ext cx="9659792" cy="3418243"/>
          </a:xfrm>
          <a:prstGeom prst="rect">
            <a:avLst/>
          </a:prstGeom>
        </p:spPr>
        <p:txBody>
          <a:bodyPr wrap="square">
            <a:spAutoFit/>
          </a:bodyPr>
          <a:lstStyle/>
          <a:p>
            <a:pPr algn="just">
              <a:lnSpc>
                <a:spcPct val="107000"/>
              </a:lnSpc>
            </a:pPr>
            <a:r>
              <a:rPr lang="it-IT" altLang="it-IT" dirty="0" smtClean="0">
                <a:solidFill>
                  <a:srgbClr val="002060"/>
                </a:solidFill>
                <a:latin typeface="Arial Black" panose="020B0A04020102020204" pitchFamily="34" charset="0"/>
              </a:rPr>
              <a:t>Il </a:t>
            </a:r>
            <a:r>
              <a:rPr lang="it-IT" altLang="it-IT" i="1" dirty="0" smtClean="0">
                <a:solidFill>
                  <a:srgbClr val="002060"/>
                </a:solidFill>
                <a:latin typeface="Arial Black" panose="020B0A04020102020204" pitchFamily="34" charset="0"/>
              </a:rPr>
              <a:t>core business </a:t>
            </a:r>
            <a:r>
              <a:rPr lang="it-IT" altLang="it-IT" dirty="0" smtClean="0">
                <a:solidFill>
                  <a:srgbClr val="002060"/>
                </a:solidFill>
                <a:latin typeface="Arial Black" panose="020B0A04020102020204" pitchFamily="34" charset="0"/>
              </a:rPr>
              <a:t>dell’INPS</a:t>
            </a:r>
            <a:r>
              <a:rPr lang="it-IT" altLang="it-IT" i="1" dirty="0" smtClean="0">
                <a:solidFill>
                  <a:srgbClr val="002060"/>
                </a:solidFill>
                <a:latin typeface="Arial Black" panose="020B0A04020102020204" pitchFamily="34" charset="0"/>
              </a:rPr>
              <a:t>,</a:t>
            </a:r>
            <a:r>
              <a:rPr lang="it-IT" altLang="it-IT" b="1" i="1" dirty="0">
                <a:solidFill>
                  <a:srgbClr val="C00000"/>
                </a:solidFill>
                <a:latin typeface="Arial Black" panose="020B0A04020102020204" pitchFamily="34" charset="0"/>
                <a:cs typeface="Times New Roman" panose="02020603050405020304" pitchFamily="18" charset="0"/>
              </a:rPr>
              <a:t> </a:t>
            </a:r>
            <a:r>
              <a:rPr lang="it-IT" altLang="it-IT" dirty="0" smtClean="0">
                <a:solidFill>
                  <a:srgbClr val="002060"/>
                </a:solidFill>
                <a:latin typeface="Arial Black" panose="020B0A04020102020204" pitchFamily="34" charset="0"/>
              </a:rPr>
              <a:t>in </a:t>
            </a:r>
            <a:r>
              <a:rPr lang="it-IT" altLang="it-IT" dirty="0">
                <a:solidFill>
                  <a:srgbClr val="002060"/>
                </a:solidFill>
                <a:latin typeface="Arial Black" panose="020B0A04020102020204" pitchFamily="34" charset="0"/>
              </a:rPr>
              <a:t>qualità di </a:t>
            </a:r>
            <a:r>
              <a:rPr lang="it-IT" altLang="it-IT"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Ente pubblico erogatore di </a:t>
            </a:r>
            <a:r>
              <a:rPr lang="it-IT" altLang="it-IT" b="1" dirty="0" smtClean="0">
                <a:solidFill>
                  <a:srgbClr val="C00000"/>
                </a:solidFill>
                <a:latin typeface="Arial Black" panose="020B0A04020102020204" pitchFamily="34" charset="0"/>
                <a:ea typeface="Calibri" panose="020F0502020204030204" pitchFamily="34" charset="0"/>
                <a:cs typeface="Times New Roman" panose="02020603050405020304" pitchFamily="18" charset="0"/>
              </a:rPr>
              <a:t>servizi</a:t>
            </a:r>
            <a:r>
              <a:rPr lang="it-IT" altLang="it-IT" b="1" dirty="0" smtClean="0">
                <a:solidFill>
                  <a:srgbClr val="3333FF"/>
                </a:solidFill>
                <a:latin typeface="Arial Black" panose="020B0A04020102020204" pitchFamily="34" charset="0"/>
                <a:ea typeface="Calibri" panose="020F0502020204030204" pitchFamily="34" charset="0"/>
                <a:cs typeface="Times New Roman" panose="02020603050405020304" pitchFamily="18" charset="0"/>
              </a:rPr>
              <a:t>, </a:t>
            </a:r>
            <a:r>
              <a:rPr lang="it-IT" altLang="it-IT" dirty="0" smtClean="0">
                <a:solidFill>
                  <a:srgbClr val="002060"/>
                </a:solidFill>
                <a:latin typeface="Arial Black" panose="020B0A04020102020204" pitchFamily="34" charset="0"/>
              </a:rPr>
              <a:t>è rappresentato </a:t>
            </a:r>
            <a:r>
              <a:rPr lang="it-IT" altLang="it-IT" dirty="0">
                <a:solidFill>
                  <a:srgbClr val="002060"/>
                </a:solidFill>
                <a:latin typeface="Arial Black" panose="020B0A04020102020204" pitchFamily="34" charset="0"/>
              </a:rPr>
              <a:t>dalla efficiente e </a:t>
            </a:r>
            <a:r>
              <a:rPr lang="it-IT" altLang="it-IT" dirty="0" smtClean="0">
                <a:solidFill>
                  <a:srgbClr val="002060"/>
                </a:solidFill>
                <a:latin typeface="Arial Black" panose="020B0A04020102020204" pitchFamily="34" charset="0"/>
              </a:rPr>
              <a:t>tempestiva:</a:t>
            </a:r>
          </a:p>
          <a:p>
            <a:pPr lvl="0" algn="just">
              <a:lnSpc>
                <a:spcPct val="107000"/>
              </a:lnSpc>
            </a:pPr>
            <a:endParaRPr lang="it-IT" altLang="it-IT" dirty="0" smtClean="0">
              <a:solidFill>
                <a:srgbClr val="002060"/>
              </a:solidFill>
              <a:latin typeface="Arial Black" panose="020B0A04020102020204" pitchFamily="34" charset="0"/>
            </a:endParaRPr>
          </a:p>
          <a:p>
            <a:pPr marL="342900" lvl="0" indent="-342900" algn="just">
              <a:lnSpc>
                <a:spcPct val="107000"/>
              </a:lnSpc>
              <a:buFont typeface="+mj-lt"/>
              <a:buAutoNum type="arabicPeriod"/>
            </a:pPr>
            <a:r>
              <a:rPr lang="it-IT" altLang="it-IT" dirty="0" smtClean="0">
                <a:solidFill>
                  <a:srgbClr val="002060"/>
                </a:solidFill>
                <a:latin typeface="Arial Black" panose="020B0A04020102020204" pitchFamily="34" charset="0"/>
              </a:rPr>
              <a:t>acquisizione </a:t>
            </a:r>
            <a:r>
              <a:rPr lang="it-IT" altLang="it-IT" dirty="0">
                <a:solidFill>
                  <a:srgbClr val="002060"/>
                </a:solidFill>
                <a:latin typeface="Arial Black" panose="020B0A04020102020204" pitchFamily="34" charset="0"/>
              </a:rPr>
              <a:t>di contributi </a:t>
            </a:r>
            <a:endParaRPr lang="it-IT" altLang="it-IT" dirty="0" smtClean="0">
              <a:solidFill>
                <a:srgbClr val="002060"/>
              </a:solidFill>
              <a:latin typeface="Arial Black" panose="020B0A04020102020204" pitchFamily="34" charset="0"/>
            </a:endParaRPr>
          </a:p>
          <a:p>
            <a:pPr marL="342900" lvl="0" indent="-342900" algn="just">
              <a:lnSpc>
                <a:spcPct val="107000"/>
              </a:lnSpc>
              <a:buFont typeface="+mj-lt"/>
              <a:buAutoNum type="arabicPeriod"/>
            </a:pPr>
            <a:endParaRPr lang="it-IT" altLang="it-IT" dirty="0" smtClean="0">
              <a:solidFill>
                <a:srgbClr val="002060"/>
              </a:solidFill>
              <a:latin typeface="Arial Black" panose="020B0A04020102020204" pitchFamily="34" charset="0"/>
            </a:endParaRPr>
          </a:p>
          <a:p>
            <a:pPr marL="342900" lvl="0" indent="-342900" algn="just">
              <a:lnSpc>
                <a:spcPct val="107000"/>
              </a:lnSpc>
              <a:buFont typeface="+mj-lt"/>
              <a:buAutoNum type="arabicPeriod"/>
            </a:pPr>
            <a:r>
              <a:rPr lang="it-IT" altLang="it-IT" dirty="0" smtClean="0">
                <a:solidFill>
                  <a:srgbClr val="002060"/>
                </a:solidFill>
                <a:latin typeface="Arial Black" panose="020B0A04020102020204" pitchFamily="34" charset="0"/>
              </a:rPr>
              <a:t>erogazione </a:t>
            </a:r>
            <a:r>
              <a:rPr lang="it-IT" altLang="it-IT" dirty="0">
                <a:solidFill>
                  <a:srgbClr val="002060"/>
                </a:solidFill>
                <a:latin typeface="Arial Black" panose="020B0A04020102020204" pitchFamily="34" charset="0"/>
              </a:rPr>
              <a:t>delle prestazioni</a:t>
            </a:r>
          </a:p>
          <a:p>
            <a:pPr lvl="0" algn="just">
              <a:lnSpc>
                <a:spcPct val="107000"/>
              </a:lnSpc>
            </a:pPr>
            <a:endParaRPr lang="it-IT" altLang="it-IT" b="1" dirty="0" smtClean="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pPr>
            <a:r>
              <a:rPr lang="it-IT" altLang="it-IT" dirty="0" smtClean="0">
                <a:solidFill>
                  <a:srgbClr val="002060"/>
                </a:solidFill>
                <a:latin typeface="Arial Black" panose="020B0A04020102020204" pitchFamily="34" charset="0"/>
              </a:rPr>
              <a:t>Nell’ambito delle prestazioni rientrano sia quelle di </a:t>
            </a:r>
            <a:r>
              <a:rPr lang="it-IT" altLang="it-IT" dirty="0">
                <a:solidFill>
                  <a:srgbClr val="002060"/>
                </a:solidFill>
                <a:latin typeface="Arial Black" panose="020B0A04020102020204" pitchFamily="34" charset="0"/>
              </a:rPr>
              <a:t>tipo </a:t>
            </a:r>
            <a:r>
              <a:rPr lang="it-IT" altLang="it-IT" sz="20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previdenziale</a:t>
            </a:r>
            <a:r>
              <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rPr>
              <a:t> </a:t>
            </a:r>
            <a:r>
              <a:rPr lang="it-IT" altLang="it-IT" dirty="0">
                <a:solidFill>
                  <a:srgbClr val="002060"/>
                </a:solidFill>
                <a:latin typeface="Arial Black" panose="020B0A04020102020204" pitchFamily="34" charset="0"/>
              </a:rPr>
              <a:t>che</a:t>
            </a:r>
            <a:r>
              <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rPr>
              <a:t> </a:t>
            </a:r>
            <a:r>
              <a:rPr lang="it-IT" altLang="it-IT" dirty="0">
                <a:solidFill>
                  <a:srgbClr val="002060"/>
                </a:solidFill>
                <a:latin typeface="Arial Black" panose="020B0A04020102020204" pitchFamily="34" charset="0"/>
              </a:rPr>
              <a:t>quelle di tipo </a:t>
            </a:r>
            <a:r>
              <a:rPr lang="it-IT" altLang="it-IT" sz="2000" b="1" dirty="0" smtClean="0">
                <a:solidFill>
                  <a:srgbClr val="C00000"/>
                </a:solidFill>
                <a:latin typeface="Arial Black" panose="020B0A04020102020204" pitchFamily="34" charset="0"/>
                <a:ea typeface="Calibri" panose="020F0502020204030204" pitchFamily="34" charset="0"/>
                <a:cs typeface="Times New Roman" panose="02020603050405020304" pitchFamily="18" charset="0"/>
              </a:rPr>
              <a:t>assistenziale</a:t>
            </a:r>
            <a:endParaRPr lang="it-IT" altLang="it-IT" sz="20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935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4571877" y="1137797"/>
            <a:ext cx="3528000" cy="52553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Maternità e congedi parentali</a:t>
            </a:r>
          </a:p>
        </p:txBody>
      </p:sp>
      <p:graphicFrame>
        <p:nvGraphicFramePr>
          <p:cNvPr id="28" name="Table 27"/>
          <p:cNvGraphicFramePr>
            <a:graphicFrameLocks noGrp="1"/>
          </p:cNvGraphicFramePr>
          <p:nvPr>
            <p:extLst>
              <p:ext uri="{D42A27DB-BD31-4B8C-83A1-F6EECF244321}">
                <p14:modId xmlns:p14="http://schemas.microsoft.com/office/powerpoint/2010/main" val="590504535"/>
              </p:ext>
            </p:extLst>
          </p:nvPr>
        </p:nvGraphicFramePr>
        <p:xfrm>
          <a:off x="1540286" y="1545484"/>
          <a:ext cx="9591182" cy="2844000"/>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1008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Cosa sono</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Sono</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prestazioni previdenziali</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spettanti per i </a:t>
                      </a:r>
                      <a:r>
                        <a:rPr lang="it-IT" sz="1300" b="1" kern="1200" dirty="0">
                          <a:solidFill>
                            <a:srgbClr val="C00000"/>
                          </a:solidFill>
                          <a:latin typeface="Arial" panose="020B0604020202020204" pitchFamily="34" charset="0"/>
                          <a:ea typeface="+mn-ea"/>
                          <a:cs typeface="Arial" panose="020B0604020202020204" pitchFamily="34" charset="0"/>
                        </a:rPr>
                        <a:t>periodi di astensione dal lavoro</a:t>
                      </a:r>
                      <a:r>
                        <a:rPr lang="it-IT" sz="1300" b="0" kern="1200" dirty="0">
                          <a:solidFill>
                            <a:srgbClr val="002060"/>
                          </a:solidFill>
                          <a:latin typeface="Arial" panose="020B0604020202020204" pitchFamily="34" charset="0"/>
                          <a:ea typeface="+mn-ea"/>
                          <a:cs typeface="Arial" panose="020B0604020202020204" pitchFamily="34" charset="0"/>
                        </a:rPr>
                        <a:t>, obbligatoria (cd. congedo di maternità) e facoltativa (cd. congedo parentale) per</a:t>
                      </a:r>
                      <a:r>
                        <a:rPr lang="it-IT" sz="1300" b="1" kern="1200" dirty="0">
                          <a:solidFill>
                            <a:srgbClr val="002060"/>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maternità/paternità</a:t>
                      </a:r>
                      <a:r>
                        <a:rPr lang="it-IT" sz="1300" b="0" kern="1200" dirty="0">
                          <a:solidFill>
                            <a:srgbClr val="002060"/>
                          </a:solidFill>
                          <a:latin typeface="Arial" panose="020B0604020202020204" pitchFamily="34" charset="0"/>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152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Spettano alla generalità dei </a:t>
                      </a:r>
                      <a:r>
                        <a:rPr lang="it-IT" sz="1300" b="1" kern="1200" dirty="0">
                          <a:solidFill>
                            <a:srgbClr val="C00000"/>
                          </a:solidFill>
                          <a:latin typeface="Arial" panose="020B0604020202020204" pitchFamily="34" charset="0"/>
                          <a:ea typeface="+mn-ea"/>
                          <a:cs typeface="Arial" panose="020B0604020202020204" pitchFamily="34" charset="0"/>
                        </a:rPr>
                        <a:t>lavoratori dipendenti </a:t>
                      </a:r>
                      <a:r>
                        <a:rPr lang="it-IT" sz="1300" b="0" kern="1200" dirty="0">
                          <a:solidFill>
                            <a:srgbClr val="002060"/>
                          </a:solidFill>
                          <a:latin typeface="Arial" panose="020B0604020202020204" pitchFamily="34" charset="0"/>
                          <a:ea typeface="+mn-ea"/>
                          <a:cs typeface="Arial" panose="020B0604020202020204" pitchFamily="34" charset="0"/>
                        </a:rPr>
                        <a:t>del settore privato</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apprendisti, operai, impiegati e dirigenti),</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ma </a:t>
                      </a:r>
                      <a:r>
                        <a:rPr lang="it-IT" sz="1300" b="1" kern="1200" dirty="0">
                          <a:solidFill>
                            <a:srgbClr val="C00000"/>
                          </a:solidFill>
                          <a:latin typeface="Arial" panose="020B0604020202020204" pitchFamily="34" charset="0"/>
                          <a:ea typeface="+mn-ea"/>
                          <a:cs typeface="Arial" panose="020B0604020202020204" pitchFamily="34" charset="0"/>
                        </a:rPr>
                        <a:t>anche alle lavoratrici autonome</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e agli iscritti alla </a:t>
                      </a:r>
                      <a:r>
                        <a:rPr lang="it-IT" sz="1300" b="1" kern="1200" dirty="0">
                          <a:solidFill>
                            <a:srgbClr val="C00000"/>
                          </a:solidFill>
                          <a:latin typeface="Arial" panose="020B0604020202020204" pitchFamily="34" charset="0"/>
                          <a:ea typeface="+mn-ea"/>
                          <a:cs typeface="Arial" panose="020B0604020202020204" pitchFamily="34" charset="0"/>
                        </a:rPr>
                        <a:t>Gestione separata</a:t>
                      </a:r>
                      <a:r>
                        <a:rPr lang="it-IT" sz="1300" b="0" kern="1200" dirty="0">
                          <a:solidFill>
                            <a:srgbClr val="002060"/>
                          </a:solidFill>
                          <a:latin typeface="Arial" panose="020B0604020202020204" pitchFamily="34" charset="0"/>
                          <a:ea typeface="+mn-ea"/>
                          <a:cs typeface="Arial" panose="020B0604020202020204" pitchFamily="34" charset="0"/>
                        </a:rPr>
                        <a:t>. Spettano anche ai lavoratori dipendenti statali e degli Enti locali privatizzati e a capitale misto</a:t>
                      </a:r>
                      <a:r>
                        <a:rPr lang="it-IT" sz="1300" b="0" kern="1200" dirty="0" smtClean="0">
                          <a:solidFill>
                            <a:srgbClr val="002060"/>
                          </a:solidFill>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kern="1200" dirty="0" smtClean="0">
                          <a:solidFill>
                            <a:srgbClr val="C00000"/>
                          </a:solidFill>
                          <a:latin typeface="Arial" panose="020B0604020202020204" pitchFamily="34" charset="0"/>
                          <a:ea typeface="+mn-ea"/>
                          <a:cs typeface="Arial" panose="020B0604020202020204" pitchFamily="34" charset="0"/>
                        </a:rPr>
                        <a:t>Per gli iscritti alla gestione separata è richiesta l’iscrizione esclusiva.</a:t>
                      </a:r>
                      <a:endParaRPr lang="it-IT" sz="1300" b="1" kern="1200" dirty="0">
                        <a:solidFill>
                          <a:srgbClr val="C0000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684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Requisiti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Per le lavoratrici e i lavoratori dipendenti è richiesta la </a:t>
                      </a:r>
                      <a:r>
                        <a:rPr lang="it-IT" sz="1300" b="1" kern="1200" dirty="0">
                          <a:solidFill>
                            <a:srgbClr val="C00000"/>
                          </a:solidFill>
                          <a:latin typeface="Arial" panose="020B0604020202020204" pitchFamily="34" charset="0"/>
                          <a:ea typeface="+mn-ea"/>
                          <a:cs typeface="Arial" panose="020B0604020202020204" pitchFamily="34" charset="0"/>
                        </a:rPr>
                        <a:t>sussistenza di un rapporto di lavoro</a:t>
                      </a:r>
                      <a:r>
                        <a:rPr lang="it-IT" sz="1300" b="0" kern="1200" dirty="0">
                          <a:solidFill>
                            <a:srgbClr val="002060"/>
                          </a:solidFill>
                          <a:latin typeface="Arial" panose="020B0604020202020204" pitchFamily="34" charset="0"/>
                          <a:ea typeface="+mn-ea"/>
                          <a:cs typeface="Arial" panose="020B0604020202020204" pitchFamily="34" charset="0"/>
                        </a:rPr>
                        <a:t>. </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pSp>
        <p:nvGrpSpPr>
          <p:cNvPr id="29" name="Group 28"/>
          <p:cNvGrpSpPr/>
          <p:nvPr/>
        </p:nvGrpSpPr>
        <p:grpSpPr>
          <a:xfrm>
            <a:off x="1661919" y="3781334"/>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791397"/>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2890043"/>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Diminuzione orario lavorativo</a:t>
              </a: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20</a:t>
            </a:fld>
            <a:endParaRPr lang="it-IT" dirty="0"/>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557" y="318886"/>
            <a:ext cx="371529" cy="368396"/>
          </a:xfrm>
          <a:prstGeom prst="rect">
            <a:avLst/>
          </a:prstGeom>
        </p:spPr>
      </p:pic>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173859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3882176" y="1185123"/>
            <a:ext cx="4907403" cy="430887"/>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Permessi per disabilità (Legge n. 104/1992)</a:t>
            </a:r>
          </a:p>
        </p:txBody>
      </p:sp>
      <p:graphicFrame>
        <p:nvGraphicFramePr>
          <p:cNvPr id="28" name="Table 27"/>
          <p:cNvGraphicFramePr>
            <a:graphicFrameLocks noGrp="1"/>
          </p:cNvGraphicFramePr>
          <p:nvPr>
            <p:extLst>
              <p:ext uri="{D42A27DB-BD31-4B8C-83A1-F6EECF244321}">
                <p14:modId xmlns:p14="http://schemas.microsoft.com/office/powerpoint/2010/main" val="3707758988"/>
              </p:ext>
            </p:extLst>
          </p:nvPr>
        </p:nvGraphicFramePr>
        <p:xfrm>
          <a:off x="1540286" y="1545484"/>
          <a:ext cx="9591182" cy="3873430"/>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819379">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Cosa sono</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Sono</a:t>
                      </a:r>
                      <a:r>
                        <a:rPr lang="it-IT" sz="1300" b="0" kern="1200" dirty="0">
                          <a:solidFill>
                            <a:schemeClr val="tx1"/>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permessi retribuiti </a:t>
                      </a:r>
                      <a:r>
                        <a:rPr lang="it-IT" sz="1300" b="0" kern="1200" dirty="0">
                          <a:solidFill>
                            <a:srgbClr val="002060"/>
                          </a:solidFill>
                          <a:latin typeface="Arial" panose="020B0604020202020204" pitchFamily="34" charset="0"/>
                          <a:ea typeface="+mn-ea"/>
                          <a:cs typeface="Arial" panose="020B0604020202020204" pitchFamily="34" charset="0"/>
                        </a:rPr>
                        <a:t>in</a:t>
                      </a:r>
                      <a:r>
                        <a:rPr lang="it-IT" sz="1300" b="0" kern="1200" baseline="0" dirty="0">
                          <a:solidFill>
                            <a:srgbClr val="002060"/>
                          </a:solidFill>
                          <a:latin typeface="Arial" panose="020B0604020202020204" pitchFamily="34" charset="0"/>
                          <a:ea typeface="+mn-ea"/>
                          <a:cs typeface="Arial" panose="020B0604020202020204" pitchFamily="34" charset="0"/>
                        </a:rPr>
                        <a:t> favore di lavoratori disabili in situazione di gravità o lavoratori aventi familiari con disabilità grave.</a:t>
                      </a:r>
                      <a:endParaRPr lang="it-IT" sz="1300" b="0" kern="1200" dirty="0">
                        <a:solidFill>
                          <a:srgbClr val="002060"/>
                        </a:solidFill>
                        <a:latin typeface="Arial" panose="020B06040202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638759">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kern="1200" dirty="0">
                          <a:solidFill>
                            <a:srgbClr val="C00000"/>
                          </a:solidFill>
                          <a:latin typeface="Arial" panose="020B0604020202020204" pitchFamily="34" charset="0"/>
                          <a:ea typeface="+mn-ea"/>
                          <a:cs typeface="Arial" panose="020B0604020202020204" pitchFamily="34" charset="0"/>
                        </a:rPr>
                        <a:t>Lavoratori dipendenti</a:t>
                      </a:r>
                      <a:r>
                        <a:rPr lang="it-IT" sz="1300" b="0" kern="1200" dirty="0">
                          <a:solidFill>
                            <a:schemeClr val="tx1"/>
                          </a:solidFill>
                          <a:latin typeface="Arial" panose="020B0604020202020204" pitchFamily="34" charset="0"/>
                          <a:ea typeface="+mn-ea"/>
                          <a:cs typeface="Arial" panose="020B0604020202020204" pitchFamily="34" charset="0"/>
                        </a:rPr>
                        <a:t>: </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dirty="0">
                          <a:solidFill>
                            <a:srgbClr val="C00000"/>
                          </a:solidFill>
                          <a:latin typeface="Arial" panose="020B0604020202020204" pitchFamily="34" charset="0"/>
                          <a:ea typeface="+mn-ea"/>
                          <a:cs typeface="Arial" panose="020B0604020202020204" pitchFamily="34" charset="0"/>
                        </a:rPr>
                        <a:t>disabili</a:t>
                      </a:r>
                      <a:r>
                        <a:rPr lang="it-IT" sz="1300" b="0" kern="1200" dirty="0">
                          <a:solidFill>
                            <a:schemeClr val="tx1"/>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in situazione di gravità;</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1" kern="1200" dirty="0">
                          <a:solidFill>
                            <a:srgbClr val="C00000"/>
                          </a:solidFill>
                          <a:latin typeface="Arial" panose="020B0604020202020204" pitchFamily="34" charset="0"/>
                          <a:ea typeface="+mn-ea"/>
                          <a:cs typeface="Arial" panose="020B0604020202020204" pitchFamily="34" charset="0"/>
                        </a:rPr>
                        <a:t>genitori</a:t>
                      </a:r>
                      <a:r>
                        <a:rPr lang="it-IT" sz="1300" b="0" kern="1200" dirty="0">
                          <a:solidFill>
                            <a:schemeClr val="tx1"/>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anche adottivi o affidatari, </a:t>
                      </a:r>
                      <a:r>
                        <a:rPr lang="it-IT" sz="1300" b="1" kern="1200" dirty="0">
                          <a:solidFill>
                            <a:srgbClr val="C00000"/>
                          </a:solidFill>
                          <a:latin typeface="Arial" panose="020B0604020202020204" pitchFamily="34" charset="0"/>
                          <a:ea typeface="+mn-ea"/>
                          <a:cs typeface="Arial" panose="020B0604020202020204" pitchFamily="34" charset="0"/>
                        </a:rPr>
                        <a:t>di figli disabili </a:t>
                      </a:r>
                      <a:r>
                        <a:rPr lang="it-IT" sz="1300" b="0" kern="1200" dirty="0">
                          <a:solidFill>
                            <a:srgbClr val="002060"/>
                          </a:solidFill>
                          <a:latin typeface="Arial" panose="020B0604020202020204" pitchFamily="34" charset="0"/>
                          <a:ea typeface="+mn-ea"/>
                          <a:cs typeface="Arial" panose="020B0604020202020204" pitchFamily="34" charset="0"/>
                        </a:rPr>
                        <a:t>in situazione di gravità;</a:t>
                      </a:r>
                    </a:p>
                    <a:p>
                      <a:pPr marL="285750" marR="0" lvl="0" indent="-285750" algn="just"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it-IT" sz="1300" b="0" kern="1200" dirty="0" smtClean="0">
                          <a:solidFill>
                            <a:srgbClr val="002060"/>
                          </a:solidFill>
                          <a:latin typeface="Arial" panose="020B0604020202020204" pitchFamily="34" charset="0"/>
                          <a:ea typeface="+mn-ea"/>
                          <a:cs typeface="Arial" panose="020B0604020202020204" pitchFamily="34" charset="0"/>
                        </a:rPr>
                        <a:t>che siano </a:t>
                      </a:r>
                      <a:r>
                        <a:rPr lang="it-IT" sz="1300" b="1" kern="1200" dirty="0" smtClean="0">
                          <a:solidFill>
                            <a:srgbClr val="C00000"/>
                          </a:solidFill>
                          <a:latin typeface="Arial" panose="020B0604020202020204" pitchFamily="34" charset="0"/>
                          <a:ea typeface="+mn-ea"/>
                          <a:cs typeface="Arial" panose="020B0604020202020204" pitchFamily="34" charset="0"/>
                        </a:rPr>
                        <a:t>coniuge</a:t>
                      </a:r>
                      <a:r>
                        <a:rPr lang="it-IT" sz="1300" b="0" kern="1200" dirty="0" smtClean="0">
                          <a:solidFill>
                            <a:schemeClr val="tx1"/>
                          </a:solidFill>
                          <a:latin typeface="Arial" panose="020B0604020202020204" pitchFamily="34" charset="0"/>
                          <a:ea typeface="+mn-ea"/>
                          <a:cs typeface="Arial" panose="020B0604020202020204" pitchFamily="34" charset="0"/>
                        </a:rPr>
                        <a:t>, </a:t>
                      </a:r>
                      <a:r>
                        <a:rPr lang="it-IT" sz="1300" b="0" kern="1200" dirty="0" smtClean="0">
                          <a:solidFill>
                            <a:srgbClr val="002060"/>
                          </a:solidFill>
                          <a:latin typeface="Arial" panose="020B0604020202020204" pitchFamily="34" charset="0"/>
                          <a:ea typeface="+mn-ea"/>
                          <a:cs typeface="Arial" panose="020B0604020202020204" pitchFamily="34" charset="0"/>
                        </a:rPr>
                        <a:t>parte </a:t>
                      </a:r>
                      <a:r>
                        <a:rPr lang="it-IT" sz="1300" b="0" kern="1200" dirty="0">
                          <a:solidFill>
                            <a:srgbClr val="002060"/>
                          </a:solidFill>
                          <a:latin typeface="Arial" panose="020B0604020202020204" pitchFamily="34" charset="0"/>
                          <a:ea typeface="+mn-ea"/>
                          <a:cs typeface="Arial" panose="020B0604020202020204" pitchFamily="34" charset="0"/>
                        </a:rPr>
                        <a:t>dell’unione civile, </a:t>
                      </a:r>
                      <a:r>
                        <a:rPr lang="it-IT" sz="1300" b="0" kern="1200" dirty="0" smtClean="0">
                          <a:solidFill>
                            <a:srgbClr val="002060"/>
                          </a:solidFill>
                          <a:latin typeface="Arial" panose="020B0604020202020204" pitchFamily="34" charset="0"/>
                          <a:ea typeface="+mn-ea"/>
                          <a:cs typeface="Arial" panose="020B0604020202020204" pitchFamily="34" charset="0"/>
                        </a:rPr>
                        <a:t>convivente </a:t>
                      </a:r>
                      <a:r>
                        <a:rPr lang="it-IT" sz="1300" b="0" kern="1200" dirty="0">
                          <a:solidFill>
                            <a:srgbClr val="002060"/>
                          </a:solidFill>
                          <a:latin typeface="Arial" panose="020B0604020202020204" pitchFamily="34" charset="0"/>
                          <a:ea typeface="+mn-ea"/>
                          <a:cs typeface="Arial" panose="020B0604020202020204" pitchFamily="34" charset="0"/>
                        </a:rPr>
                        <a:t>di fatto, </a:t>
                      </a:r>
                      <a:r>
                        <a:rPr lang="it-IT" sz="1300" b="0" kern="1200" dirty="0" smtClean="0">
                          <a:solidFill>
                            <a:srgbClr val="002060"/>
                          </a:solidFill>
                          <a:latin typeface="Arial" panose="020B0604020202020204" pitchFamily="34" charset="0"/>
                          <a:ea typeface="+mn-ea"/>
                          <a:cs typeface="Arial" panose="020B0604020202020204" pitchFamily="34" charset="0"/>
                        </a:rPr>
                        <a:t>parenti </a:t>
                      </a:r>
                      <a:r>
                        <a:rPr lang="it-IT" sz="1300" b="0" kern="1200" dirty="0">
                          <a:solidFill>
                            <a:srgbClr val="002060"/>
                          </a:solidFill>
                          <a:latin typeface="Arial" panose="020B0604020202020204" pitchFamily="34" charset="0"/>
                          <a:ea typeface="+mn-ea"/>
                          <a:cs typeface="Arial" panose="020B0604020202020204" pitchFamily="34" charset="0"/>
                        </a:rPr>
                        <a:t>o </a:t>
                      </a:r>
                      <a:r>
                        <a:rPr lang="it-IT" sz="1300" b="0" kern="1200" dirty="0" smtClean="0">
                          <a:solidFill>
                            <a:srgbClr val="002060"/>
                          </a:solidFill>
                          <a:latin typeface="Arial" panose="020B0604020202020204" pitchFamily="34" charset="0"/>
                          <a:ea typeface="+mn-ea"/>
                          <a:cs typeface="Arial" panose="020B0604020202020204" pitchFamily="34" charset="0"/>
                        </a:rPr>
                        <a:t>affini </a:t>
                      </a:r>
                      <a:r>
                        <a:rPr lang="it-IT" sz="1300" b="0" kern="1200" dirty="0">
                          <a:solidFill>
                            <a:srgbClr val="002060"/>
                          </a:solidFill>
                          <a:latin typeface="Arial" panose="020B0604020202020204" pitchFamily="34" charset="0"/>
                          <a:ea typeface="+mn-ea"/>
                          <a:cs typeface="Arial" panose="020B0604020202020204" pitchFamily="34" charset="0"/>
                        </a:rPr>
                        <a:t>(fino al terzo grado) </a:t>
                      </a:r>
                      <a:r>
                        <a:rPr lang="it-IT" sz="1300" b="1" kern="1200" dirty="0">
                          <a:solidFill>
                            <a:srgbClr val="C00000"/>
                          </a:solidFill>
                          <a:latin typeface="Arial" panose="020B0604020202020204" pitchFamily="34" charset="0"/>
                          <a:ea typeface="+mn-ea"/>
                          <a:cs typeface="Arial" panose="020B0604020202020204" pitchFamily="34" charset="0"/>
                        </a:rPr>
                        <a:t>di familiari disabili</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in situazione di gravità.</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415292">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Requisiti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Per godere dei permessi è necessario </a:t>
                      </a:r>
                      <a:r>
                        <a:rPr lang="it-IT" sz="1300" b="1" kern="1200" dirty="0">
                          <a:solidFill>
                            <a:srgbClr val="C00000"/>
                          </a:solidFill>
                          <a:latin typeface="Arial" panose="020B0604020202020204" pitchFamily="34" charset="0"/>
                          <a:ea typeface="+mn-ea"/>
                          <a:cs typeface="Arial" panose="020B0604020202020204" pitchFamily="34" charset="0"/>
                        </a:rPr>
                        <a:t>essere lavoratori dipendenti </a:t>
                      </a:r>
                      <a:r>
                        <a:rPr lang="it-IT" sz="1300" b="0" kern="1200" dirty="0">
                          <a:solidFill>
                            <a:srgbClr val="002060"/>
                          </a:solidFill>
                          <a:latin typeface="Arial" panose="020B0604020202020204" pitchFamily="34" charset="0"/>
                          <a:ea typeface="+mn-ea"/>
                          <a:cs typeface="Arial" panose="020B0604020202020204" pitchFamily="34" charset="0"/>
                        </a:rPr>
                        <a:t>(anche se con rapporto di lavoro part-time) e </a:t>
                      </a:r>
                      <a:r>
                        <a:rPr lang="it-IT" sz="1300" b="1" kern="1200" dirty="0">
                          <a:solidFill>
                            <a:srgbClr val="C00000"/>
                          </a:solidFill>
                          <a:latin typeface="Arial" panose="020B0604020202020204" pitchFamily="34" charset="0"/>
                          <a:ea typeface="+mn-ea"/>
                          <a:cs typeface="Arial" panose="020B0604020202020204" pitchFamily="34" charset="0"/>
                        </a:rPr>
                        <a:t>assicurati</a:t>
                      </a:r>
                      <a:r>
                        <a:rPr lang="it-IT" sz="1300" b="0" kern="1200" dirty="0">
                          <a:solidFill>
                            <a:schemeClr val="tx1"/>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per le prestazioni economiche di maternità </a:t>
                      </a:r>
                      <a:r>
                        <a:rPr lang="it-IT" sz="1300" b="1" kern="1200" dirty="0">
                          <a:solidFill>
                            <a:srgbClr val="C00000"/>
                          </a:solidFill>
                          <a:latin typeface="Arial" panose="020B0604020202020204" pitchFamily="34" charset="0"/>
                          <a:ea typeface="+mn-ea"/>
                          <a:cs typeface="Arial" panose="020B0604020202020204" pitchFamily="34" charset="0"/>
                        </a:rPr>
                        <a:t>presso l’INPS</a:t>
                      </a:r>
                      <a:r>
                        <a:rPr lang="it-IT" sz="1300" b="0" kern="1200" dirty="0">
                          <a:solidFill>
                            <a:srgbClr val="002060"/>
                          </a:solidFill>
                          <a:latin typeface="Arial" panose="020B0604020202020204" pitchFamily="34" charset="0"/>
                          <a:ea typeface="+mn-ea"/>
                          <a:cs typeface="Arial" panose="020B0604020202020204" pitchFamily="34" charset="0"/>
                        </a:rPr>
                        <a:t>. Inoltre, la persona che chiede o per la quale si chiedono i permessi deve essere in situazione di disabilità grave ai sensi dell’articolo 3, legge 5 febbraio 1992, n. 104 riconosciuta dall’apposita commissione medica integrata ASL/INPS.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pSp>
        <p:nvGrpSpPr>
          <p:cNvPr id="29" name="Group 28"/>
          <p:cNvGrpSpPr/>
          <p:nvPr/>
        </p:nvGrpSpPr>
        <p:grpSpPr>
          <a:xfrm>
            <a:off x="1661919" y="4441734"/>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699957"/>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2930683"/>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Diminuzione orario lavorativo</a:t>
              </a: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21</a:t>
            </a:fld>
            <a:endParaRPr lang="it-IT" dirty="0"/>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557" y="318886"/>
            <a:ext cx="371529" cy="368396"/>
          </a:xfrm>
          <a:prstGeom prst="rect">
            <a:avLst/>
          </a:prstGeom>
        </p:spPr>
      </p:pic>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3393212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4950826" y="1193587"/>
            <a:ext cx="2770103" cy="41395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Indennità di malattia</a:t>
            </a:r>
          </a:p>
        </p:txBody>
      </p:sp>
      <p:graphicFrame>
        <p:nvGraphicFramePr>
          <p:cNvPr id="28" name="Table 27"/>
          <p:cNvGraphicFramePr>
            <a:graphicFrameLocks noGrp="1"/>
          </p:cNvGraphicFramePr>
          <p:nvPr>
            <p:extLst>
              <p:ext uri="{D42A27DB-BD31-4B8C-83A1-F6EECF244321}">
                <p14:modId xmlns:p14="http://schemas.microsoft.com/office/powerpoint/2010/main" val="1978435620"/>
              </p:ext>
            </p:extLst>
          </p:nvPr>
        </p:nvGraphicFramePr>
        <p:xfrm>
          <a:off x="1540286" y="1545485"/>
          <a:ext cx="9591182" cy="2598040"/>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740284">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È</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una </a:t>
                      </a:r>
                      <a:r>
                        <a:rPr lang="it-IT" sz="1300" b="1" kern="1200" dirty="0">
                          <a:solidFill>
                            <a:srgbClr val="C00000"/>
                          </a:solidFill>
                          <a:latin typeface="Arial" panose="020B0604020202020204" pitchFamily="34" charset="0"/>
                          <a:ea typeface="+mn-ea"/>
                          <a:cs typeface="Arial" panose="020B0604020202020204" pitchFamily="34" charset="0"/>
                        </a:rPr>
                        <a:t>prestazione previdenziale sostitutiva della retribuzione</a:t>
                      </a:r>
                      <a:r>
                        <a:rPr lang="it-IT" sz="1300" b="0" kern="1200" dirty="0">
                          <a:solidFill>
                            <a:srgbClr val="002060"/>
                          </a:solidFill>
                          <a:latin typeface="Arial" panose="020B0604020202020204" pitchFamily="34" charset="0"/>
                          <a:ea typeface="+mn-ea"/>
                          <a:cs typeface="Arial" panose="020B0604020202020204" pitchFamily="34" charset="0"/>
                        </a:rPr>
                        <a:t>, dovuta ad una momentanea incapacità lavorativa per un </a:t>
                      </a:r>
                      <a:r>
                        <a:rPr lang="it-IT" sz="1300" b="1" kern="1200" dirty="0">
                          <a:solidFill>
                            <a:srgbClr val="C00000"/>
                          </a:solidFill>
                          <a:latin typeface="Arial" panose="020B0604020202020204" pitchFamily="34" charset="0"/>
                          <a:ea typeface="+mn-ea"/>
                          <a:cs typeface="Arial" panose="020B0604020202020204" pitchFamily="34" charset="0"/>
                        </a:rPr>
                        <a:t>evento morboso</a:t>
                      </a:r>
                      <a:r>
                        <a:rPr lang="it-IT" sz="1300" b="0" kern="1200" dirty="0">
                          <a:solidFill>
                            <a:srgbClr val="002060"/>
                          </a:solidFill>
                          <a:latin typeface="Arial" panose="020B0604020202020204" pitchFamily="34" charset="0"/>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43222">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Spetta generalmente ai </a:t>
                      </a:r>
                      <a:r>
                        <a:rPr lang="it-IT" sz="1300" b="1" kern="1200" dirty="0">
                          <a:solidFill>
                            <a:srgbClr val="C00000"/>
                          </a:solidFill>
                          <a:latin typeface="Arial" panose="020B0604020202020204" pitchFamily="34" charset="0"/>
                          <a:ea typeface="+mn-ea"/>
                          <a:cs typeface="Arial" panose="020B0604020202020204" pitchFamily="34" charset="0"/>
                        </a:rPr>
                        <a:t>lavoratori dipendenti</a:t>
                      </a:r>
                      <a:r>
                        <a:rPr lang="it-IT" sz="1300" b="0" kern="1200" dirty="0">
                          <a:solidFill>
                            <a:srgbClr val="002060"/>
                          </a:solidFill>
                          <a:latin typeface="Arial" panose="020B0604020202020204" pitchFamily="34" charset="0"/>
                          <a:ea typeface="+mn-ea"/>
                          <a:cs typeface="Arial" panose="020B0604020202020204" pitchFamily="34" charset="0"/>
                        </a:rPr>
                        <a:t>: operai ed apprendisti di quasi tutti i settori privati ed impiegati del settore terziario ed ai lavoratori dipendenti statali e degli Enti locali privatizzati e a capitale misto. È anche riconosciuta ai lavoratori iscritti alla </a:t>
                      </a:r>
                      <a:r>
                        <a:rPr lang="it-IT" sz="1300" b="1" kern="1200" dirty="0">
                          <a:solidFill>
                            <a:srgbClr val="C00000"/>
                          </a:solidFill>
                          <a:latin typeface="Arial" panose="020B0604020202020204" pitchFamily="34" charset="0"/>
                          <a:ea typeface="+mn-ea"/>
                          <a:cs typeface="Arial" panose="020B0604020202020204" pitchFamily="34" charset="0"/>
                        </a:rPr>
                        <a:t>Gestione </a:t>
                      </a:r>
                      <a:r>
                        <a:rPr lang="it-IT" sz="1300" b="1" kern="1200" dirty="0" smtClean="0">
                          <a:solidFill>
                            <a:srgbClr val="C00000"/>
                          </a:solidFill>
                          <a:latin typeface="Arial" panose="020B0604020202020204" pitchFamily="34" charset="0"/>
                          <a:ea typeface="+mn-ea"/>
                          <a:cs typeface="Arial" panose="020B0604020202020204" pitchFamily="34" charset="0"/>
                        </a:rPr>
                        <a:t>separata, non iscritti ad altra forma previdenziale obbligatoria e non titolari di pensione, </a:t>
                      </a:r>
                      <a:r>
                        <a:rPr lang="it-IT" sz="1300" b="0" kern="1200" dirty="0" smtClean="0">
                          <a:solidFill>
                            <a:srgbClr val="002060"/>
                          </a:solidFill>
                          <a:latin typeface="Arial" panose="020B0604020202020204" pitchFamily="34" charset="0"/>
                          <a:ea typeface="+mn-ea"/>
                          <a:cs typeface="Arial" panose="020B0604020202020204" pitchFamily="34" charset="0"/>
                        </a:rPr>
                        <a:t>a </a:t>
                      </a:r>
                      <a:r>
                        <a:rPr lang="it-IT" sz="1300" b="0" kern="1200" dirty="0">
                          <a:solidFill>
                            <a:srgbClr val="002060"/>
                          </a:solidFill>
                          <a:latin typeface="Arial" panose="020B0604020202020204" pitchFamily="34" charset="0"/>
                          <a:ea typeface="+mn-ea"/>
                          <a:cs typeface="Arial" panose="020B0604020202020204" pitchFamily="34" charset="0"/>
                        </a:rPr>
                        <a:t>fronte di specifici requisiti contributivi e reddituali</a:t>
                      </a:r>
                      <a:r>
                        <a:rPr lang="it-IT" sz="1300" b="0" kern="1200" dirty="0" smtClean="0">
                          <a:solidFill>
                            <a:srgbClr val="002060"/>
                          </a:solidFill>
                          <a:latin typeface="Arial" panose="020B0604020202020204" pitchFamily="34" charset="0"/>
                          <a:ea typeface="+mn-ea"/>
                          <a:cs typeface="Arial" panose="020B0604020202020204" pitchFamily="34" charset="0"/>
                        </a:rPr>
                        <a:t>. In particolare</a:t>
                      </a:r>
                      <a:r>
                        <a:rPr lang="it-IT" sz="1300" b="0" kern="1200" baseline="0" dirty="0" smtClean="0">
                          <a:solidFill>
                            <a:srgbClr val="002060"/>
                          </a:solidFill>
                          <a:latin typeface="Arial" panose="020B0604020202020204" pitchFamily="34" charset="0"/>
                          <a:ea typeface="+mn-ea"/>
                          <a:cs typeface="Arial" panose="020B0604020202020204" pitchFamily="34" charset="0"/>
                        </a:rPr>
                        <a:t> è riconosciuta:</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indennità di degenza ospedaliera;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 indennità di malattia; </a:t>
                      </a:r>
                    </a:p>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smtClean="0">
                          <a:solidFill>
                            <a:srgbClr val="002060"/>
                          </a:solidFill>
                          <a:latin typeface="Arial" panose="020B0604020202020204" pitchFamily="34" charset="0"/>
                          <a:ea typeface="+mn-ea"/>
                          <a:cs typeface="Arial" panose="020B0604020202020204" pitchFamily="34" charset="0"/>
                        </a:rPr>
                        <a:t>• indennità di malattia di cui all’art. 8, comma 10, della legge n. 81/2017</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grpSp>
        <p:nvGrpSpPr>
          <p:cNvPr id="32" name="Group 31"/>
          <p:cNvGrpSpPr/>
          <p:nvPr/>
        </p:nvGrpSpPr>
        <p:grpSpPr>
          <a:xfrm>
            <a:off x="1658015" y="1625169"/>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2778283"/>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61" name="Group 60"/>
          <p:cNvGrpSpPr/>
          <p:nvPr/>
        </p:nvGrpSpPr>
        <p:grpSpPr>
          <a:xfrm>
            <a:off x="8225468" y="245500"/>
            <a:ext cx="2677686" cy="675372"/>
            <a:chOff x="767408" y="2082055"/>
            <a:chExt cx="4991112" cy="1173701"/>
          </a:xfrm>
        </p:grpSpPr>
        <p:sp>
          <p:nvSpPr>
            <p:cNvPr id="62" name="Freeform 959"/>
            <p:cNvSpPr>
              <a:spLocks/>
            </p:cNvSpPr>
            <p:nvPr/>
          </p:nvSpPr>
          <p:spPr bwMode="auto">
            <a:xfrm>
              <a:off x="1000287" y="2082055"/>
              <a:ext cx="4589919" cy="1173701"/>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960"/>
            <p:cNvSpPr>
              <a:spLocks noChangeArrowheads="1"/>
            </p:cNvSpPr>
            <p:nvPr/>
          </p:nvSpPr>
          <p:spPr bwMode="auto">
            <a:xfrm>
              <a:off x="767408" y="2262239"/>
              <a:ext cx="4991112" cy="993517"/>
            </a:xfrm>
            <a:prstGeom prst="rect">
              <a:avLst/>
            </a:prstGeom>
            <a:solidFill>
              <a:srgbClr val="C3EEFD"/>
            </a:solidFill>
            <a:ln w="19050">
              <a:solidFill>
                <a:srgbClr val="0597CB"/>
              </a:solidFill>
              <a:prstDash val="solid"/>
              <a:miter lim="800000"/>
              <a:headEnd/>
              <a:tailEnd/>
            </a:ln>
          </p:spPr>
          <p:txBody>
            <a:bodyPr vert="horz" wrap="square" lIns="612000" tIns="0" rIns="0" bIns="0" numCol="1" anchor="ctr" anchorCtr="0" compatLnSpc="1">
              <a:prstTxWarp prst="textNoShape">
                <a:avLst/>
              </a:prstTxWarp>
            </a:bodyPr>
            <a:lstStyle/>
            <a:p>
              <a:pPr algn="ctr"/>
              <a:r>
                <a:rPr lang="it-IT" sz="1200" b="1" i="1" kern="0" dirty="0">
                  <a:cs typeface="Arial" panose="020B0604020202020204" pitchFamily="34" charset="0"/>
                </a:rPr>
                <a:t>Diminuzione orario lavorativo</a:t>
              </a:r>
            </a:p>
          </p:txBody>
        </p:sp>
        <p:sp>
          <p:nvSpPr>
            <p:cNvPr id="64" name="Freeform 961"/>
            <p:cNvSpPr>
              <a:spLocks/>
            </p:cNvSpPr>
            <p:nvPr/>
          </p:nvSpPr>
          <p:spPr bwMode="auto">
            <a:xfrm>
              <a:off x="921596" y="2082055"/>
              <a:ext cx="1021004" cy="103606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p:txBody>
          <a:bodyPr/>
          <a:lstStyle/>
          <a:p>
            <a:fld id="{6061D4C3-E8FC-B644-BB63-C2DE41679BBD}" type="datetime1">
              <a:rPr lang="it-IT" smtClean="0"/>
              <a:pPr/>
              <a:t>15/05/2019</a:t>
            </a:fld>
            <a:endParaRPr lang="it-IT" dirty="0"/>
          </a:p>
        </p:txBody>
      </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22</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83408"/>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0557" y="318886"/>
            <a:ext cx="371529" cy="368396"/>
          </a:xfrm>
          <a:prstGeom prst="rect">
            <a:avLst/>
          </a:prstGeom>
        </p:spPr>
      </p:pic>
    </p:spTree>
    <p:extLst>
      <p:ext uri="{BB962C8B-B14F-4D97-AF65-F5344CB8AC3E}">
        <p14:creationId xmlns:p14="http://schemas.microsoft.com/office/powerpoint/2010/main" val="575096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40677" y="1394462"/>
            <a:ext cx="9590400" cy="0"/>
          </a:xfrm>
          <a:prstGeom prst="line">
            <a:avLst/>
          </a:prstGeom>
          <a:ln>
            <a:solidFill>
              <a:srgbClr val="0597CB"/>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5844543" y="1193587"/>
            <a:ext cx="982669" cy="413959"/>
          </a:xfrm>
          <a:prstGeom prst="rect">
            <a:avLst/>
          </a:prstGeom>
          <a:solidFill>
            <a:schemeClr val="bg1"/>
          </a:solidFill>
          <a:ln>
            <a:noFill/>
          </a:ln>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ct val="50000"/>
              </a:spcBef>
              <a:spcAft>
                <a:spcPts val="300"/>
              </a:spcAft>
            </a:pPr>
            <a:r>
              <a:rPr lang="it-IT" altLang="it-IT" sz="2000" b="1" i="1" dirty="0">
                <a:solidFill>
                  <a:srgbClr val="0597CB"/>
                </a:solidFill>
                <a:latin typeface="+mn-lt"/>
                <a:ea typeface="Verdana" panose="020B0604030504040204" pitchFamily="34" charset="0"/>
                <a:cs typeface="Arial" panose="020B0604020202020204" pitchFamily="34" charset="0"/>
              </a:rPr>
              <a:t>ISEE</a:t>
            </a:r>
          </a:p>
        </p:txBody>
      </p:sp>
      <p:graphicFrame>
        <p:nvGraphicFramePr>
          <p:cNvPr id="28" name="Table 27"/>
          <p:cNvGraphicFramePr>
            <a:graphicFrameLocks noGrp="1"/>
          </p:cNvGraphicFramePr>
          <p:nvPr>
            <p:extLst/>
          </p:nvPr>
        </p:nvGraphicFramePr>
        <p:xfrm>
          <a:off x="1540286" y="1545484"/>
          <a:ext cx="9591182" cy="4968000"/>
        </p:xfrm>
        <a:graphic>
          <a:graphicData uri="http://schemas.openxmlformats.org/drawingml/2006/table">
            <a:tbl>
              <a:tblPr bandRow="1">
                <a:tableStyleId>{5C22544A-7EE6-4342-B048-85BDC9FD1C3A}</a:tableStyleId>
              </a:tblPr>
              <a:tblGrid>
                <a:gridCol w="2005964">
                  <a:extLst>
                    <a:ext uri="{9D8B030D-6E8A-4147-A177-3AD203B41FA5}">
                      <a16:colId xmlns="" xmlns:a16="http://schemas.microsoft.com/office/drawing/2014/main" val="20000"/>
                    </a:ext>
                  </a:extLst>
                </a:gridCol>
                <a:gridCol w="7585218">
                  <a:extLst>
                    <a:ext uri="{9D8B030D-6E8A-4147-A177-3AD203B41FA5}">
                      <a16:colId xmlns="" xmlns:a16="http://schemas.microsoft.com/office/drawing/2014/main" val="20001"/>
                    </a:ext>
                  </a:extLst>
                </a:gridCol>
              </a:tblGrid>
              <a:tr h="1152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Cos’è</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0" kern="1200" dirty="0">
                          <a:solidFill>
                            <a:srgbClr val="002060"/>
                          </a:solidFill>
                          <a:latin typeface="Arial" panose="020B0604020202020204" pitchFamily="34" charset="0"/>
                          <a:ea typeface="+mn-ea"/>
                          <a:cs typeface="Arial" panose="020B0604020202020204" pitchFamily="34" charset="0"/>
                        </a:rPr>
                        <a:t>L</a:t>
                      </a:r>
                      <a:r>
                        <a:rPr lang="it-IT" sz="1300" b="0" kern="1200" dirty="0">
                          <a:solidFill>
                            <a:srgbClr val="C00000"/>
                          </a:solidFill>
                          <a:latin typeface="Arial" panose="020B0604020202020204" pitchFamily="34" charset="0"/>
                          <a:ea typeface="+mn-ea"/>
                          <a:cs typeface="Arial" panose="020B0604020202020204" pitchFamily="34" charset="0"/>
                        </a:rPr>
                        <a:t>’</a:t>
                      </a:r>
                      <a:r>
                        <a:rPr lang="it-IT" sz="1300" b="1" kern="1200" dirty="0">
                          <a:solidFill>
                            <a:srgbClr val="C00000"/>
                          </a:solidFill>
                          <a:latin typeface="Arial" panose="020B0604020202020204" pitchFamily="34" charset="0"/>
                          <a:ea typeface="+mn-ea"/>
                          <a:cs typeface="Arial" panose="020B0604020202020204" pitchFamily="34" charset="0"/>
                        </a:rPr>
                        <a:t>ISEE</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(Indicatore della situazione economica equivalente)</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è un </a:t>
                      </a:r>
                      <a:r>
                        <a:rPr lang="it-IT" sz="1300" b="1" kern="1200" dirty="0">
                          <a:solidFill>
                            <a:srgbClr val="C00000"/>
                          </a:solidFill>
                          <a:latin typeface="Arial" panose="020B0604020202020204" pitchFamily="34" charset="0"/>
                          <a:ea typeface="+mn-ea"/>
                          <a:cs typeface="Arial" panose="020B0604020202020204" pitchFamily="34" charset="0"/>
                        </a:rPr>
                        <a:t>indicatore</a:t>
                      </a:r>
                      <a:r>
                        <a:rPr lang="it-IT" sz="1300" b="1" kern="1200" dirty="0">
                          <a:solidFill>
                            <a:srgbClr val="002060"/>
                          </a:solidFill>
                          <a:latin typeface="Arial" panose="020B0604020202020204" pitchFamily="34" charset="0"/>
                          <a:ea typeface="+mn-ea"/>
                          <a:cs typeface="Arial" panose="020B0604020202020204" pitchFamily="34" charset="0"/>
                        </a:rPr>
                        <a:t> </a:t>
                      </a:r>
                      <a:r>
                        <a:rPr lang="it-IT" sz="1300" b="0" kern="1200" dirty="0">
                          <a:solidFill>
                            <a:srgbClr val="002060"/>
                          </a:solidFill>
                          <a:latin typeface="Arial" panose="020B0604020202020204" pitchFamily="34" charset="0"/>
                          <a:ea typeface="+mn-ea"/>
                          <a:cs typeface="Arial" panose="020B0604020202020204" pitchFamily="34" charset="0"/>
                        </a:rPr>
                        <a:t>calcolato</a:t>
                      </a:r>
                      <a:r>
                        <a:rPr lang="it-IT" sz="1300" b="0" kern="1200" baseline="0" dirty="0">
                          <a:solidFill>
                            <a:srgbClr val="002060"/>
                          </a:solidFill>
                          <a:latin typeface="Arial" panose="020B0604020202020204" pitchFamily="34" charset="0"/>
                          <a:ea typeface="+mn-ea"/>
                          <a:cs typeface="Arial" panose="020B0604020202020204" pitchFamily="34" charset="0"/>
                        </a:rPr>
                        <a:t> con le stesse regole su tutto il territorio nazionale, impiegato</a:t>
                      </a:r>
                      <a:r>
                        <a:rPr lang="it-IT" sz="1300" b="1" kern="1200" baseline="0" dirty="0">
                          <a:solidFill>
                            <a:srgbClr val="002060"/>
                          </a:solidFill>
                          <a:latin typeface="Arial" panose="020B0604020202020204" pitchFamily="34" charset="0"/>
                          <a:ea typeface="+mn-ea"/>
                          <a:cs typeface="Arial" panose="020B0604020202020204" pitchFamily="34" charset="0"/>
                        </a:rPr>
                        <a:t> </a:t>
                      </a:r>
                      <a:r>
                        <a:rPr lang="it-IT" sz="1300" b="0" kern="1200" baseline="0" dirty="0">
                          <a:solidFill>
                            <a:srgbClr val="002060"/>
                          </a:solidFill>
                          <a:latin typeface="Arial" panose="020B0604020202020204" pitchFamily="34" charset="0"/>
                          <a:ea typeface="+mn-ea"/>
                          <a:cs typeface="Arial" panose="020B0604020202020204" pitchFamily="34" charset="0"/>
                        </a:rPr>
                        <a:t>dagli enti erogatori (PPAA e non) per verificare i requisiti di chi richiede </a:t>
                      </a:r>
                      <a:r>
                        <a:rPr lang="it-IT" sz="1300" b="0" kern="1200" baseline="0" dirty="0">
                          <a:solidFill>
                            <a:srgbClr val="C00000"/>
                          </a:solidFill>
                          <a:latin typeface="Arial" panose="020B0604020202020204" pitchFamily="34" charset="0"/>
                          <a:ea typeface="+mn-ea"/>
                          <a:cs typeface="Arial" panose="020B0604020202020204" pitchFamily="34" charset="0"/>
                        </a:rPr>
                        <a:t>l’</a:t>
                      </a:r>
                      <a:r>
                        <a:rPr lang="it-IT" sz="1300" b="1" kern="1200" baseline="0" dirty="0">
                          <a:solidFill>
                            <a:srgbClr val="C00000"/>
                          </a:solidFill>
                          <a:latin typeface="Arial" panose="020B0604020202020204" pitchFamily="34" charset="0"/>
                          <a:ea typeface="+mn-ea"/>
                          <a:cs typeface="Arial" panose="020B0604020202020204" pitchFamily="34" charset="0"/>
                        </a:rPr>
                        <a:t>accesso a prestazioni o servizi di assistenza sociale</a:t>
                      </a:r>
                      <a:r>
                        <a:rPr lang="it-IT" sz="1300" b="0" kern="1200" baseline="0" dirty="0">
                          <a:solidFill>
                            <a:srgbClr val="002060"/>
                          </a:solidFill>
                          <a:latin typeface="Arial" panose="020B0604020202020204" pitchFamily="34" charset="0"/>
                          <a:ea typeface="+mn-ea"/>
                          <a:cs typeface="Arial" panose="020B0604020202020204" pitchFamily="34" charset="0"/>
                        </a:rPr>
                        <a:t>. Prende in considerazione </a:t>
                      </a:r>
                      <a:r>
                        <a:rPr lang="it-IT" sz="1300" dirty="0">
                          <a:solidFill>
                            <a:srgbClr val="002060"/>
                          </a:solidFill>
                          <a:latin typeface="Arial" panose="020B0604020202020204" pitchFamily="34" charset="0"/>
                          <a:cs typeface="Arial" panose="020B0604020202020204" pitchFamily="34" charset="0"/>
                        </a:rPr>
                        <a:t>la </a:t>
                      </a:r>
                      <a:r>
                        <a:rPr lang="it-IT" sz="1300" b="1" dirty="0">
                          <a:solidFill>
                            <a:srgbClr val="C00000"/>
                          </a:solidFill>
                          <a:latin typeface="Arial" panose="020B0604020202020204" pitchFamily="34" charset="0"/>
                          <a:cs typeface="Arial" panose="020B0604020202020204" pitchFamily="34" charset="0"/>
                        </a:rPr>
                        <a:t>composizione del nucleo familiare </a:t>
                      </a:r>
                      <a:r>
                        <a:rPr lang="it-IT" sz="1300" dirty="0">
                          <a:solidFill>
                            <a:srgbClr val="C00000"/>
                          </a:solidFill>
                          <a:latin typeface="Arial" panose="020B0604020202020204" pitchFamily="34" charset="0"/>
                          <a:cs typeface="Arial" panose="020B0604020202020204" pitchFamily="34" charset="0"/>
                        </a:rPr>
                        <a:t>e la </a:t>
                      </a:r>
                      <a:r>
                        <a:rPr lang="it-IT" sz="1300" b="1" dirty="0">
                          <a:solidFill>
                            <a:srgbClr val="C00000"/>
                          </a:solidFill>
                          <a:latin typeface="Arial" panose="020B0604020202020204" pitchFamily="34" charset="0"/>
                          <a:cs typeface="Arial" panose="020B0604020202020204" pitchFamily="34" charset="0"/>
                        </a:rPr>
                        <a:t>sua situazione economica</a:t>
                      </a:r>
                      <a:r>
                        <a:rPr lang="it-IT" sz="1300" b="0" dirty="0">
                          <a:solidFill>
                            <a:srgbClr val="002060"/>
                          </a:solidFill>
                          <a:latin typeface="Arial" panose="020B0604020202020204" pitchFamily="34" charset="0"/>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0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Beneficiari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Tx/>
                        <a:buNone/>
                        <a:tabLst/>
                        <a:defRPr/>
                      </a:pPr>
                      <a:r>
                        <a:rPr lang="it-IT" sz="1300" b="1" dirty="0">
                          <a:solidFill>
                            <a:srgbClr val="C00000"/>
                          </a:solidFill>
                          <a:latin typeface="Arial" panose="020B0604020202020204" pitchFamily="34" charset="0"/>
                          <a:cs typeface="Arial" panose="020B0604020202020204" pitchFamily="34" charset="0"/>
                        </a:rPr>
                        <a:t>Cittadini che fanno richiesta di prestazioni sociali agevolate</a:t>
                      </a:r>
                      <a:r>
                        <a:rPr lang="it-IT" sz="1300" dirty="0">
                          <a:solidFill>
                            <a:srgbClr val="002060"/>
                          </a:solidFill>
                          <a:latin typeface="Arial" panose="020B0604020202020204" pitchFamily="34" charset="0"/>
                          <a:cs typeface="Arial" panose="020B0604020202020204" pitchFamily="34" charset="0"/>
                        </a:rPr>
                        <a:t>, ossia</a:t>
                      </a:r>
                      <a:r>
                        <a:rPr lang="it-IT" sz="1300" baseline="0" dirty="0">
                          <a:solidFill>
                            <a:srgbClr val="002060"/>
                          </a:solidFill>
                          <a:latin typeface="Arial" panose="020B0604020202020204" pitchFamily="34" charset="0"/>
                          <a:cs typeface="Arial" panose="020B0604020202020204" pitchFamily="34" charset="0"/>
                        </a:rPr>
                        <a:t> </a:t>
                      </a:r>
                      <a:r>
                        <a:rPr lang="it-IT" sz="1300" dirty="0">
                          <a:solidFill>
                            <a:srgbClr val="002060"/>
                          </a:solidFill>
                          <a:latin typeface="Arial" panose="020B0604020202020204" pitchFamily="34" charset="0"/>
                          <a:cs typeface="Arial" panose="020B0604020202020204" pitchFamily="34" charset="0"/>
                        </a:rPr>
                        <a:t>di tutte le prestazioni/servizi sociali o assistenziali la cui erogazione dipende dalla situazione economica del nucleo familiare del richiedente.</a:t>
                      </a:r>
                      <a:endParaRPr lang="it-IT" sz="1300" i="1" dirty="0">
                        <a:solidFill>
                          <a:srgbClr val="002060"/>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080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Requisiti</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dirty="0">
                          <a:solidFill>
                            <a:srgbClr val="002060"/>
                          </a:solidFill>
                          <a:latin typeface="Arial" panose="020B0604020202020204" pitchFamily="34" charset="0"/>
                          <a:ea typeface="+mn-ea"/>
                          <a:cs typeface="Arial" panose="020B0604020202020204" pitchFamily="34" charset="0"/>
                        </a:rPr>
                        <a:t>Per ottenere l'ISEE è necessario prima </a:t>
                      </a:r>
                      <a:r>
                        <a:rPr lang="it-IT" sz="1300" b="1" kern="1200" dirty="0">
                          <a:solidFill>
                            <a:srgbClr val="C00000"/>
                          </a:solidFill>
                          <a:latin typeface="Arial" panose="020B0604020202020204" pitchFamily="34" charset="0"/>
                          <a:ea typeface="+mn-ea"/>
                          <a:cs typeface="Arial" panose="020B0604020202020204" pitchFamily="34" charset="0"/>
                        </a:rPr>
                        <a:t>compilare la DSU </a:t>
                      </a:r>
                      <a:r>
                        <a:rPr lang="it-IT" sz="1300" b="0" kern="1200" dirty="0">
                          <a:solidFill>
                            <a:srgbClr val="002060"/>
                          </a:solidFill>
                          <a:latin typeface="Arial" panose="020B0604020202020204" pitchFamily="34" charset="0"/>
                          <a:ea typeface="+mn-ea"/>
                          <a:cs typeface="Arial" panose="020B0604020202020204" pitchFamily="34" charset="0"/>
                        </a:rPr>
                        <a:t>(Dichiarazione Sostitutiva Unica), contenente</a:t>
                      </a:r>
                      <a:r>
                        <a:rPr lang="it-IT" sz="1300" b="0" kern="1200" baseline="0" dirty="0">
                          <a:solidFill>
                            <a:srgbClr val="002060"/>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informazioni di carattere anagrafico</a:t>
                      </a:r>
                      <a:r>
                        <a:rPr lang="it-IT" sz="1300" b="0" kern="1200" dirty="0">
                          <a:solidFill>
                            <a:srgbClr val="C00000"/>
                          </a:solidFill>
                          <a:latin typeface="Arial" panose="020B0604020202020204" pitchFamily="34" charset="0"/>
                          <a:ea typeface="+mn-ea"/>
                          <a:cs typeface="Arial" panose="020B0604020202020204" pitchFamily="34" charset="0"/>
                        </a:rPr>
                        <a:t>, </a:t>
                      </a:r>
                      <a:r>
                        <a:rPr lang="it-IT" sz="1300" b="1" kern="1200" dirty="0">
                          <a:solidFill>
                            <a:srgbClr val="C00000"/>
                          </a:solidFill>
                          <a:latin typeface="Arial" panose="020B0604020202020204" pitchFamily="34" charset="0"/>
                          <a:ea typeface="+mn-ea"/>
                          <a:cs typeface="Arial" panose="020B0604020202020204" pitchFamily="34" charset="0"/>
                        </a:rPr>
                        <a:t>reddituale</a:t>
                      </a:r>
                      <a:r>
                        <a:rPr lang="it-IT" sz="1300" b="0" kern="1200" dirty="0">
                          <a:solidFill>
                            <a:srgbClr val="C00000"/>
                          </a:solidFill>
                          <a:latin typeface="Arial" panose="020B0604020202020204" pitchFamily="34" charset="0"/>
                          <a:ea typeface="+mn-ea"/>
                          <a:cs typeface="Arial" panose="020B0604020202020204" pitchFamily="34" charset="0"/>
                        </a:rPr>
                        <a:t> e </a:t>
                      </a:r>
                      <a:r>
                        <a:rPr lang="it-IT" sz="1300" b="1" kern="1200" dirty="0">
                          <a:solidFill>
                            <a:srgbClr val="C00000"/>
                          </a:solidFill>
                          <a:latin typeface="Arial" panose="020B0604020202020204" pitchFamily="34" charset="0"/>
                          <a:ea typeface="+mn-ea"/>
                          <a:cs typeface="Arial" panose="020B0604020202020204" pitchFamily="34" charset="0"/>
                        </a:rPr>
                        <a:t>patrimoniale del un nucleo familiare</a:t>
                      </a:r>
                      <a:r>
                        <a:rPr lang="it-IT" sz="1300" b="0" kern="1200" dirty="0">
                          <a:solidFill>
                            <a:srgbClr val="002060"/>
                          </a:solidFill>
                          <a:latin typeface="Arial" panose="020B0604020202020204" pitchFamily="34" charset="0"/>
                          <a:ea typeface="+mn-ea"/>
                          <a:cs typeface="Arial" panose="020B0604020202020204" pitchFamily="34" charset="0"/>
                        </a:rPr>
                        <a:t>. Il dichiarante può trasmettere la DSU all’INPS direttamente on line mediante il proprio PIN oppure avvalendosi dei CAF.</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solidFill>
                        <a:srgbClr val="0597CB"/>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836000">
                <a:tc>
                  <a:txBody>
                    <a:bodyPr/>
                    <a:lstStyle/>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Misura</a:t>
                      </a:r>
                    </a:p>
                    <a:p>
                      <a:pPr marL="0" algn="ctr" defTabSz="914400" rtl="0" eaLnBrk="1" latinLnBrk="0" hangingPunct="1">
                        <a:lnSpc>
                          <a:spcPct val="120000"/>
                        </a:lnSpc>
                        <a:spcBef>
                          <a:spcPts val="0"/>
                        </a:spcBef>
                        <a:spcAft>
                          <a:spcPts val="0"/>
                        </a:spcAft>
                      </a:pPr>
                      <a:r>
                        <a:rPr lang="it-IT" sz="1600" b="1" i="0" kern="1200" dirty="0">
                          <a:solidFill>
                            <a:srgbClr val="0597CB"/>
                          </a:solidFill>
                          <a:latin typeface="+mn-lt"/>
                          <a:ea typeface="Verdana" panose="020B0604030504040204" pitchFamily="34" charset="0"/>
                          <a:cs typeface="Arial" panose="020B0604020202020204" pitchFamily="34" charset="0"/>
                        </a:rPr>
                        <a:t>e durata </a:t>
                      </a:r>
                    </a:p>
                  </a:txBody>
                  <a:tcPr marL="648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baseline="0" dirty="0">
                          <a:solidFill>
                            <a:srgbClr val="002060"/>
                          </a:solidFill>
                          <a:latin typeface="Arial" panose="020B0604020202020204" pitchFamily="34" charset="0"/>
                          <a:ea typeface="+mn-ea"/>
                          <a:cs typeface="Arial" panose="020B0604020202020204" pitchFamily="34" charset="0"/>
                        </a:rPr>
                        <a:t>L'ISEE è calcolato come rapporto tra l’Indicatore della </a:t>
                      </a:r>
                      <a:r>
                        <a:rPr lang="it-IT" sz="1300" b="1" kern="1200" baseline="0" dirty="0">
                          <a:solidFill>
                            <a:srgbClr val="C00000"/>
                          </a:solidFill>
                          <a:latin typeface="Arial" panose="020B0604020202020204" pitchFamily="34" charset="0"/>
                          <a:ea typeface="+mn-ea"/>
                          <a:cs typeface="Arial" panose="020B0604020202020204" pitchFamily="34" charset="0"/>
                        </a:rPr>
                        <a:t>Situazione Economica (ISE)</a:t>
                      </a:r>
                      <a:r>
                        <a:rPr lang="it-IT" sz="1300" b="0" kern="1200" baseline="0" dirty="0">
                          <a:solidFill>
                            <a:srgbClr val="C00000"/>
                          </a:solidFill>
                          <a:latin typeface="Arial" panose="020B0604020202020204" pitchFamily="34" charset="0"/>
                          <a:ea typeface="+mn-ea"/>
                          <a:cs typeface="Arial" panose="020B0604020202020204" pitchFamily="34" charset="0"/>
                        </a:rPr>
                        <a:t> </a:t>
                      </a:r>
                      <a:r>
                        <a:rPr lang="it-IT" sz="1300" b="0" kern="1200" baseline="0" dirty="0">
                          <a:solidFill>
                            <a:srgbClr val="002060"/>
                          </a:solidFill>
                          <a:latin typeface="Arial" panose="020B0604020202020204" pitchFamily="34" charset="0"/>
                          <a:ea typeface="+mn-ea"/>
                          <a:cs typeface="Arial" panose="020B0604020202020204" pitchFamily="34" charset="0"/>
                        </a:rPr>
                        <a:t>e un </a:t>
                      </a:r>
                      <a:r>
                        <a:rPr lang="it-IT" sz="1300" b="1" kern="1200" baseline="0" dirty="0">
                          <a:solidFill>
                            <a:srgbClr val="C00000"/>
                          </a:solidFill>
                          <a:latin typeface="Arial" panose="020B0604020202020204" pitchFamily="34" charset="0"/>
                          <a:ea typeface="+mn-ea"/>
                          <a:cs typeface="Arial" panose="020B0604020202020204" pitchFamily="34" charset="0"/>
                        </a:rPr>
                        <a:t>parametro</a:t>
                      </a:r>
                      <a:r>
                        <a:rPr lang="it-IT" sz="1300" b="0" kern="1200" baseline="0" dirty="0">
                          <a:solidFill>
                            <a:srgbClr val="C00000"/>
                          </a:solidFill>
                          <a:latin typeface="Arial" panose="020B0604020202020204" pitchFamily="34" charset="0"/>
                          <a:ea typeface="+mn-ea"/>
                          <a:cs typeface="Arial" panose="020B0604020202020204" pitchFamily="34" charset="0"/>
                        </a:rPr>
                        <a:t> </a:t>
                      </a:r>
                      <a:r>
                        <a:rPr lang="it-IT" sz="1300" b="0" kern="1200" baseline="0" dirty="0">
                          <a:solidFill>
                            <a:srgbClr val="002060"/>
                          </a:solidFill>
                          <a:latin typeface="Arial" panose="020B0604020202020204" pitchFamily="34" charset="0"/>
                          <a:ea typeface="+mn-ea"/>
                          <a:cs typeface="Arial" panose="020B0604020202020204" pitchFamily="34" charset="0"/>
                        </a:rPr>
                        <a:t>desunto da </a:t>
                      </a:r>
                      <a:r>
                        <a:rPr lang="it-IT" sz="1300" b="1" kern="1200" baseline="0" dirty="0">
                          <a:solidFill>
                            <a:srgbClr val="C00000"/>
                          </a:solidFill>
                          <a:latin typeface="Arial" panose="020B0604020202020204" pitchFamily="34" charset="0"/>
                          <a:ea typeface="+mn-ea"/>
                          <a:cs typeface="Arial" panose="020B0604020202020204" pitchFamily="34" charset="0"/>
                        </a:rPr>
                        <a:t>una scala di equivalenza </a:t>
                      </a:r>
                      <a:r>
                        <a:rPr lang="it-IT" sz="1300" b="0" kern="1200" baseline="0" dirty="0">
                          <a:solidFill>
                            <a:srgbClr val="002060"/>
                          </a:solidFill>
                          <a:latin typeface="Arial" panose="020B0604020202020204" pitchFamily="34" charset="0"/>
                          <a:ea typeface="+mn-ea"/>
                          <a:cs typeface="Arial" panose="020B0604020202020204" pitchFamily="34" charset="0"/>
                        </a:rPr>
                        <a:t>in relazione al numero di componenti del nucleo familiare. L’indicatore, dunque, tiene conto sia della composizione del nucleo familiare e sia dei dati relativi al reddito e al patrimonio mobiliare e immobiliare di tutto il nucleo, dei trattamenti percepiti da INPS o da altre PPAA, nonché autoveicoli e imbarcazioni da diporto.</a:t>
                      </a:r>
                    </a:p>
                    <a:p>
                      <a:pPr marL="0" marR="0" lvl="0" indent="0" algn="just"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lang="it-IT" sz="1300" b="0" kern="1200" baseline="0" dirty="0">
                          <a:solidFill>
                            <a:srgbClr val="002060"/>
                          </a:solidFill>
                          <a:latin typeface="Arial" panose="020B0604020202020204" pitchFamily="34" charset="0"/>
                          <a:ea typeface="+mn-ea"/>
                          <a:cs typeface="Arial" panose="020B0604020202020204" pitchFamily="34" charset="0"/>
                        </a:rPr>
                        <a:t>La DSU ha validità </a:t>
                      </a:r>
                      <a:r>
                        <a:rPr lang="it-IT" sz="1300" b="1" kern="1200" baseline="0" dirty="0">
                          <a:solidFill>
                            <a:srgbClr val="C00000"/>
                          </a:solidFill>
                          <a:latin typeface="Arial" panose="020B0604020202020204" pitchFamily="34" charset="0"/>
                          <a:ea typeface="+mn-ea"/>
                          <a:cs typeface="Arial" panose="020B0604020202020204" pitchFamily="34" charset="0"/>
                        </a:rPr>
                        <a:t>dal</a:t>
                      </a:r>
                      <a:r>
                        <a:rPr lang="it-IT" sz="1300" b="0" kern="1200" baseline="0" dirty="0">
                          <a:solidFill>
                            <a:srgbClr val="C00000"/>
                          </a:solidFill>
                          <a:latin typeface="Arial" panose="020B0604020202020204" pitchFamily="34" charset="0"/>
                          <a:ea typeface="+mn-ea"/>
                          <a:cs typeface="Arial" panose="020B0604020202020204" pitchFamily="34" charset="0"/>
                        </a:rPr>
                        <a:t> </a:t>
                      </a:r>
                      <a:r>
                        <a:rPr lang="it-IT" sz="1300" b="1" kern="1200" baseline="0" dirty="0">
                          <a:solidFill>
                            <a:srgbClr val="C00000"/>
                          </a:solidFill>
                          <a:latin typeface="Arial" panose="020B0604020202020204" pitchFamily="34" charset="0"/>
                          <a:ea typeface="+mn-ea"/>
                          <a:cs typeface="Arial" panose="020B0604020202020204" pitchFamily="34" charset="0"/>
                        </a:rPr>
                        <a:t>momento della sua presentazione ad INPS </a:t>
                      </a:r>
                      <a:r>
                        <a:rPr lang="it-IT" sz="1300" b="0" kern="1200" baseline="0" dirty="0">
                          <a:solidFill>
                            <a:srgbClr val="002060"/>
                          </a:solidFill>
                          <a:latin typeface="Arial" panose="020B0604020202020204" pitchFamily="34" charset="0"/>
                          <a:ea typeface="+mn-ea"/>
                          <a:cs typeface="Arial" panose="020B0604020202020204" pitchFamily="34" charset="0"/>
                        </a:rPr>
                        <a:t>e fino al </a:t>
                      </a:r>
                      <a:r>
                        <a:rPr lang="it-IT" sz="1300" b="1" kern="1200" baseline="0" dirty="0">
                          <a:solidFill>
                            <a:srgbClr val="C00000"/>
                          </a:solidFill>
                          <a:latin typeface="Arial" panose="020B0604020202020204" pitchFamily="34" charset="0"/>
                          <a:ea typeface="+mn-ea"/>
                          <a:cs typeface="Arial" panose="020B0604020202020204" pitchFamily="34" charset="0"/>
                        </a:rPr>
                        <a:t>15 gennaio dell’anno successivo</a:t>
                      </a:r>
                      <a:r>
                        <a:rPr lang="it-IT" sz="1300" b="0" kern="1200" baseline="0" dirty="0">
                          <a:solidFill>
                            <a:srgbClr val="002060"/>
                          </a:solidFill>
                          <a:latin typeface="Arial" panose="020B0604020202020204" pitchFamily="34" charset="0"/>
                          <a:ea typeface="+mn-ea"/>
                          <a:cs typeface="Arial" panose="020B0604020202020204" pitchFamily="34" charset="0"/>
                        </a:rPr>
                        <a:t> ovvero fino al 31 agosto successivo se presentata a partire dal 1° gennaio 2019.</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7CB"/>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29" name="Group 28"/>
          <p:cNvGrpSpPr/>
          <p:nvPr/>
        </p:nvGrpSpPr>
        <p:grpSpPr>
          <a:xfrm>
            <a:off x="1661919" y="3923574"/>
            <a:ext cx="528406" cy="528348"/>
            <a:chOff x="648016" y="3030953"/>
            <a:chExt cx="528406" cy="528348"/>
          </a:xfrm>
          <a:solidFill>
            <a:srgbClr val="0597CB"/>
          </a:solidFill>
        </p:grpSpPr>
        <p:sp>
          <p:nvSpPr>
            <p:cNvPr id="30" name="Oval 29"/>
            <p:cNvSpPr/>
            <p:nvPr/>
          </p:nvSpPr>
          <p:spPr>
            <a:xfrm>
              <a:off x="648016" y="303095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Picture 12" descr="Risultati immagini per requirement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64" y="3080216"/>
              <a:ext cx="414911" cy="414911"/>
            </a:xfrm>
            <a:prstGeom prst="rect">
              <a:avLst/>
            </a:prstGeom>
            <a:noFill/>
          </p:spPr>
        </p:pic>
      </p:grpSp>
      <p:grpSp>
        <p:nvGrpSpPr>
          <p:cNvPr id="32" name="Group 31"/>
          <p:cNvGrpSpPr/>
          <p:nvPr/>
        </p:nvGrpSpPr>
        <p:grpSpPr>
          <a:xfrm>
            <a:off x="1661919" y="1862517"/>
            <a:ext cx="528406" cy="528348"/>
            <a:chOff x="648016" y="1294263"/>
            <a:chExt cx="528406" cy="528348"/>
          </a:xfrm>
          <a:solidFill>
            <a:srgbClr val="0597CB"/>
          </a:solidFill>
        </p:grpSpPr>
        <p:sp>
          <p:nvSpPr>
            <p:cNvPr id="33" name="Oval 32"/>
            <p:cNvSpPr/>
            <p:nvPr/>
          </p:nvSpPr>
          <p:spPr>
            <a:xfrm>
              <a:off x="648016" y="1294263"/>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 name="Picture 8" descr="Risultati immagini per 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24" y="1356556"/>
              <a:ext cx="409190" cy="409190"/>
            </a:xfrm>
            <a:prstGeom prst="rect">
              <a:avLst/>
            </a:prstGeom>
            <a:noFill/>
          </p:spPr>
        </p:pic>
      </p:grpSp>
      <p:grpSp>
        <p:nvGrpSpPr>
          <p:cNvPr id="35" name="Group 34"/>
          <p:cNvGrpSpPr/>
          <p:nvPr/>
        </p:nvGrpSpPr>
        <p:grpSpPr>
          <a:xfrm>
            <a:off x="1661919" y="2879883"/>
            <a:ext cx="528406" cy="528348"/>
            <a:chOff x="648016" y="1976519"/>
            <a:chExt cx="528406" cy="528348"/>
          </a:xfrm>
          <a:solidFill>
            <a:srgbClr val="0597CB"/>
          </a:solidFill>
        </p:grpSpPr>
        <p:sp>
          <p:nvSpPr>
            <p:cNvPr id="36" name="Oval 35"/>
            <p:cNvSpPr/>
            <p:nvPr/>
          </p:nvSpPr>
          <p:spPr>
            <a:xfrm>
              <a:off x="648016" y="1976519"/>
              <a:ext cx="528406" cy="528348"/>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10" descr="Risultati immagini per targe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34" t="15508" r="15296" b="28420"/>
            <a:stretch/>
          </p:blipFill>
          <p:spPr bwMode="auto">
            <a:xfrm>
              <a:off x="710665" y="2055936"/>
              <a:ext cx="403108" cy="369515"/>
            </a:xfrm>
            <a:prstGeom prst="rect">
              <a:avLst/>
            </a:prstGeom>
            <a:noFill/>
          </p:spPr>
        </p:pic>
      </p:grpSp>
      <p:grpSp>
        <p:nvGrpSpPr>
          <p:cNvPr id="38" name="Group 37"/>
          <p:cNvGrpSpPr/>
          <p:nvPr/>
        </p:nvGrpSpPr>
        <p:grpSpPr>
          <a:xfrm>
            <a:off x="1661919" y="5376925"/>
            <a:ext cx="529200" cy="529200"/>
            <a:chOff x="648016" y="4777117"/>
            <a:chExt cx="529200" cy="529200"/>
          </a:xfrm>
          <a:solidFill>
            <a:srgbClr val="0597CB"/>
          </a:solidFill>
        </p:grpSpPr>
        <p:sp>
          <p:nvSpPr>
            <p:cNvPr id="39" name="Oval 38"/>
            <p:cNvSpPr/>
            <p:nvPr/>
          </p:nvSpPr>
          <p:spPr>
            <a:xfrm>
              <a:off x="648016" y="4777117"/>
              <a:ext cx="529200" cy="52920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0" name="Picture 20" descr="Risultati immagini per euro banknote ico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2428" y1="72364" x2="35942" y2="72843"/>
                          <a14:foregroundMark x1="30032" y1="48243" x2="34345" y2="49201"/>
                        </a14:backgroundRemoval>
                      </a14:imgEffect>
                    </a14:imgLayer>
                  </a14:imgProps>
                </a:ext>
                <a:ext uri="{28A0092B-C50C-407E-A947-70E740481C1C}">
                  <a14:useLocalDpi xmlns:a14="http://schemas.microsoft.com/office/drawing/2010/main" val="0"/>
                </a:ext>
              </a:extLst>
            </a:blip>
            <a:srcRect l="15302" t="39319" r="19232" b="22780"/>
            <a:stretch/>
          </p:blipFill>
          <p:spPr bwMode="auto">
            <a:xfrm>
              <a:off x="727914" y="4885611"/>
              <a:ext cx="271088" cy="156964"/>
            </a:xfrm>
            <a:prstGeom prst="rect">
              <a:avLst/>
            </a:prstGeom>
            <a:grpFill/>
            <a:extLst/>
          </p:spPr>
        </p:pic>
        <p:pic>
          <p:nvPicPr>
            <p:cNvPr id="41" name="Picture 18" descr="Risultati immagini per dat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862" y="4943338"/>
              <a:ext cx="254456" cy="254485"/>
            </a:xfrm>
            <a:prstGeom prst="rect">
              <a:avLst/>
            </a:prstGeom>
            <a:grpFill/>
          </p:spPr>
        </p:pic>
      </p:grpSp>
      <p:sp>
        <p:nvSpPr>
          <p:cNvPr id="47"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a:xfrm>
            <a:off x="8610600" y="6554470"/>
            <a:ext cx="2743200" cy="365125"/>
          </a:xfrm>
        </p:spPr>
        <p:txBody>
          <a:bodyPr/>
          <a:lstStyle/>
          <a:p>
            <a:fld id="{10AFF00E-9DC3-7240-8851-04147A744FC9}" type="slidenum">
              <a:rPr lang="it-IT" smtClean="0"/>
              <a:t>23</a:t>
            </a:fld>
            <a:endParaRPr lang="it-IT" dirty="0"/>
          </a:p>
        </p:txBody>
      </p:sp>
      <p:sp>
        <p:nvSpPr>
          <p:cNvPr id="45" name="Rectangle 960">
            <a:extLst>
              <a:ext uri="{FF2B5EF4-FFF2-40B4-BE49-F238E27FC236}">
                <a16:creationId xmlns="" xmlns:a16="http://schemas.microsoft.com/office/drawing/2014/main" id="{3F9AD9F8-ED02-4D5A-9865-27667DA90BAF}"/>
              </a:ext>
            </a:extLst>
          </p:cNvPr>
          <p:cNvSpPr>
            <a:spLocks noChangeArrowheads="1"/>
          </p:cNvSpPr>
          <p:nvPr/>
        </p:nvSpPr>
        <p:spPr bwMode="auto">
          <a:xfrm>
            <a:off x="8225467" y="350290"/>
            <a:ext cx="2678400" cy="572400"/>
          </a:xfrm>
          <a:prstGeom prst="rect">
            <a:avLst/>
          </a:prstGeom>
          <a:solidFill>
            <a:srgbClr val="C3EEFD"/>
          </a:solidFill>
          <a:ln w="19050">
            <a:solidFill>
              <a:srgbClr val="0597CB"/>
            </a:solidFill>
            <a:prstDash val="solid"/>
            <a:miter lim="800000"/>
            <a:headEnd/>
            <a:tailEnd/>
          </a:ln>
        </p:spPr>
        <p:txBody>
          <a:bodyPr vert="horz" wrap="square" lIns="0" tIns="0" rIns="864000" bIns="0" numCol="1" anchor="ctr" anchorCtr="0" compatLnSpc="1">
            <a:prstTxWarp prst="textNoShape">
              <a:avLst/>
            </a:prstTxWarp>
          </a:bodyPr>
          <a:lstStyle/>
          <a:p>
            <a:pPr algn="ctr"/>
            <a:r>
              <a:rPr lang="it-IT" sz="1200" b="1" i="1" kern="0" dirty="0">
                <a:cs typeface="Arial" panose="020B0604020202020204" pitchFamily="34" charset="0"/>
              </a:rPr>
              <a:t>ISEE e Casellario dell’assistenza</a:t>
            </a:r>
          </a:p>
        </p:txBody>
      </p:sp>
      <p:grpSp>
        <p:nvGrpSpPr>
          <p:cNvPr id="46" name="Group 45"/>
          <p:cNvGrpSpPr/>
          <p:nvPr/>
        </p:nvGrpSpPr>
        <p:grpSpPr>
          <a:xfrm>
            <a:off x="10094502" y="292252"/>
            <a:ext cx="688477" cy="688477"/>
            <a:chOff x="11230847" y="318886"/>
            <a:chExt cx="688477" cy="688477"/>
          </a:xfrm>
        </p:grpSpPr>
        <p:sp>
          <p:nvSpPr>
            <p:cNvPr id="48" name="Oval 47"/>
            <p:cNvSpPr/>
            <p:nvPr/>
          </p:nvSpPr>
          <p:spPr>
            <a:xfrm>
              <a:off x="11230847" y="318886"/>
              <a:ext cx="688477" cy="688477"/>
            </a:xfrm>
            <a:prstGeom prst="ellipse">
              <a:avLst/>
            </a:pr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9791" y="490992"/>
              <a:ext cx="330589" cy="344265"/>
            </a:xfrm>
            <a:prstGeom prst="rect">
              <a:avLst/>
            </a:prstGeom>
          </p:spPr>
        </p:pic>
      </p:grpSp>
      <p:sp>
        <p:nvSpPr>
          <p:cNvPr id="25" name="Segnaposto data 3">
            <a:extLst>
              <a:ext uri="{FF2B5EF4-FFF2-40B4-BE49-F238E27FC236}">
                <a16:creationId xmlns="" xmlns:a16="http://schemas.microsoft.com/office/drawing/2014/main" id="{A092AFAE-8537-094E-AA53-83CB22731D9B}"/>
              </a:ext>
            </a:extLst>
          </p:cNvPr>
          <p:cNvSpPr>
            <a:spLocks noGrp="1"/>
          </p:cNvSpPr>
          <p:nvPr>
            <p:ph type="dt" sz="half" idx="10"/>
          </p:nvPr>
        </p:nvSpPr>
        <p:spPr>
          <a:xfrm>
            <a:off x="838200" y="6554470"/>
            <a:ext cx="2743200" cy="365125"/>
          </a:xfrm>
        </p:spPr>
        <p:txBody>
          <a:bodyPr/>
          <a:lstStyle/>
          <a:p>
            <a:fld id="{6061D4C3-E8FC-B644-BB63-C2DE41679BBD}" type="datetime1">
              <a:rPr lang="it-IT" smtClean="0"/>
              <a:pPr/>
              <a:t>15/05/2019</a:t>
            </a:fld>
            <a:endParaRPr lang="it-IT" dirty="0"/>
          </a:p>
        </p:txBody>
      </p:sp>
      <p:sp>
        <p:nvSpPr>
          <p:cNvPr id="42"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vert="horz" lIns="91440" tIns="45720" rIns="91440" bIns="45720" rtlCol="0" anchor="ctr">
            <a:noAutofit/>
          </a:bodyPr>
          <a:lstStyle/>
          <a:p>
            <a:r>
              <a:rPr lang="it-IT" sz="2800" dirty="0">
                <a:solidFill>
                  <a:srgbClr val="0070C0"/>
                </a:solidFill>
                <a:latin typeface="Arial Black" panose="020B0A04020102020204" pitchFamily="34" charset="0"/>
              </a:rPr>
              <a:t>Ammortizzatori sociali</a:t>
            </a:r>
          </a:p>
        </p:txBody>
      </p:sp>
    </p:spTree>
    <p:extLst>
      <p:ext uri="{BB962C8B-B14F-4D97-AF65-F5344CB8AC3E}">
        <p14:creationId xmlns:p14="http://schemas.microsoft.com/office/powerpoint/2010/main" val="1987939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24</a:t>
            </a:fld>
            <a:endParaRPr lang="it-IT" dirty="0"/>
          </a:p>
        </p:txBody>
      </p:sp>
      <p:sp>
        <p:nvSpPr>
          <p:cNvPr id="7"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a:noAutofit/>
          </a:bodyPr>
          <a:lstStyle/>
          <a:p>
            <a:pPr marL="457200" indent="-457200">
              <a:lnSpc>
                <a:spcPct val="107000"/>
              </a:lnSpc>
              <a:buFont typeface="Wingdings" panose="05000000000000000000" pitchFamily="2" charset="2"/>
              <a:buChar char="q"/>
            </a:pPr>
            <a:r>
              <a:rPr lang="it-IT" altLang="it-IT" sz="2800" dirty="0">
                <a:solidFill>
                  <a:srgbClr val="002060"/>
                </a:solidFill>
                <a:latin typeface="Arial Black" panose="020B0A04020102020204" pitchFamily="34" charset="0"/>
              </a:rPr>
              <a:t>Le prestazioni pensionistiche</a:t>
            </a:r>
          </a:p>
        </p:txBody>
      </p:sp>
      <p:sp>
        <p:nvSpPr>
          <p:cNvPr id="9" name="Segnaposto testo 2">
            <a:extLst>
              <a:ext uri="{FF2B5EF4-FFF2-40B4-BE49-F238E27FC236}">
                <a16:creationId xmlns="" xmlns:a16="http://schemas.microsoft.com/office/drawing/2014/main" id="{D9606EC9-F295-D544-8FF5-4363CFF7ACC1}"/>
              </a:ext>
            </a:extLst>
          </p:cNvPr>
          <p:cNvSpPr txBox="1">
            <a:spLocks/>
          </p:cNvSpPr>
          <p:nvPr/>
        </p:nvSpPr>
        <p:spPr>
          <a:xfrm>
            <a:off x="1333488" y="1363153"/>
            <a:ext cx="9782533" cy="528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it-IT" sz="1600" dirty="0">
              <a:solidFill>
                <a:srgbClr val="002060"/>
              </a:solidFill>
              <a:latin typeface="Arial" panose="020B0604020202020204" pitchFamily="34" charset="0"/>
              <a:cs typeface="Arial" panose="020B0604020202020204" pitchFamily="34" charset="0"/>
            </a:endParaRPr>
          </a:p>
        </p:txBody>
      </p:sp>
      <p:sp>
        <p:nvSpPr>
          <p:cNvPr id="11" name="Rectangle 960"/>
          <p:cNvSpPr>
            <a:spLocks noChangeArrowheads="1"/>
          </p:cNvSpPr>
          <p:nvPr/>
        </p:nvSpPr>
        <p:spPr bwMode="auto">
          <a:xfrm>
            <a:off x="1112440" y="3930457"/>
            <a:ext cx="4668528" cy="967751"/>
          </a:xfrm>
          <a:prstGeom prst="rect">
            <a:avLst/>
          </a:prstGeom>
          <a:solidFill>
            <a:srgbClr val="C3EEFD"/>
          </a:solidFill>
          <a:ln w="19050">
            <a:solidFill>
              <a:srgbClr val="0597CB"/>
            </a:solidFill>
            <a:prstDash val="solid"/>
            <a:miter lim="800000"/>
            <a:headEnd/>
            <a:tailEnd/>
          </a:ln>
        </p:spPr>
        <p:txBody>
          <a:bodyPr vert="horz" wrap="square" lIns="1224000" tIns="0" rIns="0" bIns="0" numCol="1" anchor="ctr" anchorCtr="0" compatLnSpc="1">
            <a:prstTxWarp prst="textNoShape">
              <a:avLst/>
            </a:prstTxWarp>
          </a:bodyPr>
          <a:lstStyle/>
          <a:p>
            <a:pPr algn="ctr" fontAlgn="auto">
              <a:spcBef>
                <a:spcPts val="0"/>
              </a:spcBef>
              <a:spcAft>
                <a:spcPts val="0"/>
              </a:spcAft>
            </a:pPr>
            <a:r>
              <a:rPr lang="it-IT" sz="1500" b="1" i="1" kern="0" dirty="0" smtClean="0">
                <a:solidFill>
                  <a:srgbClr val="002060"/>
                </a:solidFill>
                <a:cs typeface="Arial" panose="020B0604020202020204" pitchFamily="34" charset="0"/>
              </a:rPr>
              <a:t>I sistemi di calcolo: platee post riforme Dini e Fornero</a:t>
            </a:r>
            <a:endParaRPr lang="it-IT" sz="1500" b="1" i="1" kern="0" dirty="0">
              <a:solidFill>
                <a:srgbClr val="002060"/>
              </a:solidFill>
              <a:cs typeface="Arial" panose="020B0604020202020204" pitchFamily="34" charset="0"/>
            </a:endParaRPr>
          </a:p>
        </p:txBody>
      </p:sp>
      <p:sp>
        <p:nvSpPr>
          <p:cNvPr id="16" name="Rectangle 960"/>
          <p:cNvSpPr>
            <a:spLocks noChangeArrowheads="1"/>
          </p:cNvSpPr>
          <p:nvPr/>
        </p:nvSpPr>
        <p:spPr bwMode="auto">
          <a:xfrm>
            <a:off x="1041560" y="5352132"/>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algn="ctr" fontAlgn="auto">
              <a:spcBef>
                <a:spcPts val="0"/>
              </a:spcBef>
              <a:spcAft>
                <a:spcPts val="0"/>
              </a:spcAft>
            </a:pPr>
            <a:r>
              <a:rPr lang="it-IT" sz="1500" b="1" i="1" kern="0" dirty="0" smtClean="0">
                <a:solidFill>
                  <a:srgbClr val="002060"/>
                </a:solidFill>
                <a:cs typeface="Arial" panose="020B0604020202020204" pitchFamily="34" charset="0"/>
              </a:rPr>
              <a:t>Le pensioni di invalidità: previdenza e assistenza</a:t>
            </a:r>
            <a:endParaRPr lang="it-IT" sz="1500" b="1" i="1" kern="0" dirty="0">
              <a:solidFill>
                <a:srgbClr val="002060"/>
              </a:solidFill>
              <a:cs typeface="Arial" panose="020B0604020202020204" pitchFamily="34" charset="0"/>
            </a:endParaRPr>
          </a:p>
        </p:txBody>
      </p:sp>
      <p:sp>
        <p:nvSpPr>
          <p:cNvPr id="19" name="Rectangle 960"/>
          <p:cNvSpPr>
            <a:spLocks noChangeArrowheads="1"/>
          </p:cNvSpPr>
          <p:nvPr/>
        </p:nvSpPr>
        <p:spPr bwMode="auto">
          <a:xfrm>
            <a:off x="6447493" y="3929053"/>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marL="0" indent="0" algn="ctr" fontAlgn="auto">
              <a:spcBef>
                <a:spcPts val="0"/>
              </a:spcBef>
              <a:spcAft>
                <a:spcPts val="0"/>
              </a:spcAft>
              <a:buNone/>
            </a:pPr>
            <a:r>
              <a:rPr lang="it-IT" sz="1500" b="1" i="1" kern="0" dirty="0" smtClean="0">
                <a:solidFill>
                  <a:srgbClr val="002060"/>
                </a:solidFill>
                <a:cs typeface="Arial" panose="020B0604020202020204" pitchFamily="34" charset="0"/>
              </a:rPr>
              <a:t>Pensioni ai superstiti</a:t>
            </a:r>
            <a:endParaRPr lang="it-IT" sz="1500" b="1" i="1" kern="0" dirty="0">
              <a:solidFill>
                <a:srgbClr val="002060"/>
              </a:solidFill>
              <a:cs typeface="Arial" panose="020B0604020202020204" pitchFamily="34" charset="0"/>
            </a:endParaRPr>
          </a:p>
        </p:txBody>
      </p:sp>
      <p:sp>
        <p:nvSpPr>
          <p:cNvPr id="25" name="Rectangle 960"/>
          <p:cNvSpPr>
            <a:spLocks noChangeArrowheads="1"/>
          </p:cNvSpPr>
          <p:nvPr/>
        </p:nvSpPr>
        <p:spPr bwMode="auto">
          <a:xfrm>
            <a:off x="1038000" y="2434293"/>
            <a:ext cx="4668528" cy="967751"/>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pPr algn="ctr" fontAlgn="auto">
              <a:spcBef>
                <a:spcPts val="0"/>
              </a:spcBef>
              <a:spcAft>
                <a:spcPts val="0"/>
              </a:spcAft>
            </a:pPr>
            <a:r>
              <a:rPr lang="it-IT" sz="1500" b="1" i="1" kern="0" dirty="0" smtClean="0">
                <a:solidFill>
                  <a:srgbClr val="002060"/>
                </a:solidFill>
                <a:cs typeface="Arial" panose="020B0604020202020204" pitchFamily="34" charset="0"/>
              </a:rPr>
              <a:t>Pensione di vecchiaia e anticipata</a:t>
            </a:r>
            <a:endParaRPr lang="it-IT" sz="1500" b="1" i="1" kern="0" dirty="0">
              <a:solidFill>
                <a:srgbClr val="002060"/>
              </a:solidFill>
              <a:cs typeface="Arial" panose="020B0604020202020204" pitchFamily="34" charset="0"/>
            </a:endParaRPr>
          </a:p>
        </p:txBody>
      </p:sp>
      <p:sp>
        <p:nvSpPr>
          <p:cNvPr id="22" name="Rectangle 960"/>
          <p:cNvSpPr>
            <a:spLocks noChangeArrowheads="1"/>
          </p:cNvSpPr>
          <p:nvPr/>
        </p:nvSpPr>
        <p:spPr bwMode="auto">
          <a:xfrm>
            <a:off x="6441432" y="5336802"/>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marL="0" indent="0" algn="ctr" fontAlgn="auto">
              <a:spcBef>
                <a:spcPts val="0"/>
              </a:spcBef>
              <a:spcAft>
                <a:spcPts val="0"/>
              </a:spcAft>
              <a:buNone/>
            </a:pPr>
            <a:r>
              <a:rPr lang="it-IT" sz="1500" b="1" i="1" kern="0" dirty="0" smtClean="0">
                <a:solidFill>
                  <a:srgbClr val="002060"/>
                </a:solidFill>
                <a:cs typeface="Arial" panose="020B0604020202020204" pitchFamily="34" charset="0"/>
              </a:rPr>
              <a:t>TFR e TFS dei dipendenti pubblici</a:t>
            </a:r>
            <a:endParaRPr lang="it-IT" sz="1500" b="1" i="1" kern="0" dirty="0">
              <a:solidFill>
                <a:srgbClr val="002060"/>
              </a:solidFill>
              <a:cs typeface="Arial" panose="020B0604020202020204" pitchFamily="34" charset="0"/>
            </a:endParaRPr>
          </a:p>
        </p:txBody>
      </p:sp>
      <p:pic>
        <p:nvPicPr>
          <p:cNvPr id="33" name="Immagine 32"/>
          <p:cNvPicPr>
            <a:picLocks noChangeAspect="1"/>
          </p:cNvPicPr>
          <p:nvPr/>
        </p:nvPicPr>
        <p:blipFill>
          <a:blip r:embed="rId3"/>
          <a:stretch>
            <a:fillRect/>
          </a:stretch>
        </p:blipFill>
        <p:spPr>
          <a:xfrm>
            <a:off x="6659682" y="4034762"/>
            <a:ext cx="664372" cy="679154"/>
          </a:xfrm>
          <a:prstGeom prst="rect">
            <a:avLst/>
          </a:prstGeom>
        </p:spPr>
      </p:pic>
      <p:sp>
        <p:nvSpPr>
          <p:cNvPr id="35" name="Rectangle 960"/>
          <p:cNvSpPr>
            <a:spLocks noChangeArrowheads="1"/>
          </p:cNvSpPr>
          <p:nvPr/>
        </p:nvSpPr>
        <p:spPr bwMode="auto">
          <a:xfrm>
            <a:off x="6441432" y="2424572"/>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algn="ctr" fontAlgn="auto">
              <a:spcBef>
                <a:spcPts val="0"/>
              </a:spcBef>
              <a:spcAft>
                <a:spcPts val="0"/>
              </a:spcAft>
            </a:pPr>
            <a:r>
              <a:rPr lang="it-IT" sz="1500" b="1" i="1" kern="0" dirty="0" smtClean="0">
                <a:solidFill>
                  <a:srgbClr val="002060"/>
                </a:solidFill>
                <a:cs typeface="Arial" panose="020B0604020202020204" pitchFamily="34" charset="0"/>
              </a:rPr>
              <a:t>Totalizzazione e cumulo</a:t>
            </a:r>
            <a:endParaRPr lang="it-IT" sz="1500" b="1" i="1" kern="0" dirty="0">
              <a:solidFill>
                <a:srgbClr val="002060"/>
              </a:solidFill>
              <a:cs typeface="Arial" panose="020B0604020202020204" pitchFamily="34" charset="0"/>
            </a:endParaRPr>
          </a:p>
        </p:txBody>
      </p:sp>
      <p:pic>
        <p:nvPicPr>
          <p:cNvPr id="36" name="Immagine 35"/>
          <p:cNvPicPr>
            <a:picLocks noChangeAspect="1"/>
          </p:cNvPicPr>
          <p:nvPr/>
        </p:nvPicPr>
        <p:blipFill>
          <a:blip r:embed="rId4"/>
          <a:stretch>
            <a:fillRect/>
          </a:stretch>
        </p:blipFill>
        <p:spPr>
          <a:xfrm>
            <a:off x="1391476" y="4088076"/>
            <a:ext cx="639691" cy="649704"/>
          </a:xfrm>
          <a:prstGeom prst="rect">
            <a:avLst/>
          </a:prstGeom>
        </p:spPr>
      </p:pic>
      <p:pic>
        <p:nvPicPr>
          <p:cNvPr id="37" name="Immagine 36"/>
          <p:cNvPicPr>
            <a:picLocks noChangeAspect="1"/>
          </p:cNvPicPr>
          <p:nvPr/>
        </p:nvPicPr>
        <p:blipFill>
          <a:blip r:embed="rId5"/>
          <a:stretch>
            <a:fillRect/>
          </a:stretch>
        </p:blipFill>
        <p:spPr>
          <a:xfrm>
            <a:off x="6621086" y="2603458"/>
            <a:ext cx="702968" cy="629419"/>
          </a:xfrm>
          <a:prstGeom prst="rect">
            <a:avLst/>
          </a:prstGeom>
        </p:spPr>
      </p:pic>
      <p:pic>
        <p:nvPicPr>
          <p:cNvPr id="38" name="Immagine 37"/>
          <p:cNvPicPr>
            <a:picLocks noChangeAspect="1"/>
          </p:cNvPicPr>
          <p:nvPr/>
        </p:nvPicPr>
        <p:blipFill>
          <a:blip r:embed="rId6"/>
          <a:stretch>
            <a:fillRect/>
          </a:stretch>
        </p:blipFill>
        <p:spPr>
          <a:xfrm>
            <a:off x="1370296" y="2568823"/>
            <a:ext cx="660871" cy="679247"/>
          </a:xfrm>
          <a:prstGeom prst="rect">
            <a:avLst/>
          </a:prstGeom>
        </p:spPr>
      </p:pic>
      <p:pic>
        <p:nvPicPr>
          <p:cNvPr id="39" name="Immagine 38"/>
          <p:cNvPicPr>
            <a:picLocks noChangeAspect="1"/>
          </p:cNvPicPr>
          <p:nvPr/>
        </p:nvPicPr>
        <p:blipFill>
          <a:blip r:embed="rId7"/>
          <a:stretch>
            <a:fillRect/>
          </a:stretch>
        </p:blipFill>
        <p:spPr>
          <a:xfrm>
            <a:off x="1391476" y="5636388"/>
            <a:ext cx="459741" cy="512790"/>
          </a:xfrm>
          <a:prstGeom prst="rect">
            <a:avLst/>
          </a:prstGeom>
        </p:spPr>
      </p:pic>
      <p:pic>
        <p:nvPicPr>
          <p:cNvPr id="40" name="Immagine 39"/>
          <p:cNvPicPr>
            <a:picLocks noChangeAspect="1"/>
          </p:cNvPicPr>
          <p:nvPr/>
        </p:nvPicPr>
        <p:blipFill>
          <a:blip r:embed="rId8"/>
          <a:stretch>
            <a:fillRect/>
          </a:stretch>
        </p:blipFill>
        <p:spPr>
          <a:xfrm>
            <a:off x="6689639" y="5462514"/>
            <a:ext cx="634415" cy="642566"/>
          </a:xfrm>
          <a:prstGeom prst="rect">
            <a:avLst/>
          </a:prstGeom>
        </p:spPr>
      </p:pic>
    </p:spTree>
    <p:extLst>
      <p:ext uri="{BB962C8B-B14F-4D97-AF65-F5344CB8AC3E}">
        <p14:creationId xmlns:p14="http://schemas.microsoft.com/office/powerpoint/2010/main" val="3706301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25</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4265911"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Pensione di </a:t>
            </a:r>
            <a:r>
              <a:rPr lang="it-IT" sz="3200" b="1" i="1" kern="0" dirty="0" smtClean="0">
                <a:solidFill>
                  <a:srgbClr val="002060"/>
                </a:solidFill>
                <a:cs typeface="Arial" panose="020B0604020202020204" pitchFamily="34" charset="0"/>
              </a:rPr>
              <a:t>vecchiaia</a:t>
            </a:r>
            <a:endParaRPr lang="it-IT" sz="3200" b="1" i="1" kern="0" dirty="0">
              <a:solidFill>
                <a:srgbClr val="002060"/>
              </a:solidFill>
              <a:cs typeface="Arial" panose="020B0604020202020204" pitchFamily="34" charset="0"/>
            </a:endParaRPr>
          </a:p>
        </p:txBody>
      </p:sp>
      <p:sp>
        <p:nvSpPr>
          <p:cNvPr id="8" name="Rectangle 960"/>
          <p:cNvSpPr>
            <a:spLocks noChangeArrowheads="1"/>
          </p:cNvSpPr>
          <p:nvPr/>
        </p:nvSpPr>
        <p:spPr bwMode="auto">
          <a:xfrm>
            <a:off x="1854201" y="1159625"/>
            <a:ext cx="9283257" cy="807088"/>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r>
              <a:rPr lang="it-IT" sz="2800" b="1" dirty="0" smtClean="0">
                <a:solidFill>
                  <a:srgbClr val="002060"/>
                </a:solidFill>
                <a:latin typeface="Corbel" panose="020B0503020204020204" pitchFamily="34" charset="0"/>
              </a:rPr>
              <a:t>Requisiti </a:t>
            </a:r>
            <a:r>
              <a:rPr lang="it-IT" sz="2800" b="1" dirty="0">
                <a:solidFill>
                  <a:srgbClr val="002060"/>
                </a:solidFill>
                <a:latin typeface="Corbel" panose="020B0503020204020204" pitchFamily="34" charset="0"/>
              </a:rPr>
              <a:t>ordinari per la pensione nel </a:t>
            </a:r>
            <a:r>
              <a:rPr lang="it-IT" sz="2800" b="1" dirty="0" smtClean="0">
                <a:solidFill>
                  <a:srgbClr val="002060"/>
                </a:solidFill>
                <a:latin typeface="Corbel" panose="020B0503020204020204" pitchFamily="34" charset="0"/>
              </a:rPr>
              <a:t>2019</a:t>
            </a:r>
            <a:endParaRPr lang="it-IT" sz="2800" dirty="0">
              <a:solidFill>
                <a:srgbClr val="002060"/>
              </a:solidFill>
            </a:endParaRP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13" name="Tabella 12"/>
          <p:cNvGraphicFramePr>
            <a:graphicFrameLocks noGrp="1"/>
          </p:cNvGraphicFramePr>
          <p:nvPr>
            <p:extLst>
              <p:ext uri="{D42A27DB-BD31-4B8C-83A1-F6EECF244321}">
                <p14:modId xmlns:p14="http://schemas.microsoft.com/office/powerpoint/2010/main" val="352411721"/>
              </p:ext>
            </p:extLst>
          </p:nvPr>
        </p:nvGraphicFramePr>
        <p:xfrm>
          <a:off x="1841951" y="1955604"/>
          <a:ext cx="9283257" cy="3901369"/>
        </p:xfrm>
        <a:graphic>
          <a:graphicData uri="http://schemas.openxmlformats.org/drawingml/2006/table">
            <a:tbl>
              <a:tblPr firstRow="1" bandRow="1">
                <a:tableStyleId>{5C22544A-7EE6-4342-B048-85BDC9FD1C3A}</a:tableStyleId>
              </a:tblPr>
              <a:tblGrid>
                <a:gridCol w="2272631"/>
                <a:gridCol w="3031957"/>
                <a:gridCol w="3978669"/>
              </a:tblGrid>
              <a:tr h="981015">
                <a:tc>
                  <a:txBody>
                    <a:bodyPr/>
                    <a:lstStyle/>
                    <a:p>
                      <a:r>
                        <a:rPr lang="it-IT" b="1" dirty="0" smtClean="0">
                          <a:solidFill>
                            <a:srgbClr val="000000"/>
                          </a:solidFill>
                          <a:latin typeface="Calibri" panose="020F0502020204030204" pitchFamily="34" charset="0"/>
                        </a:rPr>
                        <a:t>Pensione</a:t>
                      </a:r>
                      <a:endParaRPr lang="it-IT" dirty="0"/>
                    </a:p>
                  </a:txBody>
                  <a:tcPr/>
                </a:tc>
                <a:tc>
                  <a:txBody>
                    <a:bodyPr/>
                    <a:lstStyle/>
                    <a:p>
                      <a:r>
                        <a:rPr lang="it-IT" b="1" dirty="0" smtClean="0">
                          <a:solidFill>
                            <a:srgbClr val="000000"/>
                          </a:solidFill>
                          <a:latin typeface="Calibri" panose="020F0502020204030204" pitchFamily="34" charset="0"/>
                        </a:rPr>
                        <a:t>Soggetti in possesso di contribuzione prima del 31.12.1995</a:t>
                      </a:r>
                      <a:endParaRPr lang="it-IT" dirty="0"/>
                    </a:p>
                  </a:txBody>
                  <a:tcPr/>
                </a:tc>
                <a:tc>
                  <a:txBody>
                    <a:bodyPr/>
                    <a:lstStyle/>
                    <a:p>
                      <a:r>
                        <a:rPr lang="it-IT" b="1" dirty="0" smtClean="0">
                          <a:solidFill>
                            <a:srgbClr val="000000"/>
                          </a:solidFill>
                          <a:latin typeface="Calibri" panose="020F0502020204030204" pitchFamily="34" charset="0"/>
                        </a:rPr>
                        <a:t>Soggetti in possesso di contribuzione dopo l’1.1.1996</a:t>
                      </a:r>
                      <a:endParaRPr lang="it-IT" dirty="0"/>
                    </a:p>
                  </a:txBody>
                  <a:tcPr/>
                </a:tc>
              </a:tr>
              <a:tr h="1731634">
                <a:tc>
                  <a:txBody>
                    <a:bodyPr/>
                    <a:lstStyle/>
                    <a:p>
                      <a:r>
                        <a:rPr lang="it-IT" dirty="0" smtClean="0"/>
                        <a:t>Pensione di vecchiaia*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67 anni + 20 anni di contributi</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67 anni + 20 anni di contributi + importo di pensione, pari o superiore1,5 volte l’Assegno sociale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71 anni  + 5 anni di contributi effettivi</a:t>
                      </a:r>
                    </a:p>
                  </a:txBody>
                  <a:tcPr/>
                </a:tc>
              </a:tr>
              <a:tr h="397856">
                <a:tc gridSpan="3">
                  <a:txBody>
                    <a:bodyPr/>
                    <a:lstStyle/>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 I requisiti contributivi si possono raggiungere cumulando gratuitamente i periodi assicurativi non coincidenti presenti nelle diverse gestioni previdenziali	</a:t>
                      </a:r>
                    </a:p>
                    <a:p>
                      <a:endParaRPr lang="it-IT" dirty="0"/>
                    </a:p>
                  </a:txBody>
                  <a:tcPr/>
                </a:tc>
                <a:tc hMerge="1">
                  <a:txBody>
                    <a:bodyPr/>
                    <a:lstStyle/>
                    <a:p>
                      <a:endParaRPr lang="it-IT" dirty="0"/>
                    </a:p>
                  </a:txBody>
                  <a:tcPr/>
                </a:tc>
                <a:tc hMerge="1">
                  <a:txBody>
                    <a:bodyPr/>
                    <a:lstStyle/>
                    <a:p>
                      <a:endParaRPr lang="it-IT" dirty="0"/>
                    </a:p>
                  </a:txBody>
                  <a:tcPr/>
                </a:tc>
              </a:tr>
            </a:tbl>
          </a:graphicData>
        </a:graphic>
      </p:graphicFrame>
    </p:spTree>
    <p:extLst>
      <p:ext uri="{BB962C8B-B14F-4D97-AF65-F5344CB8AC3E}">
        <p14:creationId xmlns:p14="http://schemas.microsoft.com/office/powerpoint/2010/main" val="3069211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26</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4104009" cy="59593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Pensione </a:t>
            </a:r>
            <a:r>
              <a:rPr lang="it-IT" sz="3200" b="1" i="1" kern="0" dirty="0" smtClean="0">
                <a:solidFill>
                  <a:srgbClr val="002060"/>
                </a:solidFill>
                <a:cs typeface="Arial" panose="020B0604020202020204" pitchFamily="34" charset="0"/>
              </a:rPr>
              <a:t>anticipata </a:t>
            </a:r>
            <a:endParaRPr lang="it-IT" sz="3200" b="1" i="1" kern="0" dirty="0">
              <a:solidFill>
                <a:srgbClr val="002060"/>
              </a:solidFill>
              <a:cs typeface="Arial" panose="020B0604020202020204" pitchFamily="34" charset="0"/>
            </a:endParaRPr>
          </a:p>
        </p:txBody>
      </p:sp>
      <p:sp>
        <p:nvSpPr>
          <p:cNvPr id="8" name="Rectangle 960"/>
          <p:cNvSpPr>
            <a:spLocks noChangeArrowheads="1"/>
          </p:cNvSpPr>
          <p:nvPr/>
        </p:nvSpPr>
        <p:spPr bwMode="auto">
          <a:xfrm>
            <a:off x="1854201" y="1159625"/>
            <a:ext cx="9283257" cy="807088"/>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r>
              <a:rPr lang="it-IT" sz="2800" b="1" dirty="0" smtClean="0">
                <a:solidFill>
                  <a:srgbClr val="002060"/>
                </a:solidFill>
                <a:latin typeface="Corbel" panose="020B0503020204020204" pitchFamily="34" charset="0"/>
              </a:rPr>
              <a:t>Requisiti </a:t>
            </a:r>
            <a:r>
              <a:rPr lang="it-IT" sz="2800" b="1" dirty="0">
                <a:solidFill>
                  <a:srgbClr val="002060"/>
                </a:solidFill>
                <a:latin typeface="Corbel" panose="020B0503020204020204" pitchFamily="34" charset="0"/>
              </a:rPr>
              <a:t>ordinari per la pensione nel </a:t>
            </a:r>
            <a:r>
              <a:rPr lang="it-IT" sz="2800" b="1" dirty="0" smtClean="0">
                <a:solidFill>
                  <a:srgbClr val="002060"/>
                </a:solidFill>
                <a:latin typeface="Corbel" panose="020B0503020204020204" pitchFamily="34" charset="0"/>
              </a:rPr>
              <a:t>2019</a:t>
            </a:r>
            <a:endParaRPr lang="it-IT" sz="2800" dirty="0">
              <a:solidFill>
                <a:srgbClr val="002060"/>
              </a:solidFill>
            </a:endParaRP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13" name="Tabella 12"/>
          <p:cNvGraphicFramePr>
            <a:graphicFrameLocks noGrp="1"/>
          </p:cNvGraphicFramePr>
          <p:nvPr>
            <p:extLst>
              <p:ext uri="{D42A27DB-BD31-4B8C-83A1-F6EECF244321}">
                <p14:modId xmlns:p14="http://schemas.microsoft.com/office/powerpoint/2010/main" val="3161395960"/>
              </p:ext>
            </p:extLst>
          </p:nvPr>
        </p:nvGraphicFramePr>
        <p:xfrm>
          <a:off x="1841951" y="1955604"/>
          <a:ext cx="9283257" cy="4455735"/>
        </p:xfrm>
        <a:graphic>
          <a:graphicData uri="http://schemas.openxmlformats.org/drawingml/2006/table">
            <a:tbl>
              <a:tblPr firstRow="1" bandRow="1">
                <a:tableStyleId>{5C22544A-7EE6-4342-B048-85BDC9FD1C3A}</a:tableStyleId>
              </a:tblPr>
              <a:tblGrid>
                <a:gridCol w="2272631"/>
                <a:gridCol w="3031957"/>
                <a:gridCol w="3978669"/>
              </a:tblGrid>
              <a:tr h="981015">
                <a:tc>
                  <a:txBody>
                    <a:bodyPr/>
                    <a:lstStyle/>
                    <a:p>
                      <a:r>
                        <a:rPr lang="it-IT" b="1" dirty="0" smtClean="0">
                          <a:solidFill>
                            <a:srgbClr val="000000"/>
                          </a:solidFill>
                          <a:latin typeface="Calibri" panose="020F0502020204030204" pitchFamily="34" charset="0"/>
                        </a:rPr>
                        <a:t>Pensione</a:t>
                      </a:r>
                      <a:endParaRPr lang="it-IT" dirty="0"/>
                    </a:p>
                  </a:txBody>
                  <a:tcPr/>
                </a:tc>
                <a:tc>
                  <a:txBody>
                    <a:bodyPr/>
                    <a:lstStyle/>
                    <a:p>
                      <a:r>
                        <a:rPr lang="it-IT" b="1" dirty="0" smtClean="0">
                          <a:solidFill>
                            <a:srgbClr val="000000"/>
                          </a:solidFill>
                          <a:latin typeface="Calibri" panose="020F0502020204030204" pitchFamily="34" charset="0"/>
                        </a:rPr>
                        <a:t>Soggetti in possesso di contribuzione prima del 31.12.1995</a:t>
                      </a:r>
                      <a:endParaRPr lang="it-IT" dirty="0"/>
                    </a:p>
                  </a:txBody>
                  <a:tcPr/>
                </a:tc>
                <a:tc>
                  <a:txBody>
                    <a:bodyPr/>
                    <a:lstStyle/>
                    <a:p>
                      <a:r>
                        <a:rPr lang="it-IT" b="1" dirty="0" smtClean="0">
                          <a:solidFill>
                            <a:srgbClr val="000000"/>
                          </a:solidFill>
                          <a:latin typeface="Calibri" panose="020F0502020204030204" pitchFamily="34" charset="0"/>
                        </a:rPr>
                        <a:t>Soggetti in possesso di contribuzione dopo l’1.1.1996</a:t>
                      </a:r>
                      <a:endParaRPr lang="it-IT" dirty="0"/>
                    </a:p>
                  </a:txBody>
                  <a:tcPr/>
                </a:tc>
              </a:tr>
              <a:tr h="1731634">
                <a:tc>
                  <a:txBody>
                    <a:bodyPr/>
                    <a:lstStyle/>
                    <a:p>
                      <a:r>
                        <a:rPr lang="it-IT" sz="1800" b="0" i="0" u="none" strike="noStrike" kern="1200" baseline="0" dirty="0" smtClean="0">
                          <a:solidFill>
                            <a:schemeClr val="dk1"/>
                          </a:solidFill>
                          <a:latin typeface="+mn-lt"/>
                          <a:ea typeface="+mn-ea"/>
                          <a:cs typeface="+mn-cs"/>
                        </a:rPr>
                        <a:t>Pensione anticipata*	</a:t>
                      </a:r>
                    </a:p>
                  </a:txBody>
                  <a:tcPr/>
                </a:tc>
                <a:tc>
                  <a:txBody>
                    <a:bodyPr/>
                    <a:lstStyle/>
                    <a:p>
                      <a:r>
                        <a:rPr lang="it-IT" sz="1800" b="0" i="0" u="none" strike="noStrike" kern="1200" baseline="0" dirty="0" smtClean="0">
                          <a:solidFill>
                            <a:schemeClr val="dk1"/>
                          </a:solidFill>
                          <a:latin typeface="+mn-lt"/>
                          <a:ea typeface="+mn-ea"/>
                          <a:cs typeface="+mn-cs"/>
                        </a:rPr>
                        <a:t>42 anni e 10 mesi di contributi (uomini) </a:t>
                      </a:r>
                    </a:p>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41 anni e 10 mesi (donne)	</a:t>
                      </a:r>
                    </a:p>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	</a:t>
                      </a:r>
                    </a:p>
                  </a:txBody>
                  <a:tcPr/>
                </a:tc>
                <a:tc>
                  <a:txBody>
                    <a:bodyPr/>
                    <a:lstStyle/>
                    <a:p>
                      <a:r>
                        <a:rPr lang="it-IT" sz="1800" b="0" i="0" u="none" strike="noStrike" kern="1200" baseline="0" dirty="0" smtClean="0">
                          <a:solidFill>
                            <a:schemeClr val="dk1"/>
                          </a:solidFill>
                          <a:latin typeface="+mn-lt"/>
                          <a:ea typeface="+mn-ea"/>
                          <a:cs typeface="+mn-cs"/>
                        </a:rPr>
                        <a:t>42 anni e 10 mesi di contributi (uomini) </a:t>
                      </a:r>
                    </a:p>
                    <a:p>
                      <a:r>
                        <a:rPr lang="it-IT" sz="1800" b="0" i="0" u="none" strike="noStrike" kern="1200" baseline="0" dirty="0" smtClean="0">
                          <a:solidFill>
                            <a:schemeClr val="dk1"/>
                          </a:solidFill>
                          <a:latin typeface="+mn-lt"/>
                          <a:ea typeface="+mn-ea"/>
                          <a:cs typeface="+mn-cs"/>
                        </a:rPr>
                        <a:t>41 anni e 10 mesi (donne)</a:t>
                      </a:r>
                    </a:p>
                    <a:p>
                      <a:endParaRPr lang="it-IT" sz="1800" b="0" i="0" u="none" strike="noStrike" kern="1200" baseline="0" dirty="0" smtClean="0">
                        <a:solidFill>
                          <a:schemeClr val="dk1"/>
                        </a:solidFill>
                        <a:latin typeface="+mn-lt"/>
                        <a:ea typeface="+mn-ea"/>
                        <a:cs typeface="+mn-cs"/>
                      </a:endParaRPr>
                    </a:p>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63 anni e 7 mesi + 20 anni di contributi effettivi + importo di pensione, pari o superiore 2,8 volte l’Assegno sociale	</a:t>
                      </a:r>
                    </a:p>
                    <a:p>
                      <a:r>
                        <a:rPr lang="it-IT" sz="1800" b="0" i="0" u="none" strike="noStrike" kern="1200" baseline="0" dirty="0" smtClean="0">
                          <a:solidFill>
                            <a:schemeClr val="dk1"/>
                          </a:solidFill>
                          <a:latin typeface="+mn-lt"/>
                          <a:ea typeface="+mn-ea"/>
                          <a:cs typeface="+mn-cs"/>
                        </a:rPr>
                        <a:t>	</a:t>
                      </a:r>
                    </a:p>
                  </a:txBody>
                  <a:tcPr/>
                </a:tc>
              </a:tr>
              <a:tr h="397856">
                <a:tc gridSpan="3">
                  <a:txBody>
                    <a:bodyPr/>
                    <a:lstStyle/>
                    <a:p>
                      <a:r>
                        <a:rPr lang="it-IT" sz="1800" b="0" i="0" u="none" strike="noStrike" kern="1200" baseline="0" dirty="0" smtClean="0">
                          <a:solidFill>
                            <a:schemeClr val="dk1"/>
                          </a:solidFill>
                          <a:latin typeface="+mn-lt"/>
                          <a:ea typeface="+mn-ea"/>
                          <a:cs typeface="+mn-cs"/>
                        </a:rPr>
                        <a:t>Si applica la c.d. finestra di 3 mesi</a:t>
                      </a:r>
                      <a:r>
                        <a:rPr lang="it-IT" sz="1800" b="0" i="0" u="none" strike="noStrike" kern="1200" baseline="0" dirty="0" smtClean="0">
                          <a:solidFill>
                            <a:schemeClr val="dk1"/>
                          </a:solidFill>
                          <a:latin typeface="+mn-lt"/>
                          <a:ea typeface="+mn-ea"/>
                          <a:cs typeface="+mn-cs"/>
                        </a:rPr>
                        <a:t>.</a:t>
                      </a:r>
                    </a:p>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 I requisiti contributivi si possono raggiungere </a:t>
                      </a:r>
                      <a:r>
                        <a:rPr lang="it-IT" sz="1800" b="1" i="0" u="sng" strike="noStrike" kern="1200" baseline="0" dirty="0" smtClean="0">
                          <a:solidFill>
                            <a:schemeClr val="dk1"/>
                          </a:solidFill>
                          <a:latin typeface="+mn-lt"/>
                          <a:ea typeface="+mn-ea"/>
                          <a:cs typeface="+mn-cs"/>
                        </a:rPr>
                        <a:t>cumulando</a:t>
                      </a:r>
                      <a:r>
                        <a:rPr lang="it-IT" sz="1800" b="0" i="0" u="none" strike="noStrike" kern="1200" baseline="0" dirty="0" smtClean="0">
                          <a:solidFill>
                            <a:schemeClr val="dk1"/>
                          </a:solidFill>
                          <a:latin typeface="+mn-lt"/>
                          <a:ea typeface="+mn-ea"/>
                          <a:cs typeface="+mn-cs"/>
                        </a:rPr>
                        <a:t> gratuitamente i periodi assicurativi non coincidenti presenti nelle diverse gestioni previdenziali	</a:t>
                      </a:r>
                    </a:p>
                  </a:txBody>
                  <a:tcPr/>
                </a:tc>
                <a:tc hMerge="1">
                  <a:txBody>
                    <a:bodyPr/>
                    <a:lstStyle/>
                    <a:p>
                      <a:endParaRPr lang="it-IT" dirty="0"/>
                    </a:p>
                  </a:txBody>
                  <a:tcPr/>
                </a:tc>
                <a:tc hMerge="1">
                  <a:txBody>
                    <a:bodyPr/>
                    <a:lstStyle/>
                    <a:p>
                      <a:endParaRPr lang="it-IT" dirty="0"/>
                    </a:p>
                  </a:txBody>
                  <a:tcPr/>
                </a:tc>
              </a:tr>
            </a:tbl>
          </a:graphicData>
        </a:graphic>
      </p:graphicFrame>
    </p:spTree>
    <p:extLst>
      <p:ext uri="{BB962C8B-B14F-4D97-AF65-F5344CB8AC3E}">
        <p14:creationId xmlns:p14="http://schemas.microsoft.com/office/powerpoint/2010/main" val="2008063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27</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4104009" cy="59593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Pensione </a:t>
            </a:r>
            <a:r>
              <a:rPr lang="it-IT" sz="3200" b="1" i="1" kern="0" dirty="0" smtClean="0">
                <a:solidFill>
                  <a:srgbClr val="002060"/>
                </a:solidFill>
                <a:cs typeface="Arial" panose="020B0604020202020204" pitchFamily="34" charset="0"/>
              </a:rPr>
              <a:t>anticipata </a:t>
            </a:r>
            <a:endParaRPr lang="it-IT" sz="3200" b="1" i="1" kern="0" dirty="0">
              <a:solidFill>
                <a:srgbClr val="002060"/>
              </a:solidFill>
              <a:cs typeface="Arial" panose="020B0604020202020204" pitchFamily="34" charset="0"/>
            </a:endParaRPr>
          </a:p>
        </p:txBody>
      </p:sp>
      <p:sp>
        <p:nvSpPr>
          <p:cNvPr id="8" name="Rectangle 960"/>
          <p:cNvSpPr>
            <a:spLocks noChangeArrowheads="1"/>
          </p:cNvSpPr>
          <p:nvPr/>
        </p:nvSpPr>
        <p:spPr bwMode="auto">
          <a:xfrm>
            <a:off x="1794944" y="927962"/>
            <a:ext cx="9283257" cy="373182"/>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r>
              <a:rPr lang="it-IT" sz="2800" b="1" dirty="0" smtClean="0"/>
              <a:t>Deroghe </a:t>
            </a:r>
            <a:r>
              <a:rPr lang="it-IT" sz="2800" b="1" dirty="0"/>
              <a:t>ai requisiti ordinari per la pensione nel </a:t>
            </a:r>
            <a:r>
              <a:rPr lang="it-IT" sz="2800" b="1" dirty="0" smtClean="0"/>
              <a:t>2019</a:t>
            </a:r>
            <a:endParaRPr lang="it-IT" sz="2800" dirty="0">
              <a:solidFill>
                <a:srgbClr val="002060"/>
              </a:solidFill>
            </a:endParaRP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9" name="Tabella 8"/>
          <p:cNvGraphicFramePr>
            <a:graphicFrameLocks noGrp="1"/>
          </p:cNvGraphicFramePr>
          <p:nvPr>
            <p:extLst>
              <p:ext uri="{D42A27DB-BD31-4B8C-83A1-F6EECF244321}">
                <p14:modId xmlns:p14="http://schemas.microsoft.com/office/powerpoint/2010/main" val="645092700"/>
              </p:ext>
            </p:extLst>
          </p:nvPr>
        </p:nvGraphicFramePr>
        <p:xfrm>
          <a:off x="1816331" y="1301144"/>
          <a:ext cx="9261870" cy="5244035"/>
        </p:xfrm>
        <a:graphic>
          <a:graphicData uri="http://schemas.openxmlformats.org/drawingml/2006/table">
            <a:tbl>
              <a:tblPr firstRow="1" bandRow="1">
                <a:tableStyleId>{5C22544A-7EE6-4342-B048-85BDC9FD1C3A}</a:tableStyleId>
              </a:tblPr>
              <a:tblGrid>
                <a:gridCol w="4630935"/>
                <a:gridCol w="4630935"/>
              </a:tblGrid>
              <a:tr h="517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Pensione</a:t>
                      </a:r>
                      <a:endParaRPr lang="it-IT" dirty="0" smtClean="0"/>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Soggetti in possesso di contribuzione prima del 31.12.1995</a:t>
                      </a:r>
                    </a:p>
                  </a:txBody>
                  <a:tcPr/>
                </a:tc>
              </a:tr>
              <a:tr h="83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Pensione anticipata per categorie deboli* con lavoro precoce (12 mesi di lavoro svolto prima del 19°anno di età)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41 anni di anzianità contributiva</a:t>
                      </a:r>
                    </a:p>
                    <a:p>
                      <a:endParaRPr lang="it-IT" dirty="0"/>
                    </a:p>
                  </a:txBody>
                  <a:tcPr/>
                </a:tc>
              </a:tr>
              <a:tr h="563078">
                <a:tc>
                  <a:txBody>
                    <a:bodyPr/>
                    <a:lstStyle/>
                    <a:p>
                      <a:r>
                        <a:rPr lang="it-IT" sz="1800" b="0" i="0" u="none" strike="noStrike" kern="1200" baseline="0" dirty="0" smtClean="0">
                          <a:solidFill>
                            <a:schemeClr val="dk1"/>
                          </a:solidFill>
                          <a:latin typeface="+mn-lt"/>
                          <a:ea typeface="+mn-ea"/>
                          <a:cs typeface="+mn-cs"/>
                        </a:rPr>
                        <a:t>Pensione di vecchiaia** invalidi non inferiori all’80%	</a:t>
                      </a:r>
                    </a:p>
                  </a:txBody>
                  <a:tcPr/>
                </a:tc>
                <a:tc>
                  <a:txBody>
                    <a:bodyPr/>
                    <a:lstStyle/>
                    <a:p>
                      <a:r>
                        <a:rPr lang="it-IT" sz="1800" b="0" i="0" u="none" strike="noStrike" kern="1200" baseline="0" dirty="0" smtClean="0">
                          <a:solidFill>
                            <a:schemeClr val="dk1"/>
                          </a:solidFill>
                          <a:latin typeface="+mn-lt"/>
                          <a:ea typeface="+mn-ea"/>
                          <a:cs typeface="+mn-cs"/>
                        </a:rPr>
                        <a:t>60 anni e 7 mesi (uomini) 55 anni e 7 mesi (donne) + 20 anni di contributi	</a:t>
                      </a:r>
                    </a:p>
                  </a:txBody>
                  <a:tcPr/>
                </a:tc>
              </a:tr>
              <a:tr h="1220675">
                <a:tc>
                  <a:txBody>
                    <a:bodyPr/>
                    <a:lstStyle/>
                    <a:p>
                      <a:endParaRPr lang="it-IT" sz="1800" b="0" i="0" u="none" strike="noStrike" kern="1200" baseline="0" dirty="0" smtClean="0">
                        <a:solidFill>
                          <a:schemeClr val="dk1"/>
                        </a:solidFill>
                        <a:latin typeface="+mn-lt"/>
                        <a:ea typeface="+mn-ea"/>
                        <a:cs typeface="+mn-cs"/>
                      </a:endParaRPr>
                    </a:p>
                    <a:p>
                      <a:r>
                        <a:rPr lang="it-IT" sz="1800" b="0" i="0" u="none" strike="noStrike" kern="1200" baseline="0" dirty="0" smtClean="0">
                          <a:solidFill>
                            <a:schemeClr val="dk1"/>
                          </a:solidFill>
                          <a:latin typeface="+mn-lt"/>
                          <a:ea typeface="+mn-ea"/>
                          <a:cs typeface="+mn-cs"/>
                        </a:rPr>
                        <a:t>Pensione di vecchiaia** non vedenti		</a:t>
                      </a:r>
                    </a:p>
                    <a:p>
                      <a:endParaRPr lang="it-IT" dirty="0"/>
                    </a:p>
                  </a:txBody>
                  <a:tcPr/>
                </a:tc>
                <a:tc>
                  <a:txBody>
                    <a:bodyPr/>
                    <a:lstStyle/>
                    <a:p>
                      <a:r>
                        <a:rPr lang="it-IT" sz="1800" b="0" i="0" u="none" strike="noStrike" kern="1200" baseline="0" dirty="0" smtClean="0">
                          <a:solidFill>
                            <a:schemeClr val="dk1"/>
                          </a:solidFill>
                          <a:latin typeface="+mn-lt"/>
                          <a:ea typeface="+mn-ea"/>
                          <a:cs typeface="+mn-cs"/>
                        </a:rPr>
                        <a:t>55 anni e 7 mesi (uomini) 50 anni e 7 mesi (donne) + 10 anni di contributi</a:t>
                      </a:r>
                    </a:p>
                    <a:p>
                      <a:r>
                        <a:rPr lang="it-IT" sz="1800" b="0" i="0" u="none" strike="noStrike" kern="1200" baseline="0" dirty="0" smtClean="0">
                          <a:solidFill>
                            <a:schemeClr val="dk1"/>
                          </a:solidFill>
                          <a:latin typeface="+mn-lt"/>
                          <a:ea typeface="+mn-ea"/>
                          <a:cs typeface="+mn-cs"/>
                        </a:rPr>
                        <a:t>65 anni e 7 mesi con 14 anni, 11 mesi + 16 giorni di contributi per i dipendenti pubblici</a:t>
                      </a:r>
                      <a:endParaRPr lang="it-IT" dirty="0"/>
                    </a:p>
                  </a:txBody>
                  <a:tcPr/>
                </a:tc>
              </a:tr>
              <a:tr h="591281">
                <a:tc>
                  <a:txBody>
                    <a:bodyPr/>
                    <a:lstStyle/>
                    <a:p>
                      <a:r>
                        <a:rPr lang="it-IT" b="1" dirty="0" smtClean="0">
                          <a:solidFill>
                            <a:srgbClr val="FF0000"/>
                          </a:solidFill>
                        </a:rPr>
                        <a:t>Pensione anticipata** regime sperimentale donna</a:t>
                      </a:r>
                      <a:endParaRPr lang="it-IT" b="1" dirty="0">
                        <a:solidFill>
                          <a:srgbClr val="FF0000"/>
                        </a:solidFill>
                      </a:endParaRPr>
                    </a:p>
                  </a:txBody>
                  <a:tcPr/>
                </a:tc>
                <a:tc>
                  <a:txBody>
                    <a:bodyPr/>
                    <a:lstStyle/>
                    <a:p>
                      <a:r>
                        <a:rPr lang="it-IT" sz="1800" b="1" i="0" u="none" strike="noStrike" kern="1200" baseline="0" dirty="0" smtClean="0">
                          <a:solidFill>
                            <a:srgbClr val="FF0000"/>
                          </a:solidFill>
                          <a:latin typeface="+mn-lt"/>
                          <a:ea typeface="+mn-ea"/>
                          <a:cs typeface="+mn-cs"/>
                        </a:rPr>
                        <a:t>58 anni (dipendenti) 59 anni (autonome) + 35 anni di contributi entro il 2018	</a:t>
                      </a:r>
                    </a:p>
                  </a:txBody>
                  <a:tcPr/>
                </a:tc>
              </a:tr>
              <a:tr h="1070138">
                <a:tc gridSpan="2">
                  <a:txBody>
                    <a:bodyPr/>
                    <a:lstStyle/>
                    <a:p>
                      <a:r>
                        <a:rPr lang="it-IT" sz="1800" b="0" i="0" u="none" strike="noStrike" kern="1200" baseline="0" dirty="0" smtClean="0">
                          <a:solidFill>
                            <a:schemeClr val="dk1"/>
                          </a:solidFill>
                          <a:latin typeface="+mn-lt"/>
                          <a:ea typeface="+mn-ea"/>
                          <a:cs typeface="+mn-cs"/>
                        </a:rPr>
                        <a:t>*disoccupati, invalidi al 74%, persone che assistono determinati soggetti conviventi con gravi disabilità, lavoratori addetti a lavori c.d. gravosi o particolarmente faticosi e pesanti</a:t>
                      </a:r>
                    </a:p>
                    <a:p>
                      <a:r>
                        <a:rPr lang="it-IT" sz="1800" b="0" i="0" u="none" strike="noStrike" kern="1200" baseline="0" dirty="0" smtClean="0">
                          <a:solidFill>
                            <a:schemeClr val="dk1"/>
                          </a:solidFill>
                          <a:latin typeface="+mn-lt"/>
                          <a:ea typeface="+mn-ea"/>
                          <a:cs typeface="+mn-cs"/>
                        </a:rPr>
                        <a:t>**</a:t>
                      </a:r>
                      <a:r>
                        <a:rPr lang="it-IT" sz="1800" b="1" i="0" u="none" strike="noStrike" kern="1200" baseline="0" dirty="0" smtClean="0">
                          <a:solidFill>
                            <a:srgbClr val="FF0000"/>
                          </a:solidFill>
                          <a:latin typeface="+mn-lt"/>
                          <a:ea typeface="+mn-ea"/>
                          <a:cs typeface="+mn-cs"/>
                        </a:rPr>
                        <a:t>si applica il differimento della decorrenza della pensione pari a 12 mesi (dipendenti) o 18 mesi (autonomi)</a:t>
                      </a:r>
                      <a:r>
                        <a:rPr lang="it-IT" sz="1800" b="0" i="0" u="none" strike="noStrike" kern="1200" baseline="0" dirty="0" smtClean="0">
                          <a:solidFill>
                            <a:schemeClr val="dk1"/>
                          </a:solidFill>
                          <a:latin typeface="+mn-lt"/>
                          <a:ea typeface="+mn-ea"/>
                          <a:cs typeface="+mn-cs"/>
                        </a:rPr>
                        <a:t>	</a:t>
                      </a:r>
                    </a:p>
                  </a:txBody>
                  <a:tcPr/>
                </a:tc>
                <a:tc hMerge="1">
                  <a:txBody>
                    <a:bodyPr/>
                    <a:lstStyle/>
                    <a:p>
                      <a:endParaRPr lang="it-IT" dirty="0"/>
                    </a:p>
                  </a:txBody>
                  <a:tcPr/>
                </a:tc>
              </a:tr>
            </a:tbl>
          </a:graphicData>
        </a:graphic>
      </p:graphicFrame>
    </p:spTree>
    <p:extLst>
      <p:ext uri="{BB962C8B-B14F-4D97-AF65-F5344CB8AC3E}">
        <p14:creationId xmlns:p14="http://schemas.microsoft.com/office/powerpoint/2010/main" val="1467063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28</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4104009" cy="59593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Pensione </a:t>
            </a:r>
            <a:r>
              <a:rPr lang="it-IT" sz="3200" b="1" i="1" kern="0" dirty="0" smtClean="0">
                <a:solidFill>
                  <a:srgbClr val="002060"/>
                </a:solidFill>
                <a:cs typeface="Arial" panose="020B0604020202020204" pitchFamily="34" charset="0"/>
              </a:rPr>
              <a:t>anticipata </a:t>
            </a:r>
            <a:endParaRPr lang="it-IT" sz="3200" b="1" i="1" kern="0" dirty="0">
              <a:solidFill>
                <a:srgbClr val="002060"/>
              </a:solidFill>
              <a:cs typeface="Arial" panose="020B0604020202020204" pitchFamily="34" charset="0"/>
            </a:endParaRPr>
          </a:p>
        </p:txBody>
      </p:sp>
      <p:sp>
        <p:nvSpPr>
          <p:cNvPr id="8" name="Rectangle 960"/>
          <p:cNvSpPr>
            <a:spLocks noChangeArrowheads="1"/>
          </p:cNvSpPr>
          <p:nvPr/>
        </p:nvSpPr>
        <p:spPr bwMode="auto">
          <a:xfrm>
            <a:off x="1771781" y="1213189"/>
            <a:ext cx="9283257" cy="474968"/>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r>
              <a:rPr lang="it-IT" sz="2800" b="1" dirty="0" smtClean="0"/>
              <a:t>Deroghe ai requisiti ordinari per la pensione nel 2019</a:t>
            </a:r>
            <a:endParaRPr lang="it-IT" sz="2800" dirty="0">
              <a:solidFill>
                <a:srgbClr val="002060"/>
              </a:solidFill>
            </a:endParaRP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9" name="Tabella 8"/>
          <p:cNvGraphicFramePr>
            <a:graphicFrameLocks noGrp="1"/>
          </p:cNvGraphicFramePr>
          <p:nvPr>
            <p:extLst>
              <p:ext uri="{D42A27DB-BD31-4B8C-83A1-F6EECF244321}">
                <p14:modId xmlns:p14="http://schemas.microsoft.com/office/powerpoint/2010/main" val="658501084"/>
              </p:ext>
            </p:extLst>
          </p:nvPr>
        </p:nvGraphicFramePr>
        <p:xfrm>
          <a:off x="1782475" y="1795290"/>
          <a:ext cx="9261870" cy="2103120"/>
        </p:xfrm>
        <a:graphic>
          <a:graphicData uri="http://schemas.openxmlformats.org/drawingml/2006/table">
            <a:tbl>
              <a:tblPr firstRow="1" bandRow="1">
                <a:tableStyleId>{5C22544A-7EE6-4342-B048-85BDC9FD1C3A}</a:tableStyleId>
              </a:tblPr>
              <a:tblGrid>
                <a:gridCol w="4630935"/>
                <a:gridCol w="4630935"/>
              </a:tblGrid>
              <a:tr h="517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Pensione</a:t>
                      </a:r>
                      <a:endParaRPr lang="it-IT" dirty="0" smtClean="0"/>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Soggetti in possesso di contribuzione prima del 31.12.1995</a:t>
                      </a:r>
                    </a:p>
                  </a:txBody>
                  <a:tcPr/>
                </a:tc>
              </a:tr>
              <a:tr h="83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Quota 100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Periodo di applicazione Triennio 2019-2021</a:t>
                      </a:r>
                    </a:p>
                  </a:txBody>
                  <a:tcPr/>
                </a:tc>
                <a:tc>
                  <a:txBody>
                    <a:bodyPr/>
                    <a:lstStyle/>
                    <a:p>
                      <a:r>
                        <a:rPr lang="it-IT" dirty="0" smtClean="0"/>
                        <a:t>Almeno 62 anni e almeno 38 anni di contribuzione</a:t>
                      </a:r>
                    </a:p>
                    <a:p>
                      <a:r>
                        <a:rPr lang="it-IT" dirty="0" smtClean="0"/>
                        <a:t>Si applica</a:t>
                      </a:r>
                      <a:r>
                        <a:rPr lang="it-IT" baseline="0" dirty="0" smtClean="0"/>
                        <a:t> la c.d. finestra di 3 </a:t>
                      </a:r>
                      <a:r>
                        <a:rPr lang="it-IT" baseline="0" dirty="0" smtClean="0"/>
                        <a:t>mesi per i dipendenti da datore di lavoro privato e 6 mesi per i dipendenti pubblici</a:t>
                      </a:r>
                    </a:p>
                  </a:txBody>
                  <a:tcPr/>
                </a:tc>
              </a:tr>
            </a:tbl>
          </a:graphicData>
        </a:graphic>
      </p:graphicFrame>
    </p:spTree>
    <p:extLst>
      <p:ext uri="{BB962C8B-B14F-4D97-AF65-F5344CB8AC3E}">
        <p14:creationId xmlns:p14="http://schemas.microsoft.com/office/powerpoint/2010/main" val="4241173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29</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4104009" cy="59593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Pensione </a:t>
            </a:r>
            <a:r>
              <a:rPr lang="it-IT" sz="3200" b="1" i="1" kern="0" dirty="0" smtClean="0">
                <a:solidFill>
                  <a:srgbClr val="002060"/>
                </a:solidFill>
                <a:cs typeface="Arial" panose="020B0604020202020204" pitchFamily="34" charset="0"/>
              </a:rPr>
              <a:t>anticipata </a:t>
            </a:r>
            <a:endParaRPr lang="it-IT" sz="3200" b="1" i="1" kern="0" dirty="0">
              <a:solidFill>
                <a:srgbClr val="002060"/>
              </a:solidFill>
              <a:cs typeface="Arial" panose="020B0604020202020204" pitchFamily="34" charset="0"/>
            </a:endParaRPr>
          </a:p>
        </p:txBody>
      </p:sp>
      <p:sp>
        <p:nvSpPr>
          <p:cNvPr id="8" name="Rectangle 960"/>
          <p:cNvSpPr>
            <a:spLocks noChangeArrowheads="1"/>
          </p:cNvSpPr>
          <p:nvPr/>
        </p:nvSpPr>
        <p:spPr bwMode="auto">
          <a:xfrm>
            <a:off x="1771781" y="1213189"/>
            <a:ext cx="9283257" cy="474968"/>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r>
              <a:rPr lang="it-IT" sz="2800" b="1" dirty="0" smtClean="0"/>
              <a:t>Deroghe ai requisiti ordinari per la pensione nel 2019</a:t>
            </a:r>
            <a:endParaRPr lang="it-IT" sz="2800" dirty="0">
              <a:solidFill>
                <a:srgbClr val="002060"/>
              </a:solidFill>
            </a:endParaRP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9" name="Tabella 8"/>
          <p:cNvGraphicFramePr>
            <a:graphicFrameLocks noGrp="1"/>
          </p:cNvGraphicFramePr>
          <p:nvPr>
            <p:extLst>
              <p:ext uri="{D42A27DB-BD31-4B8C-83A1-F6EECF244321}">
                <p14:modId xmlns:p14="http://schemas.microsoft.com/office/powerpoint/2010/main" val="3233060071"/>
              </p:ext>
            </p:extLst>
          </p:nvPr>
        </p:nvGraphicFramePr>
        <p:xfrm>
          <a:off x="1782475" y="1795290"/>
          <a:ext cx="9261870" cy="1554480"/>
        </p:xfrm>
        <a:graphic>
          <a:graphicData uri="http://schemas.openxmlformats.org/drawingml/2006/table">
            <a:tbl>
              <a:tblPr firstRow="1" bandRow="1">
                <a:tableStyleId>{5C22544A-7EE6-4342-B048-85BDC9FD1C3A}</a:tableStyleId>
              </a:tblPr>
              <a:tblGrid>
                <a:gridCol w="4630935"/>
                <a:gridCol w="4630935"/>
              </a:tblGrid>
              <a:tr h="517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Pensione</a:t>
                      </a:r>
                      <a:endParaRPr lang="it-IT" dirty="0" smtClean="0"/>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00"/>
                          </a:solidFill>
                          <a:latin typeface="Calibri" panose="020F0502020204030204" pitchFamily="34" charset="0"/>
                        </a:rPr>
                        <a:t>Soggetti in possesso di contribuzione prima del 31.12.1995</a:t>
                      </a:r>
                    </a:p>
                  </a:txBody>
                  <a:tcPr/>
                </a:tc>
              </a:tr>
              <a:tr h="83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Quota 100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Periodo di applicazione Triennio 2019-2021</a:t>
                      </a:r>
                    </a:p>
                  </a:txBody>
                  <a:tcPr/>
                </a:tc>
                <a:tc>
                  <a:txBody>
                    <a:bodyPr/>
                    <a:lstStyle/>
                    <a:p>
                      <a:r>
                        <a:rPr lang="it-IT" dirty="0" smtClean="0"/>
                        <a:t>Almeno 62 anni e almeno 38 anni di contribuzione</a:t>
                      </a:r>
                    </a:p>
                    <a:p>
                      <a:r>
                        <a:rPr lang="it-IT" dirty="0" smtClean="0"/>
                        <a:t>Si applica</a:t>
                      </a:r>
                      <a:r>
                        <a:rPr lang="it-IT" baseline="0" dirty="0" smtClean="0"/>
                        <a:t> la c.d. finestra di 3 mesi</a:t>
                      </a:r>
                      <a:endParaRPr lang="it-IT" dirty="0"/>
                    </a:p>
                  </a:txBody>
                  <a:tcPr/>
                </a:tc>
              </a:tr>
            </a:tbl>
          </a:graphicData>
        </a:graphic>
      </p:graphicFrame>
      <p:pic>
        <p:nvPicPr>
          <p:cNvPr id="4" name="Immagine 3"/>
          <p:cNvPicPr>
            <a:picLocks noChangeAspect="1"/>
          </p:cNvPicPr>
          <p:nvPr/>
        </p:nvPicPr>
        <p:blipFill rotWithShape="1">
          <a:blip r:embed="rId2"/>
          <a:srcRect l="6285" t="11771" r="9324" b="10991"/>
          <a:stretch/>
        </p:blipFill>
        <p:spPr>
          <a:xfrm>
            <a:off x="0" y="0"/>
            <a:ext cx="12193254" cy="6277232"/>
          </a:xfrm>
          <a:prstGeom prst="rect">
            <a:avLst/>
          </a:prstGeom>
        </p:spPr>
      </p:pic>
    </p:spTree>
    <p:extLst>
      <p:ext uri="{BB962C8B-B14F-4D97-AF65-F5344CB8AC3E}">
        <p14:creationId xmlns:p14="http://schemas.microsoft.com/office/powerpoint/2010/main" val="252730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0AFF00E-9DC3-7240-8851-04147A744FC9}" type="slidenum">
              <a:rPr lang="it-IT" smtClean="0"/>
              <a:pPr/>
              <a:t>3</a:t>
            </a:fld>
            <a:endParaRPr lang="it-IT"/>
          </a:p>
        </p:txBody>
      </p:sp>
      <p:sp>
        <p:nvSpPr>
          <p:cNvPr id="10" name="CasellaDiTesto 9"/>
          <p:cNvSpPr txBox="1"/>
          <p:nvPr/>
        </p:nvSpPr>
        <p:spPr>
          <a:xfrm>
            <a:off x="1905001" y="305261"/>
            <a:ext cx="9448799" cy="461665"/>
          </a:xfrm>
          <a:prstGeom prst="rect">
            <a:avLst/>
          </a:prstGeom>
          <a:noFill/>
        </p:spPr>
        <p:txBody>
          <a:bodyPr wrap="square" rtlCol="0">
            <a:spAutoFit/>
          </a:bodyPr>
          <a:lstStyle/>
          <a:p>
            <a:r>
              <a:rPr lang="it-IT" sz="2400" dirty="0">
                <a:solidFill>
                  <a:srgbClr val="0070C0"/>
                </a:solidFill>
                <a:latin typeface="Arial Black" panose="020B0A04020102020204" pitchFamily="34" charset="0"/>
              </a:rPr>
              <a:t>L’assistenza e la previdenza sociale nella Costituzione</a:t>
            </a:r>
          </a:p>
        </p:txBody>
      </p:sp>
      <p:sp>
        <p:nvSpPr>
          <p:cNvPr id="7" name="Rettangolo 6"/>
          <p:cNvSpPr/>
          <p:nvPr/>
        </p:nvSpPr>
        <p:spPr>
          <a:xfrm>
            <a:off x="1488141" y="2055991"/>
            <a:ext cx="9659792" cy="685059"/>
          </a:xfrm>
          <a:prstGeom prst="rect">
            <a:avLst/>
          </a:prstGeom>
        </p:spPr>
        <p:txBody>
          <a:bodyPr wrap="square">
            <a:spAutoFit/>
          </a:bodyPr>
          <a:lstStyle/>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1744579" y="937907"/>
            <a:ext cx="7892716" cy="5616563"/>
          </a:xfrm>
          <a:prstGeom prst="rect">
            <a:avLst/>
          </a:prstGeom>
        </p:spPr>
      </p:pic>
    </p:spTree>
    <p:extLst>
      <p:ext uri="{BB962C8B-B14F-4D97-AF65-F5344CB8AC3E}">
        <p14:creationId xmlns:p14="http://schemas.microsoft.com/office/powerpoint/2010/main" val="256259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30</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8" name="Immagine 7"/>
          <p:cNvPicPr>
            <a:picLocks noChangeAspect="1"/>
          </p:cNvPicPr>
          <p:nvPr/>
        </p:nvPicPr>
        <p:blipFill rotWithShape="1">
          <a:blip r:embed="rId2"/>
          <a:srcRect l="10405" t="16336" r="13986" b="10751"/>
          <a:stretch/>
        </p:blipFill>
        <p:spPr>
          <a:xfrm>
            <a:off x="0" y="0"/>
            <a:ext cx="12083119" cy="6554470"/>
          </a:xfrm>
          <a:prstGeom prst="rect">
            <a:avLst/>
          </a:prstGeom>
        </p:spPr>
      </p:pic>
    </p:spTree>
    <p:extLst>
      <p:ext uri="{BB962C8B-B14F-4D97-AF65-F5344CB8AC3E}">
        <p14:creationId xmlns:p14="http://schemas.microsoft.com/office/powerpoint/2010/main" val="1002778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31</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406" t="16576" r="13649" b="12192"/>
          <a:stretch/>
        </p:blipFill>
        <p:spPr>
          <a:xfrm>
            <a:off x="-1" y="0"/>
            <a:ext cx="12226065" cy="6450227"/>
          </a:xfrm>
          <a:prstGeom prst="rect">
            <a:avLst/>
          </a:prstGeom>
        </p:spPr>
      </p:pic>
    </p:spTree>
    <p:extLst>
      <p:ext uri="{BB962C8B-B14F-4D97-AF65-F5344CB8AC3E}">
        <p14:creationId xmlns:p14="http://schemas.microsoft.com/office/powerpoint/2010/main" val="1131000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32</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609" t="16216" r="13851" b="11592"/>
          <a:stretch/>
        </p:blipFill>
        <p:spPr>
          <a:xfrm>
            <a:off x="-1" y="8238"/>
            <a:ext cx="12192839" cy="6554470"/>
          </a:xfrm>
          <a:prstGeom prst="rect">
            <a:avLst/>
          </a:prstGeom>
        </p:spPr>
      </p:pic>
    </p:spTree>
    <p:extLst>
      <p:ext uri="{BB962C8B-B14F-4D97-AF65-F5344CB8AC3E}">
        <p14:creationId xmlns:p14="http://schemas.microsoft.com/office/powerpoint/2010/main" val="4098171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33</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406" t="15856" r="13514" b="11712"/>
          <a:stretch/>
        </p:blipFill>
        <p:spPr>
          <a:xfrm>
            <a:off x="0" y="0"/>
            <a:ext cx="12239356" cy="6554470"/>
          </a:xfrm>
          <a:prstGeom prst="rect">
            <a:avLst/>
          </a:prstGeom>
        </p:spPr>
      </p:pic>
    </p:spTree>
    <p:extLst>
      <p:ext uri="{BB962C8B-B14F-4D97-AF65-F5344CB8AC3E}">
        <p14:creationId xmlns:p14="http://schemas.microsoft.com/office/powerpoint/2010/main" val="1282136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34</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1651671" y="277685"/>
            <a:ext cx="9671237"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sz="3200" b="1" i="1" kern="0" dirty="0">
                <a:solidFill>
                  <a:srgbClr val="002060"/>
                </a:solidFill>
                <a:cs typeface="Arial" panose="020B0604020202020204" pitchFamily="34" charset="0"/>
              </a:rPr>
              <a:t>Deroghe ai requisiti ordinari per la pensione nel 2019</a:t>
            </a:r>
          </a:p>
        </p:txBody>
      </p:sp>
      <p:sp>
        <p:nvSpPr>
          <p:cNvPr id="12" name="Rettangolo 11"/>
          <p:cNvSpPr/>
          <p:nvPr/>
        </p:nvSpPr>
        <p:spPr>
          <a:xfrm>
            <a:off x="1864676" y="3362962"/>
            <a:ext cx="6096000" cy="553998"/>
          </a:xfrm>
          <a:prstGeom prst="rect">
            <a:avLst/>
          </a:prstGeom>
        </p:spPr>
        <p:txBody>
          <a:bodyPr>
            <a:spAutoFit/>
          </a:bodyPr>
          <a:lstStyle/>
          <a:p>
            <a:endParaRPr lang="it-IT" sz="12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t>
            </a:r>
          </a:p>
        </p:txBody>
      </p:sp>
      <p:graphicFrame>
        <p:nvGraphicFramePr>
          <p:cNvPr id="4" name="Tabella 3"/>
          <p:cNvGraphicFramePr>
            <a:graphicFrameLocks noGrp="1"/>
          </p:cNvGraphicFramePr>
          <p:nvPr>
            <p:extLst>
              <p:ext uri="{D42A27DB-BD31-4B8C-83A1-F6EECF244321}">
                <p14:modId xmlns:p14="http://schemas.microsoft.com/office/powerpoint/2010/main" val="797371169"/>
              </p:ext>
            </p:extLst>
          </p:nvPr>
        </p:nvGraphicFramePr>
        <p:xfrm>
          <a:off x="1353929" y="2188466"/>
          <a:ext cx="9794003" cy="2507102"/>
        </p:xfrm>
        <a:graphic>
          <a:graphicData uri="http://schemas.openxmlformats.org/drawingml/2006/table">
            <a:tbl>
              <a:tblPr firstRow="1" bandRow="1">
                <a:tableStyleId>{5C22544A-7EE6-4342-B048-85BDC9FD1C3A}</a:tableStyleId>
              </a:tblPr>
              <a:tblGrid>
                <a:gridCol w="1991673"/>
                <a:gridCol w="7802330"/>
              </a:tblGrid>
              <a:tr h="563134">
                <a:tc gridSpan="2">
                  <a:txBody>
                    <a:bodyPr/>
                    <a:lstStyle/>
                    <a:p>
                      <a:r>
                        <a:rPr lang="it-IT" sz="2000" dirty="0" smtClean="0"/>
                        <a:t>Pensione in totalizzazione</a:t>
                      </a:r>
                      <a:endParaRPr lang="it-IT" sz="2000" dirty="0"/>
                    </a:p>
                  </a:txBody>
                  <a:tcPr/>
                </a:tc>
                <a:tc hMerge="1">
                  <a:txBody>
                    <a:bodyPr/>
                    <a:lstStyle/>
                    <a:p>
                      <a:endParaRPr lang="it-IT" dirty="0"/>
                    </a:p>
                  </a:txBody>
                  <a:tcPr/>
                </a:tc>
              </a:tr>
              <a:tr h="971984">
                <a:tc>
                  <a:txBody>
                    <a:bodyPr/>
                    <a:lstStyle/>
                    <a:p>
                      <a:r>
                        <a:rPr lang="it-IT" sz="2000" dirty="0" smtClean="0"/>
                        <a:t>Vecchiaia</a:t>
                      </a:r>
                      <a:endParaRPr lang="it-IT" sz="2000" dirty="0"/>
                    </a:p>
                  </a:txBody>
                  <a:tcPr/>
                </a:tc>
                <a:tc>
                  <a:txBody>
                    <a:bodyPr/>
                    <a:lstStyle/>
                    <a:p>
                      <a:r>
                        <a:rPr lang="it-IT" sz="2000" dirty="0" smtClean="0"/>
                        <a:t>66 anni +</a:t>
                      </a:r>
                      <a:r>
                        <a:rPr lang="it-IT" sz="2000" baseline="0" dirty="0" smtClean="0"/>
                        <a:t> 20 anni di contribuzione con differimento della decorrenza della pensione di 18 mesi</a:t>
                      </a:r>
                      <a:endParaRPr lang="it-IT" sz="2000" dirty="0"/>
                    </a:p>
                  </a:txBody>
                  <a:tcPr/>
                </a:tc>
              </a:tr>
              <a:tr h="971984">
                <a:tc>
                  <a:txBody>
                    <a:bodyPr/>
                    <a:lstStyle/>
                    <a:p>
                      <a:r>
                        <a:rPr lang="it-IT" sz="2000" dirty="0" smtClean="0"/>
                        <a:t>Anzianità</a:t>
                      </a:r>
                      <a:endParaRPr lang="it-IT" sz="2000" dirty="0"/>
                    </a:p>
                  </a:txBody>
                  <a:tcPr/>
                </a:tc>
                <a:tc>
                  <a:txBody>
                    <a:bodyPr/>
                    <a:lstStyle/>
                    <a:p>
                      <a:r>
                        <a:rPr lang="it-IT" sz="2000" dirty="0" smtClean="0"/>
                        <a:t>41 anni di contribuzione con differimento della decorrenza della</a:t>
                      </a:r>
                      <a:r>
                        <a:rPr lang="it-IT" sz="2000" baseline="0" dirty="0" smtClean="0"/>
                        <a:t> pensione di 21 mesi</a:t>
                      </a:r>
                      <a:r>
                        <a:rPr lang="it-IT" sz="2000" dirty="0" smtClean="0"/>
                        <a:t>  </a:t>
                      </a:r>
                      <a:endParaRPr lang="it-IT" sz="2000" dirty="0"/>
                    </a:p>
                  </a:txBody>
                  <a:tcPr/>
                </a:tc>
              </a:tr>
            </a:tbl>
          </a:graphicData>
        </a:graphic>
      </p:graphicFrame>
    </p:spTree>
    <p:extLst>
      <p:ext uri="{BB962C8B-B14F-4D97-AF65-F5344CB8AC3E}">
        <p14:creationId xmlns:p14="http://schemas.microsoft.com/office/powerpoint/2010/main" val="4205762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35</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6" name="Immagine 5"/>
          <p:cNvPicPr/>
          <p:nvPr/>
        </p:nvPicPr>
        <p:blipFill rotWithShape="1">
          <a:blip r:embed="rId2">
            <a:extLst>
              <a:ext uri="{28A0092B-C50C-407E-A947-70E740481C1C}">
                <a14:useLocalDpi xmlns:a14="http://schemas.microsoft.com/office/drawing/2010/main" val="0"/>
              </a:ext>
            </a:extLst>
          </a:blip>
          <a:srcRect l="4075" t="17039" r="20368" b="7331"/>
          <a:stretch/>
        </p:blipFill>
        <p:spPr bwMode="auto">
          <a:xfrm>
            <a:off x="0" y="-8238"/>
            <a:ext cx="12192000" cy="63760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053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36</a:t>
            </a:fld>
            <a:endParaRPr lang="it-IT"/>
          </a:p>
        </p:txBody>
      </p:sp>
      <p:sp>
        <p:nvSpPr>
          <p:cNvPr id="7" name="Titolo 6"/>
          <p:cNvSpPr>
            <a:spLocks noGrp="1"/>
          </p:cNvSpPr>
          <p:nvPr>
            <p:ph type="ctrTitle" idx="4294967295"/>
          </p:nvPr>
        </p:nvSpPr>
        <p:spPr>
          <a:xfrm>
            <a:off x="1779372" y="335280"/>
            <a:ext cx="9330587" cy="331986"/>
          </a:xfrm>
        </p:spPr>
        <p:txBody>
          <a:bodyPr>
            <a:normAutofit fontScale="90000"/>
          </a:bodyPr>
          <a:lstStyle/>
          <a:p>
            <a:r>
              <a:rPr lang="it-IT" dirty="0"/>
              <a:t/>
            </a:r>
            <a:br>
              <a:rPr lang="it-IT" dirty="0"/>
            </a:br>
            <a:r>
              <a:rPr lang="it-IT" sz="3100" b="1" dirty="0" smtClean="0"/>
              <a:t>Esempio. </a:t>
            </a:r>
            <a:r>
              <a:rPr lang="it-IT" sz="3100" b="1" dirty="0"/>
              <a:t>Il conto individuale in caso di versamenti in varie Gestioni: ricongiunzione, totalizzazione, cumulo a confronto </a:t>
            </a:r>
            <a:endParaRPr lang="it-IT" sz="3100" dirty="0"/>
          </a:p>
        </p:txBody>
      </p:sp>
      <p:pic>
        <p:nvPicPr>
          <p:cNvPr id="9" name="Immagine 8"/>
          <p:cNvPicPr>
            <a:picLocks noChangeAspect="1"/>
          </p:cNvPicPr>
          <p:nvPr/>
        </p:nvPicPr>
        <p:blipFill>
          <a:blip r:embed="rId2"/>
          <a:stretch>
            <a:fillRect/>
          </a:stretch>
        </p:blipFill>
        <p:spPr>
          <a:xfrm>
            <a:off x="121608" y="188812"/>
            <a:ext cx="865767" cy="1228095"/>
          </a:xfrm>
          <a:prstGeom prst="rect">
            <a:avLst/>
          </a:prstGeom>
        </p:spPr>
      </p:pic>
      <p:pic>
        <p:nvPicPr>
          <p:cNvPr id="10" name="Immagine 9"/>
          <p:cNvPicPr>
            <a:picLocks noChangeAspect="1"/>
          </p:cNvPicPr>
          <p:nvPr/>
        </p:nvPicPr>
        <p:blipFill>
          <a:blip r:embed="rId3"/>
          <a:stretch>
            <a:fillRect/>
          </a:stretch>
        </p:blipFill>
        <p:spPr>
          <a:xfrm>
            <a:off x="1328759" y="1490603"/>
            <a:ext cx="1313773" cy="1151930"/>
          </a:xfrm>
          <a:prstGeom prst="rect">
            <a:avLst/>
          </a:prstGeom>
        </p:spPr>
      </p:pic>
      <p:sp>
        <p:nvSpPr>
          <p:cNvPr id="14" name="Rettangolo 13"/>
          <p:cNvSpPr/>
          <p:nvPr/>
        </p:nvSpPr>
        <p:spPr>
          <a:xfrm>
            <a:off x="2980888" y="1628507"/>
            <a:ext cx="6096000" cy="1200329"/>
          </a:xfrm>
          <a:prstGeom prst="rect">
            <a:avLst/>
          </a:prstGeom>
        </p:spPr>
        <p:txBody>
          <a:bodyPr>
            <a:spAutoFit/>
          </a:bodyPr>
          <a:lstStyle/>
          <a:p>
            <a:r>
              <a:rPr lang="it-IT" dirty="0"/>
              <a:t>•	Paola Bianchi nata il 25/09/53, architetta </a:t>
            </a:r>
          </a:p>
          <a:p>
            <a:r>
              <a:rPr lang="it-IT" dirty="0"/>
              <a:t>•	dipendente di uno studio associato dal 1976 al 1990 </a:t>
            </a:r>
          </a:p>
          <a:p>
            <a:r>
              <a:rPr lang="it-IT" dirty="0"/>
              <a:t>•	attività professionale dal 1980 al 2010 </a:t>
            </a:r>
          </a:p>
          <a:p>
            <a:r>
              <a:rPr lang="it-IT" dirty="0"/>
              <a:t>•	professoressa dal 2002 al 2018</a:t>
            </a:r>
          </a:p>
        </p:txBody>
      </p:sp>
      <p:pic>
        <p:nvPicPr>
          <p:cNvPr id="15" name="Immagine 14"/>
          <p:cNvPicPr>
            <a:picLocks noChangeAspect="1"/>
          </p:cNvPicPr>
          <p:nvPr/>
        </p:nvPicPr>
        <p:blipFill>
          <a:blip r:embed="rId4"/>
          <a:stretch>
            <a:fillRect/>
          </a:stretch>
        </p:blipFill>
        <p:spPr>
          <a:xfrm>
            <a:off x="0" y="3033355"/>
            <a:ext cx="12192000" cy="3824645"/>
          </a:xfrm>
          <a:prstGeom prst="rect">
            <a:avLst/>
          </a:prstGeom>
        </p:spPr>
      </p:pic>
    </p:spTree>
    <p:extLst>
      <p:ext uri="{BB962C8B-B14F-4D97-AF65-F5344CB8AC3E}">
        <p14:creationId xmlns:p14="http://schemas.microsoft.com/office/powerpoint/2010/main" val="1132307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37</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459" t="15902" r="13508" b="12416"/>
          <a:stretch/>
        </p:blipFill>
        <p:spPr>
          <a:xfrm>
            <a:off x="-1" y="0"/>
            <a:ext cx="12196319" cy="6467912"/>
          </a:xfrm>
          <a:prstGeom prst="rect">
            <a:avLst/>
          </a:prstGeom>
        </p:spPr>
      </p:pic>
    </p:spTree>
    <p:extLst>
      <p:ext uri="{BB962C8B-B14F-4D97-AF65-F5344CB8AC3E}">
        <p14:creationId xmlns:p14="http://schemas.microsoft.com/office/powerpoint/2010/main" val="3519805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38</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068" t="16096" r="13446" b="11472"/>
          <a:stretch/>
        </p:blipFill>
        <p:spPr>
          <a:xfrm>
            <a:off x="-1" y="0"/>
            <a:ext cx="12117859" cy="6455008"/>
          </a:xfrm>
          <a:prstGeom prst="rect">
            <a:avLst/>
          </a:prstGeom>
        </p:spPr>
      </p:pic>
    </p:spTree>
    <p:extLst>
      <p:ext uri="{BB962C8B-B14F-4D97-AF65-F5344CB8AC3E}">
        <p14:creationId xmlns:p14="http://schemas.microsoft.com/office/powerpoint/2010/main" val="1670403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39</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473" t="15976" r="13649" b="11591"/>
          <a:stretch/>
        </p:blipFill>
        <p:spPr>
          <a:xfrm>
            <a:off x="0" y="0"/>
            <a:ext cx="12117859" cy="6506741"/>
          </a:xfrm>
          <a:prstGeom prst="rect">
            <a:avLst/>
          </a:prstGeom>
        </p:spPr>
      </p:pic>
    </p:spTree>
    <p:extLst>
      <p:ext uri="{BB962C8B-B14F-4D97-AF65-F5344CB8AC3E}">
        <p14:creationId xmlns:p14="http://schemas.microsoft.com/office/powerpoint/2010/main" val="247083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4</a:t>
            </a:fld>
            <a:endParaRPr lang="it-IT"/>
          </a:p>
        </p:txBody>
      </p:sp>
      <p:sp>
        <p:nvSpPr>
          <p:cNvPr id="10" name="CasellaDiTesto 9"/>
          <p:cNvSpPr txBox="1"/>
          <p:nvPr/>
        </p:nvSpPr>
        <p:spPr>
          <a:xfrm>
            <a:off x="1905001" y="305261"/>
            <a:ext cx="9448799" cy="584775"/>
          </a:xfrm>
          <a:prstGeom prst="rect">
            <a:avLst/>
          </a:prstGeom>
          <a:noFill/>
        </p:spPr>
        <p:txBody>
          <a:bodyPr wrap="square" rtlCol="0">
            <a:spAutoFit/>
          </a:bodyPr>
          <a:lstStyle/>
          <a:p>
            <a:r>
              <a:rPr lang="it-IT" sz="3200" dirty="0" smtClean="0">
                <a:solidFill>
                  <a:srgbClr val="0070C0"/>
                </a:solidFill>
                <a:latin typeface="Arial Black" panose="020B0A04020102020204" pitchFamily="34" charset="0"/>
              </a:rPr>
              <a:t>Le gestioni previdenziali</a:t>
            </a:r>
            <a:endParaRPr lang="it-IT" sz="3200" dirty="0">
              <a:solidFill>
                <a:srgbClr val="0070C0"/>
              </a:solidFill>
              <a:latin typeface="Arial Black" panose="020B0A04020102020204" pitchFamily="34" charset="0"/>
            </a:endParaRPr>
          </a:p>
        </p:txBody>
      </p:sp>
      <p:sp>
        <p:nvSpPr>
          <p:cNvPr id="7" name="Rettangolo 6"/>
          <p:cNvSpPr/>
          <p:nvPr/>
        </p:nvSpPr>
        <p:spPr>
          <a:xfrm>
            <a:off x="1379857" y="1492725"/>
            <a:ext cx="9659792" cy="5426870"/>
          </a:xfrm>
          <a:prstGeom prst="rect">
            <a:avLst/>
          </a:prstGeom>
        </p:spPr>
        <p:txBody>
          <a:bodyPr wrap="square">
            <a:spAutoFit/>
          </a:bodyPr>
          <a:lstStyle/>
          <a:p>
            <a:pPr marL="285750" indent="-285750" algn="just">
              <a:lnSpc>
                <a:spcPct val="107000"/>
              </a:lnSpc>
              <a:buFont typeface="Wingdings" panose="05000000000000000000" pitchFamily="2" charset="2"/>
              <a:buChar char="Ø"/>
            </a:pPr>
            <a:r>
              <a:rPr lang="it-IT" altLang="it-IT" dirty="0" smtClean="0">
                <a:solidFill>
                  <a:srgbClr val="002060"/>
                </a:solidFill>
                <a:latin typeface="Arial Black" panose="020B0A04020102020204" pitchFamily="34" charset="0"/>
              </a:rPr>
              <a:t>FONDO </a:t>
            </a:r>
            <a:r>
              <a:rPr lang="it-IT" altLang="it-IT" dirty="0">
                <a:solidFill>
                  <a:srgbClr val="002060"/>
                </a:solidFill>
                <a:latin typeface="Arial Black" panose="020B0A04020102020204" pitchFamily="34" charset="0"/>
              </a:rPr>
              <a:t>PENSIONE LAVORATORI DIPENDENTI</a:t>
            </a:r>
          </a:p>
          <a:p>
            <a:pPr algn="just">
              <a:lnSpc>
                <a:spcPct val="107000"/>
              </a:lnSpc>
            </a:pPr>
            <a:r>
              <a:rPr lang="it-IT" altLang="it-IT" dirty="0">
                <a:solidFill>
                  <a:srgbClr val="002060"/>
                </a:solidFill>
                <a:latin typeface="Arial Black" panose="020B0A04020102020204" pitchFamily="34" charset="0"/>
              </a:rPr>
              <a:t>(generalità dei lavoratori dipendenti</a:t>
            </a:r>
            <a:r>
              <a:rPr lang="it-IT" altLang="it-IT" dirty="0" smtClean="0">
                <a:solidFill>
                  <a:srgbClr val="002060"/>
                </a:solidFill>
                <a:latin typeface="Arial Black" panose="020B0A04020102020204" pitchFamily="34" charset="0"/>
              </a:rPr>
              <a:t>, compresi </a:t>
            </a:r>
            <a:r>
              <a:rPr lang="it-IT" altLang="it-IT" dirty="0">
                <a:solidFill>
                  <a:srgbClr val="002060"/>
                </a:solidFill>
                <a:latin typeface="Arial Black" panose="020B0A04020102020204" pitchFamily="34" charset="0"/>
              </a:rPr>
              <a:t>i lavoratori elettrici e </a:t>
            </a:r>
            <a:r>
              <a:rPr lang="it-IT" altLang="it-IT" dirty="0" smtClean="0">
                <a:solidFill>
                  <a:srgbClr val="002060"/>
                </a:solidFill>
                <a:latin typeface="Arial Black" panose="020B0A04020102020204" pitchFamily="34" charset="0"/>
              </a:rPr>
              <a:t>telefonici)</a:t>
            </a:r>
          </a:p>
          <a:p>
            <a:pPr marL="285750" indent="-285750" algn="just">
              <a:lnSpc>
                <a:spcPct val="107000"/>
              </a:lnSpc>
              <a:buFont typeface="Wingdings" panose="05000000000000000000" pitchFamily="2" charset="2"/>
              <a:buChar char="Ø"/>
            </a:pPr>
            <a:r>
              <a:rPr lang="it-IT" altLang="it-IT" dirty="0" smtClean="0">
                <a:solidFill>
                  <a:srgbClr val="002060"/>
                </a:solidFill>
                <a:latin typeface="Arial Black" panose="020B0A04020102020204" pitchFamily="34" charset="0"/>
              </a:rPr>
              <a:t>GESTIONI </a:t>
            </a:r>
            <a:r>
              <a:rPr lang="it-IT" altLang="it-IT" dirty="0">
                <a:solidFill>
                  <a:srgbClr val="002060"/>
                </a:solidFill>
                <a:latin typeface="Arial Black" panose="020B0A04020102020204" pitchFamily="34" charset="0"/>
              </a:rPr>
              <a:t>DEI LAVORATORI AUTONOMI</a:t>
            </a:r>
          </a:p>
          <a:p>
            <a:pPr algn="just">
              <a:lnSpc>
                <a:spcPct val="107000"/>
              </a:lnSpc>
            </a:pPr>
            <a:r>
              <a:rPr lang="it-IT" altLang="it-IT" dirty="0">
                <a:solidFill>
                  <a:srgbClr val="002060"/>
                </a:solidFill>
                <a:latin typeface="Arial Black" panose="020B0A04020102020204" pitchFamily="34" charset="0"/>
              </a:rPr>
              <a:t>(artigiani, commercianti, agricoli autonomi)</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GESTIONE SEPARATA</a:t>
            </a:r>
          </a:p>
          <a:p>
            <a:pPr algn="just">
              <a:lnSpc>
                <a:spcPct val="107000"/>
              </a:lnSpc>
            </a:pPr>
            <a:r>
              <a:rPr lang="it-IT" altLang="it-IT" dirty="0">
                <a:solidFill>
                  <a:srgbClr val="002060"/>
                </a:solidFill>
                <a:latin typeface="Arial Black" panose="020B0A04020102020204" pitchFamily="34" charset="0"/>
              </a:rPr>
              <a:t>(parasubordinati e professionisti senza </a:t>
            </a:r>
            <a:r>
              <a:rPr lang="it-IT" altLang="it-IT" dirty="0" smtClean="0">
                <a:solidFill>
                  <a:srgbClr val="002060"/>
                </a:solidFill>
                <a:latin typeface="Arial Black" panose="020B0A04020102020204" pitchFamily="34" charset="0"/>
              </a:rPr>
              <a:t>cassa)</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GESTIONI EX INPDAP</a:t>
            </a:r>
          </a:p>
          <a:p>
            <a:pPr algn="just">
              <a:lnSpc>
                <a:spcPct val="107000"/>
              </a:lnSpc>
            </a:pPr>
            <a:r>
              <a:rPr lang="it-IT" altLang="it-IT" dirty="0">
                <a:solidFill>
                  <a:srgbClr val="002060"/>
                </a:solidFill>
                <a:latin typeface="Arial Black" panose="020B0A04020102020204" pitchFamily="34" charset="0"/>
              </a:rPr>
              <a:t>(generalità dipendenti pubblici)</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FONDO FERROVIERI FFSS dipendenti Ferrovie dello Stato</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FONDO POSTETELEGRAFONICI dipendenti </a:t>
            </a:r>
            <a:r>
              <a:rPr lang="it-IT" altLang="it-IT" dirty="0" smtClean="0">
                <a:solidFill>
                  <a:srgbClr val="002060"/>
                </a:solidFill>
                <a:latin typeface="Arial Black" panose="020B0A04020102020204" pitchFamily="34" charset="0"/>
              </a:rPr>
              <a:t>Poste</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FONDO VOLO</a:t>
            </a:r>
          </a:p>
          <a:p>
            <a:pPr algn="just">
              <a:lnSpc>
                <a:spcPct val="107000"/>
              </a:lnSpc>
            </a:pPr>
            <a:r>
              <a:rPr lang="it-IT" altLang="it-IT" dirty="0">
                <a:solidFill>
                  <a:srgbClr val="002060"/>
                </a:solidFill>
                <a:latin typeface="Arial Black" panose="020B0A04020102020204" pitchFamily="34" charset="0"/>
              </a:rPr>
              <a:t>(dipendenti da aziende navigazione aerea)</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GESTIONE SPORT E SPETTACOLO (EX ENPALS)</a:t>
            </a:r>
          </a:p>
          <a:p>
            <a:pPr algn="just">
              <a:lnSpc>
                <a:spcPct val="107000"/>
              </a:lnSpc>
            </a:pPr>
            <a:r>
              <a:rPr lang="it-IT" altLang="it-IT" dirty="0">
                <a:solidFill>
                  <a:srgbClr val="002060"/>
                </a:solidFill>
                <a:latin typeface="Arial Black" panose="020B0A04020102020204" pitchFamily="34" charset="0"/>
              </a:rPr>
              <a:t>(lavoratori spettacolo e sportivi professionisti)</a:t>
            </a:r>
          </a:p>
          <a:p>
            <a:pPr marL="285750" indent="-285750" algn="just">
              <a:lnSpc>
                <a:spcPct val="107000"/>
              </a:lnSpc>
              <a:buFont typeface="Wingdings" panose="05000000000000000000" pitchFamily="2" charset="2"/>
              <a:buChar char="Ø"/>
            </a:pPr>
            <a:r>
              <a:rPr lang="it-IT" altLang="it-IT" dirty="0">
                <a:solidFill>
                  <a:srgbClr val="002060"/>
                </a:solidFill>
                <a:latin typeface="Arial Black" panose="020B0A04020102020204" pitchFamily="34" charset="0"/>
              </a:rPr>
              <a:t>FONDO CLERO (ministri di culto)</a:t>
            </a:r>
          </a:p>
          <a:p>
            <a:pPr marL="285750" indent="-285750" algn="just">
              <a:lnSpc>
                <a:spcPct val="107000"/>
              </a:lnSpc>
              <a:buFont typeface="Wingdings" panose="05000000000000000000" pitchFamily="2" charset="2"/>
              <a:buChar char="Ø"/>
            </a:pPr>
            <a:endParaRPr lang="it-IT" altLang="it-IT" dirty="0" smtClean="0">
              <a:solidFill>
                <a:srgbClr val="002060"/>
              </a:solidFill>
              <a:latin typeface="Arial Black" panose="020B0A04020102020204" pitchFamily="34" charset="0"/>
            </a:endParaRPr>
          </a:p>
          <a:p>
            <a:pPr algn="just">
              <a:lnSpc>
                <a:spcPct val="107000"/>
              </a:lnSpc>
            </a:pPr>
            <a:endParaRPr lang="it-IT" altLang="it-IT" dirty="0" smtClean="0">
              <a:solidFill>
                <a:srgbClr val="002060"/>
              </a:solidFill>
              <a:latin typeface="Arial Black" panose="020B0A04020102020204" pitchFamily="34" charset="0"/>
            </a:endParaRPr>
          </a:p>
        </p:txBody>
      </p:sp>
    </p:spTree>
    <p:extLst>
      <p:ext uri="{BB962C8B-B14F-4D97-AF65-F5344CB8AC3E}">
        <p14:creationId xmlns:p14="http://schemas.microsoft.com/office/powerpoint/2010/main" val="2848370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40</a:t>
            </a:fld>
            <a:endParaRPr lang="it-IT"/>
          </a:p>
        </p:txBody>
      </p:sp>
      <p:sp>
        <p:nvSpPr>
          <p:cNvPr id="7" name="Rettangolo 6"/>
          <p:cNvSpPr/>
          <p:nvPr/>
        </p:nvSpPr>
        <p:spPr>
          <a:xfrm>
            <a:off x="1488141" y="2055991"/>
            <a:ext cx="9659792" cy="1705980"/>
          </a:xfrm>
          <a:prstGeom prst="rect">
            <a:avLst/>
          </a:prstGeom>
        </p:spPr>
        <p:txBody>
          <a:bodyPr wrap="square">
            <a:spAutoFit/>
          </a:bodyPr>
          <a:lstStyle/>
          <a:p>
            <a:pPr>
              <a:lnSpc>
                <a:spcPct val="107000"/>
              </a:lnSpc>
            </a:pPr>
            <a:endParaRPr lang="it-IT" altLang="it-IT" sz="2400" dirty="0" smtClean="0">
              <a:solidFill>
                <a:srgbClr val="002060"/>
              </a:solidFill>
              <a:latin typeface="Arial Black" panose="020B0A04020102020204" pitchFamily="34" charset="0"/>
            </a:endParaRPr>
          </a:p>
          <a:p>
            <a:pPr>
              <a:lnSpc>
                <a:spcPct val="107000"/>
              </a:lnSpc>
            </a:pPr>
            <a:endParaRPr lang="it-IT" altLang="it-IT" sz="3200" dirty="0" smtClean="0">
              <a:solidFill>
                <a:srgbClr val="002060"/>
              </a:solidFill>
              <a:latin typeface="Arial Black" panose="020B0A04020102020204" pitchFamily="34" charset="0"/>
            </a:endParaRPr>
          </a:p>
          <a:p>
            <a:pPr>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ttangolo 1"/>
          <p:cNvSpPr/>
          <p:nvPr/>
        </p:nvSpPr>
        <p:spPr>
          <a:xfrm>
            <a:off x="2209800" y="332030"/>
            <a:ext cx="7237494" cy="619272"/>
          </a:xfrm>
          <a:prstGeom prst="rect">
            <a:avLst/>
          </a:prstGeom>
        </p:spPr>
        <p:txBody>
          <a:bodyPr wrap="non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p:txBody>
      </p:sp>
      <p:pic>
        <p:nvPicPr>
          <p:cNvPr id="4" name="Immagine 3"/>
          <p:cNvPicPr>
            <a:picLocks noChangeAspect="1"/>
          </p:cNvPicPr>
          <p:nvPr/>
        </p:nvPicPr>
        <p:blipFill rotWithShape="1">
          <a:blip r:embed="rId2"/>
          <a:srcRect l="10473" t="15495" r="13513" b="11231"/>
          <a:stretch/>
        </p:blipFill>
        <p:spPr>
          <a:xfrm>
            <a:off x="0" y="-56304"/>
            <a:ext cx="12192000" cy="6610774"/>
          </a:xfrm>
          <a:prstGeom prst="rect">
            <a:avLst/>
          </a:prstGeom>
        </p:spPr>
      </p:pic>
    </p:spTree>
    <p:extLst>
      <p:ext uri="{BB962C8B-B14F-4D97-AF65-F5344CB8AC3E}">
        <p14:creationId xmlns:p14="http://schemas.microsoft.com/office/powerpoint/2010/main" val="1611419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AFF00E-9DC3-7240-8851-04147A744FC9}" type="slidenum">
              <a:rPr lang="it-IT" smtClean="0"/>
              <a:pPr/>
              <a:t>41</a:t>
            </a:fld>
            <a:endParaRPr lang="it-IT"/>
          </a:p>
        </p:txBody>
      </p:sp>
      <p:sp>
        <p:nvSpPr>
          <p:cNvPr id="6" name="Titolo 5"/>
          <p:cNvSpPr>
            <a:spLocks noGrp="1"/>
          </p:cNvSpPr>
          <p:nvPr>
            <p:ph type="ctrTitle" idx="4294967295"/>
          </p:nvPr>
        </p:nvSpPr>
        <p:spPr/>
        <p:txBody>
          <a:bodyPr/>
          <a:lstStyle/>
          <a:p>
            <a:endParaRPr lang="it-IT"/>
          </a:p>
        </p:txBody>
      </p:sp>
      <p:pic>
        <p:nvPicPr>
          <p:cNvPr id="7" name="Immagine 6"/>
          <p:cNvPicPr>
            <a:picLocks noChangeAspect="1"/>
          </p:cNvPicPr>
          <p:nvPr/>
        </p:nvPicPr>
        <p:blipFill rotWithShape="1">
          <a:blip r:embed="rId2"/>
          <a:srcRect l="10271" t="15495" r="13784" b="11591"/>
          <a:stretch/>
        </p:blipFill>
        <p:spPr>
          <a:xfrm>
            <a:off x="-7002" y="0"/>
            <a:ext cx="12116624" cy="6543410"/>
          </a:xfrm>
          <a:prstGeom prst="rect">
            <a:avLst/>
          </a:prstGeom>
        </p:spPr>
      </p:pic>
    </p:spTree>
    <p:extLst>
      <p:ext uri="{BB962C8B-B14F-4D97-AF65-F5344CB8AC3E}">
        <p14:creationId xmlns:p14="http://schemas.microsoft.com/office/powerpoint/2010/main" val="1040563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AFF00E-9DC3-7240-8851-04147A744FC9}" type="slidenum">
              <a:rPr lang="it-IT" smtClean="0"/>
              <a:pPr/>
              <a:t>42</a:t>
            </a:fld>
            <a:endParaRPr lang="it-IT"/>
          </a:p>
        </p:txBody>
      </p:sp>
      <p:sp>
        <p:nvSpPr>
          <p:cNvPr id="6" name="Titolo 5"/>
          <p:cNvSpPr>
            <a:spLocks noGrp="1"/>
          </p:cNvSpPr>
          <p:nvPr>
            <p:ph type="ctrTitle" idx="4294967295"/>
          </p:nvPr>
        </p:nvSpPr>
        <p:spPr/>
        <p:txBody>
          <a:bodyPr/>
          <a:lstStyle/>
          <a:p>
            <a:endParaRPr lang="it-IT"/>
          </a:p>
        </p:txBody>
      </p:sp>
      <p:pic>
        <p:nvPicPr>
          <p:cNvPr id="7" name="Immagine 6"/>
          <p:cNvPicPr>
            <a:picLocks noChangeAspect="1"/>
          </p:cNvPicPr>
          <p:nvPr/>
        </p:nvPicPr>
        <p:blipFill rotWithShape="1">
          <a:blip r:embed="rId2"/>
          <a:srcRect l="10271" t="16096" r="13716" b="10991"/>
          <a:stretch/>
        </p:blipFill>
        <p:spPr>
          <a:xfrm>
            <a:off x="0" y="28830"/>
            <a:ext cx="12094470" cy="6525639"/>
          </a:xfrm>
          <a:prstGeom prst="rect">
            <a:avLst/>
          </a:prstGeom>
        </p:spPr>
      </p:pic>
    </p:spTree>
    <p:extLst>
      <p:ext uri="{BB962C8B-B14F-4D97-AF65-F5344CB8AC3E}">
        <p14:creationId xmlns:p14="http://schemas.microsoft.com/office/powerpoint/2010/main" val="1931255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43</a:t>
            </a:fld>
            <a:endParaRPr lang="it-IT"/>
          </a:p>
        </p:txBody>
      </p:sp>
      <p:sp>
        <p:nvSpPr>
          <p:cNvPr id="6" name="Titolo 5"/>
          <p:cNvSpPr>
            <a:spLocks noGrp="1"/>
          </p:cNvSpPr>
          <p:nvPr>
            <p:ph type="ctrTitle" idx="4294967295"/>
          </p:nvPr>
        </p:nvSpPr>
        <p:spPr/>
        <p:txBody>
          <a:bodyPr/>
          <a:lstStyle/>
          <a:p>
            <a:endParaRPr lang="it-IT"/>
          </a:p>
        </p:txBody>
      </p:sp>
      <p:pic>
        <p:nvPicPr>
          <p:cNvPr id="7" name="Immagine 6"/>
          <p:cNvPicPr>
            <a:picLocks noChangeAspect="1"/>
          </p:cNvPicPr>
          <p:nvPr/>
        </p:nvPicPr>
        <p:blipFill rotWithShape="1">
          <a:blip r:embed="rId2"/>
          <a:srcRect l="10271" t="15856" r="13649" b="11111"/>
          <a:stretch/>
        </p:blipFill>
        <p:spPr>
          <a:xfrm>
            <a:off x="-1" y="0"/>
            <a:ext cx="12138705" cy="6554470"/>
          </a:xfrm>
          <a:prstGeom prst="rect">
            <a:avLst/>
          </a:prstGeom>
        </p:spPr>
      </p:pic>
    </p:spTree>
    <p:extLst>
      <p:ext uri="{BB962C8B-B14F-4D97-AF65-F5344CB8AC3E}">
        <p14:creationId xmlns:p14="http://schemas.microsoft.com/office/powerpoint/2010/main" val="1389576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C77597C-850B-9B40-81FF-B257AC3ACAD5}"/>
              </a:ext>
            </a:extLst>
          </p:cNvPr>
          <p:cNvSpPr>
            <a:spLocks noGrp="1"/>
          </p:cNvSpPr>
          <p:nvPr>
            <p:ph type="title"/>
          </p:nvPr>
        </p:nvSpPr>
        <p:spPr>
          <a:xfrm>
            <a:off x="2207569" y="2712405"/>
            <a:ext cx="8100899" cy="1433190"/>
          </a:xfrm>
        </p:spPr>
        <p:txBody>
          <a:bodyPr>
            <a:noAutofit/>
          </a:bodyPr>
          <a:lstStyle/>
          <a:p>
            <a:r>
              <a:rPr lang="it-IT" dirty="0"/>
              <a:t>Le Prestazioni Creditizie e Sociali</a:t>
            </a:r>
          </a:p>
        </p:txBody>
      </p:sp>
      <p:sp>
        <p:nvSpPr>
          <p:cNvPr id="5" name="Segnaposto numero diapositiva 4"/>
          <p:cNvSpPr>
            <a:spLocks noGrp="1"/>
          </p:cNvSpPr>
          <p:nvPr>
            <p:ph type="sldNum" sz="quarter" idx="12"/>
          </p:nvPr>
        </p:nvSpPr>
        <p:spPr/>
        <p:txBody>
          <a:bodyPr/>
          <a:lstStyle/>
          <a:p>
            <a:fld id="{10AFF00E-9DC3-7240-8851-04147A744FC9}" type="slidenum">
              <a:rPr lang="it-IT" smtClean="0">
                <a:solidFill>
                  <a:srgbClr val="FFFFFF"/>
                </a:solidFill>
              </a:rPr>
              <a:pPr/>
              <a:t>44</a:t>
            </a:fld>
            <a:endParaRPr lang="it-IT" dirty="0">
              <a:solidFill>
                <a:srgbClr val="FFFFFF"/>
              </a:solidFill>
            </a:endParaRPr>
          </a:p>
        </p:txBody>
      </p:sp>
    </p:spTree>
    <p:extLst>
      <p:ext uri="{BB962C8B-B14F-4D97-AF65-F5344CB8AC3E}">
        <p14:creationId xmlns:p14="http://schemas.microsoft.com/office/powerpoint/2010/main" val="587022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dirty="0">
              <a:solidFill>
                <a:srgbClr val="FFFFFF"/>
              </a:solidFill>
            </a:endParaRPr>
          </a:p>
        </p:txBody>
      </p:sp>
      <p:sp>
        <p:nvSpPr>
          <p:cNvPr id="4" name="Segnaposto numero diapositiva 3"/>
          <p:cNvSpPr>
            <a:spLocks noGrp="1"/>
          </p:cNvSpPr>
          <p:nvPr>
            <p:ph type="sldNum" sz="quarter" idx="12"/>
          </p:nvPr>
        </p:nvSpPr>
        <p:spPr/>
        <p:txBody>
          <a:bodyPr/>
          <a:lstStyle/>
          <a:p>
            <a:fld id="{10AFF00E-9DC3-7240-8851-04147A744FC9}" type="slidenum">
              <a:rPr lang="it-IT" smtClean="0">
                <a:solidFill>
                  <a:srgbClr val="FFFFFF"/>
                </a:solidFill>
              </a:rPr>
              <a:pPr/>
              <a:t>45</a:t>
            </a:fld>
            <a:endParaRPr lang="it-IT" dirty="0">
              <a:solidFill>
                <a:srgbClr val="FFFFFF"/>
              </a:solidFill>
            </a:endParaRPr>
          </a:p>
        </p:txBody>
      </p:sp>
      <p:sp>
        <p:nvSpPr>
          <p:cNvPr id="6" name="Titolo 5"/>
          <p:cNvSpPr txBox="1">
            <a:spLocks noGrp="1"/>
          </p:cNvSpPr>
          <p:nvPr>
            <p:ph type="ctrTitle" idx="4294967295"/>
          </p:nvPr>
        </p:nvSpPr>
        <p:spPr>
          <a:xfrm>
            <a:off x="3071664" y="368663"/>
            <a:ext cx="5040560" cy="424732"/>
          </a:xfrm>
          <a:prstGeom prst="rect">
            <a:avLst/>
          </a:prstGeom>
        </p:spPr>
        <p:txBody>
          <a:bodyPr vert="horz" lIns="91440" tIns="45720" rIns="91440" bIns="45720" rtlCol="0" anchor="ctr">
            <a:noAutofit/>
          </a:bodyPr>
          <a:lstStyle/>
          <a:p>
            <a:r>
              <a:rPr lang="it-IT" sz="2400" dirty="0">
                <a:solidFill>
                  <a:srgbClr val="0070C0"/>
                </a:solidFill>
                <a:latin typeface="Arial Black" panose="020B0A04020102020204" pitchFamily="34" charset="0"/>
              </a:rPr>
              <a:t>LE PRESTAZIONI SOCIALI</a:t>
            </a:r>
          </a:p>
        </p:txBody>
      </p:sp>
      <p:sp>
        <p:nvSpPr>
          <p:cNvPr id="10" name="CasellaDiTesto 9"/>
          <p:cNvSpPr txBox="1"/>
          <p:nvPr/>
        </p:nvSpPr>
        <p:spPr>
          <a:xfrm>
            <a:off x="8988321" y="2625640"/>
            <a:ext cx="151216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Gli utenti delle prestazioni sociali</a:t>
            </a:r>
          </a:p>
        </p:txBody>
      </p:sp>
      <p:sp>
        <p:nvSpPr>
          <p:cNvPr id="11" name="Rettangolo 10"/>
          <p:cNvSpPr/>
          <p:nvPr/>
        </p:nvSpPr>
        <p:spPr>
          <a:xfrm>
            <a:off x="1654497" y="1457777"/>
            <a:ext cx="7272808" cy="2062103"/>
          </a:xfrm>
          <a:prstGeom prst="rect">
            <a:avLst/>
          </a:prstGeom>
          <a:solidFill>
            <a:schemeClr val="accent1">
              <a:lumMod val="20000"/>
              <a:lumOff val="80000"/>
            </a:schemeClr>
          </a:solidFill>
        </p:spPr>
        <p:txBody>
          <a:bodyPr wrap="square">
            <a:spAutoFit/>
          </a:bodyPr>
          <a:lstStyle/>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Esse sono, in buona parte, rivolte agli utenti della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Gestione unitaria delle prestazioni creditizie e sociali</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i cui iscritti, in quanto dipendenti pubblici in servizio assicurati ai fini previdenziali con una della casse pensioni dell’ex Inpdap, versano alla medesima il contributo obbligatorio pari allo 0,35% della retribuzione pensionabile. Tra gli utenti della Gestione unitaria delle prestazioni creditizie e sociali si annoverano, altresì, i dipendenti pubblici aderenti su base volontaria in forza del DM 45/2007, anche se assicurati ai fini previdenziali presso casse diverse rispetto a quelle gestite dall’ex INPDAP.</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305" y="1581397"/>
            <a:ext cx="1371600" cy="1028700"/>
          </a:xfrm>
          <a:prstGeom prst="rect">
            <a:avLst/>
          </a:prstGeom>
          <a:ln>
            <a:noFill/>
          </a:ln>
        </p:spPr>
      </p:pic>
      <p:sp>
        <p:nvSpPr>
          <p:cNvPr id="13" name="Rettangolo 12"/>
          <p:cNvSpPr/>
          <p:nvPr/>
        </p:nvSpPr>
        <p:spPr>
          <a:xfrm>
            <a:off x="1654497" y="3535423"/>
            <a:ext cx="8856984" cy="1569660"/>
          </a:xfrm>
          <a:prstGeom prst="rect">
            <a:avLst/>
          </a:prstGeom>
          <a:solidFill>
            <a:schemeClr val="accent1">
              <a:lumMod val="20000"/>
              <a:lumOff val="80000"/>
            </a:schemeClr>
          </a:solidFill>
        </p:spPr>
        <p:txBody>
          <a:bodyPr wrap="square">
            <a:spAutoFit/>
          </a:bodyPr>
          <a:lstStyle/>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L’adesione è su base volontaria anche per i pensionati ex  dipendenti pubblici che, in forza del citato DM 45/2007, versano alla Gestione il contributo pari allo 0,15% degli emolumenti percepiti come trattamento pensionistico. </a:t>
            </a:r>
            <a:endPar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b="1" u="sng"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N.B. A tutte le prestazioni sociali si accede mediante Bando pubblicato sul sito istituzionale. </a:t>
            </a:r>
            <a:endParaRPr lang="it-IT" sz="1600" b="1" u="sng"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749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92152" y="52521"/>
            <a:ext cx="8100392" cy="757130"/>
          </a:xfrm>
          <a:prstGeom prst="rect">
            <a:avLst/>
          </a:prstGeom>
        </p:spPr>
        <p:txBody>
          <a:bodyPr vert="horz" lIns="91440" tIns="45720" rIns="91440" bIns="45720" rtlCol="0" anchor="ctr">
            <a:noAutofit/>
          </a:bodyPr>
          <a:lstStyle>
            <a:defPPr>
              <a:defRPr lang="it-IT"/>
            </a:defPPr>
            <a:lvl1pPr defTabSz="685800">
              <a:lnSpc>
                <a:spcPct val="90000"/>
              </a:lnSpc>
              <a:spcBef>
                <a:spcPct val="0"/>
              </a:spcBef>
              <a:buNone/>
              <a:defRPr sz="2400">
                <a:solidFill>
                  <a:srgbClr val="0070C0"/>
                </a:solidFill>
                <a:latin typeface="Arial Black" panose="020B0A04020102020204" pitchFamily="34" charset="0"/>
                <a:ea typeface="+mj-ea"/>
                <a:cs typeface="+mj-cs"/>
              </a:defRPr>
            </a:lvl1pPr>
          </a:lstStyle>
          <a:p>
            <a:r>
              <a:rPr lang="it-IT" sz="2200" dirty="0"/>
              <a:t>PRESTAZIONI SOCIALI E AREE DI INTERVENTO</a:t>
            </a:r>
          </a:p>
        </p:txBody>
      </p:sp>
      <p:sp>
        <p:nvSpPr>
          <p:cNvPr id="4" name="CasellaDiTesto 3"/>
          <p:cNvSpPr txBox="1"/>
          <p:nvPr/>
        </p:nvSpPr>
        <p:spPr>
          <a:xfrm>
            <a:off x="1919536" y="2996953"/>
            <a:ext cx="1656184" cy="1169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4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Le aree strategiche di intervento e la tipologia di utenza di riferimento</a:t>
            </a:r>
          </a:p>
        </p:txBody>
      </p:sp>
      <p:sp>
        <p:nvSpPr>
          <p:cNvPr id="5" name="Rettangolo arrotondato 4"/>
          <p:cNvSpPr/>
          <p:nvPr/>
        </p:nvSpPr>
        <p:spPr>
          <a:xfrm>
            <a:off x="4216760" y="560931"/>
            <a:ext cx="1587692" cy="924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Interventi a sostegno dell’istruzione e della formazione dei giovani</a:t>
            </a:r>
          </a:p>
        </p:txBody>
      </p:sp>
      <p:sp>
        <p:nvSpPr>
          <p:cNvPr id="8" name="Rettangolo arrotondato 7"/>
          <p:cNvSpPr/>
          <p:nvPr/>
        </p:nvSpPr>
        <p:spPr>
          <a:xfrm>
            <a:off x="4007768" y="1645442"/>
            <a:ext cx="1973202" cy="70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Interventi in favore dell’occupazione e della crescita professionale</a:t>
            </a:r>
          </a:p>
        </p:txBody>
      </p:sp>
      <p:sp>
        <p:nvSpPr>
          <p:cNvPr id="9" name="Rettangolo arrotondato 8"/>
          <p:cNvSpPr/>
          <p:nvPr/>
        </p:nvSpPr>
        <p:spPr>
          <a:xfrm>
            <a:off x="4216760" y="3066627"/>
            <a:ext cx="1947732" cy="52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Interventi a sostegno delle persone non autosufficienti</a:t>
            </a:r>
          </a:p>
        </p:txBody>
      </p:sp>
      <p:sp>
        <p:nvSpPr>
          <p:cNvPr id="11" name="Parentesi graffa aperta 10"/>
          <p:cNvSpPr/>
          <p:nvPr/>
        </p:nvSpPr>
        <p:spPr>
          <a:xfrm>
            <a:off x="3654760" y="626002"/>
            <a:ext cx="353008" cy="4151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12" name="Ovale 11"/>
          <p:cNvSpPr/>
          <p:nvPr/>
        </p:nvSpPr>
        <p:spPr>
          <a:xfrm>
            <a:off x="6740556" y="548680"/>
            <a:ext cx="2595804" cy="93702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solidFill>
                  <a:prstClr val="black"/>
                </a:solidFill>
              </a:rPr>
              <a:t>Giovani  studenti della scuola primaria e della scuola secondaria di primo e di secondo grado</a:t>
            </a:r>
          </a:p>
        </p:txBody>
      </p:sp>
      <p:cxnSp>
        <p:nvCxnSpPr>
          <p:cNvPr id="14" name="Connettore 1 13"/>
          <p:cNvCxnSpPr>
            <a:stCxn id="5" idx="3"/>
            <a:endCxn id="12" idx="2"/>
          </p:cNvCxnSpPr>
          <p:nvPr/>
        </p:nvCxnSpPr>
        <p:spPr>
          <a:xfrm flipV="1">
            <a:off x="5804452" y="1017194"/>
            <a:ext cx="936104" cy="61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6605330" y="1600304"/>
            <a:ext cx="2804796" cy="7718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solidFill>
                  <a:prstClr val="black"/>
                </a:solidFill>
              </a:rPr>
              <a:t>Giovani  studenti  universitari e giovani laureati in cerca di occupazione.</a:t>
            </a:r>
          </a:p>
        </p:txBody>
      </p:sp>
      <p:cxnSp>
        <p:nvCxnSpPr>
          <p:cNvPr id="17" name="Connettore 1 16"/>
          <p:cNvCxnSpPr>
            <a:stCxn id="8" idx="3"/>
            <a:endCxn id="15" idx="2"/>
          </p:cNvCxnSpPr>
          <p:nvPr/>
        </p:nvCxnSpPr>
        <p:spPr>
          <a:xfrm flipV="1">
            <a:off x="5980970" y="1986206"/>
            <a:ext cx="624360" cy="11416"/>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6778318" y="3080299"/>
            <a:ext cx="2520280" cy="587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solidFill>
                  <a:prstClr val="black"/>
                </a:solidFill>
              </a:rPr>
              <a:t>Famiglie con persone  non autosufficienti</a:t>
            </a:r>
          </a:p>
        </p:txBody>
      </p:sp>
      <p:cxnSp>
        <p:nvCxnSpPr>
          <p:cNvPr id="20" name="Connettore 1 19"/>
          <p:cNvCxnSpPr>
            <a:stCxn id="9" idx="3"/>
            <a:endCxn id="19" idx="2"/>
          </p:cNvCxnSpPr>
          <p:nvPr/>
        </p:nvCxnSpPr>
        <p:spPr>
          <a:xfrm>
            <a:off x="6164492" y="3327675"/>
            <a:ext cx="613826" cy="46223"/>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ttangolo arrotondato 39"/>
          <p:cNvSpPr/>
          <p:nvPr/>
        </p:nvSpPr>
        <p:spPr>
          <a:xfrm>
            <a:off x="4062883" y="4428836"/>
            <a:ext cx="1947732" cy="697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Interventi in favore degli anziani e dell’invecchiamento attivo</a:t>
            </a:r>
          </a:p>
        </p:txBody>
      </p:sp>
      <p:sp>
        <p:nvSpPr>
          <p:cNvPr id="41" name="Ovale 40"/>
          <p:cNvSpPr/>
          <p:nvPr/>
        </p:nvSpPr>
        <p:spPr>
          <a:xfrm>
            <a:off x="6819596" y="4150003"/>
            <a:ext cx="2590530" cy="12235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solidFill>
                  <a:prstClr val="black"/>
                </a:solidFill>
              </a:rPr>
              <a:t>Pensionati utenti della Gestione Dipendenti Pubblici (Ex INPDAP</a:t>
            </a:r>
            <a:r>
              <a:rPr lang="it-IT" sz="1200" dirty="0" smtClean="0">
                <a:solidFill>
                  <a:prstClr val="black"/>
                </a:solidFill>
              </a:rPr>
              <a:t>)</a:t>
            </a:r>
            <a:endParaRPr lang="it-IT" sz="1200" dirty="0">
              <a:solidFill>
                <a:prstClr val="black"/>
              </a:solidFill>
            </a:endParaRPr>
          </a:p>
        </p:txBody>
      </p:sp>
      <p:cxnSp>
        <p:nvCxnSpPr>
          <p:cNvPr id="42" name="Connettore 1 41"/>
          <p:cNvCxnSpPr>
            <a:stCxn id="40" idx="3"/>
            <a:endCxn id="41" idx="2"/>
          </p:cNvCxnSpPr>
          <p:nvPr/>
        </p:nvCxnSpPr>
        <p:spPr>
          <a:xfrm flipV="1">
            <a:off x="6010616" y="4761756"/>
            <a:ext cx="808981" cy="15645"/>
          </a:xfrm>
          <a:prstGeom prst="line">
            <a:avLst/>
          </a:prstGeom>
        </p:spPr>
        <p:style>
          <a:lnRef idx="1">
            <a:schemeClr val="accent1"/>
          </a:lnRef>
          <a:fillRef idx="0">
            <a:schemeClr val="accent1"/>
          </a:fillRef>
          <a:effectRef idx="0">
            <a:schemeClr val="accent1"/>
          </a:effectRef>
          <a:fontRef idx="minor">
            <a:schemeClr val="tx1"/>
          </a:fontRef>
        </p:style>
      </p:cxnSp>
      <p:sp>
        <p:nvSpPr>
          <p:cNvPr id="18" name="Segnaposto piè di pagina 17"/>
          <p:cNvSpPr>
            <a:spLocks noGrp="1"/>
          </p:cNvSpPr>
          <p:nvPr>
            <p:ph type="ftr" sz="quarter" idx="11"/>
          </p:nvPr>
        </p:nvSpPr>
        <p:spPr/>
        <p:txBody>
          <a:bodyPr/>
          <a:lstStyle/>
          <a:p>
            <a:endParaRPr lang="it-IT" dirty="0">
              <a:solidFill>
                <a:schemeClr val="bg1"/>
              </a:solidFill>
            </a:endParaRPr>
          </a:p>
        </p:txBody>
      </p:sp>
      <p:sp>
        <p:nvSpPr>
          <p:cNvPr id="27" name="Segnaposto numero diapositiva 26"/>
          <p:cNvSpPr>
            <a:spLocks noGrp="1"/>
          </p:cNvSpPr>
          <p:nvPr>
            <p:ph type="sldNum" sz="quarter" idx="12"/>
          </p:nvPr>
        </p:nvSpPr>
        <p:spPr/>
        <p:txBody>
          <a:bodyPr/>
          <a:lstStyle/>
          <a:p>
            <a:fld id="{10AFF00E-9DC3-7240-8851-04147A744FC9}" type="slidenum">
              <a:rPr lang="it-IT" smtClean="0">
                <a:solidFill>
                  <a:schemeClr val="bg1"/>
                </a:solidFill>
              </a:rPr>
              <a:pPr/>
              <a:t>46</a:t>
            </a:fld>
            <a:endParaRPr lang="it-IT" dirty="0">
              <a:solidFill>
                <a:schemeClr val="bg1"/>
              </a:solidFill>
            </a:endParaRPr>
          </a:p>
        </p:txBody>
      </p:sp>
      <p:sp>
        <p:nvSpPr>
          <p:cNvPr id="6" name="CasellaDiTesto 5"/>
          <p:cNvSpPr txBox="1"/>
          <p:nvPr/>
        </p:nvSpPr>
        <p:spPr>
          <a:xfrm rot="5400000">
            <a:off x="8010448" y="2779147"/>
            <a:ext cx="3737856" cy="369332"/>
          </a:xfrm>
          <a:prstGeom prst="rect">
            <a:avLst/>
          </a:prstGeom>
          <a:noFill/>
        </p:spPr>
        <p:txBody>
          <a:bodyPr wrap="square" rtlCol="0">
            <a:spAutoFit/>
          </a:bodyPr>
          <a:lstStyle/>
          <a:p>
            <a:pPr algn="ctr"/>
            <a:r>
              <a:rPr lang="it-IT" dirty="0"/>
              <a:t>Prestazioni di elevato impatto sociale</a:t>
            </a:r>
          </a:p>
        </p:txBody>
      </p:sp>
    </p:spTree>
    <p:extLst>
      <p:ext uri="{BB962C8B-B14F-4D97-AF65-F5344CB8AC3E}">
        <p14:creationId xmlns:p14="http://schemas.microsoft.com/office/powerpoint/2010/main" val="1571470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3543548" y="1052736"/>
            <a:ext cx="6963668" cy="5400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 sostegno delle attività di studio e della formazione dei giovani l’Istituto promuove diverse iniziative dedicate a studenti della scuola primaria e della scuola secondaria di primo e di secondo grado (figli e orfani di iscritti alla Gestione unitaria PCS e di pensionati della Gestione Dipendenti Pubblici, figli e orfani di iscritti alla Gestione ex IPOST).</a:t>
            </a: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Nello specifico, le prestazioni offerte si concretizzano: </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in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contributi a copertura totale o parziale delle spese per vacanze studio in Italia e all’Estero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(Estate INPSIEME Junior), per la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frequenza di corsi di lingua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(in Italia e all’Estero) e di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periodi di studi all’Estero corrispondenti ad un intero anno scolastico o ad una parte di esso</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(Programma Itaca</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a:t>
            </a:r>
          </a:p>
          <a:p>
            <a:pPr marL="285750" indent="-285750" algn="just">
              <a:buFontTx/>
              <a:buChar char="-"/>
            </a:pPr>
            <a:endPar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marL="285750" indent="-285750" algn="just">
              <a:buFontTx/>
              <a:buChar char="-"/>
            </a:pP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nell’assegnazione </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di posti in convitto di proprietà dell’Istituto, o convenzionati, a studenti della scuola primaria e secondaria.</a:t>
            </a:r>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6" name="Ovale 5"/>
          <p:cNvSpPr/>
          <p:nvPr/>
        </p:nvSpPr>
        <p:spPr>
          <a:xfrm>
            <a:off x="1767136" y="2929336"/>
            <a:ext cx="1520552" cy="64368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dirty="0">
                <a:solidFill>
                  <a:prstClr val="black"/>
                </a:solidFill>
              </a:rPr>
              <a:t>Convitti</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2353271"/>
            <a:ext cx="708660" cy="708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pic>
        <p:nvPicPr>
          <p:cNvPr id="3077" name="Picture 5" descr="Risultati immagini per stude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974" y="3721423"/>
            <a:ext cx="1529715" cy="906304"/>
          </a:xfrm>
          <a:prstGeom prst="rect">
            <a:avLst/>
          </a:prstGeom>
          <a:noFill/>
          <a:extLst>
            <a:ext uri="{909E8E84-426E-40DD-AFC4-6F175D3DCCD1}">
              <a14:hiddenFill xmlns:a14="http://schemas.microsoft.com/office/drawing/2010/main">
                <a:solidFill>
                  <a:srgbClr val="FFFFFF"/>
                </a:solidFill>
              </a14:hiddenFill>
            </a:ext>
          </a:extLst>
        </p:spPr>
      </p:pic>
      <p:sp>
        <p:nvSpPr>
          <p:cNvPr id="19" name="Ovale 18"/>
          <p:cNvSpPr/>
          <p:nvPr/>
        </p:nvSpPr>
        <p:spPr>
          <a:xfrm>
            <a:off x="3071664" y="3940863"/>
            <a:ext cx="1080120" cy="643681"/>
          </a:xfrm>
          <a:prstGeom prst="ellipse">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400" dirty="0">
                <a:solidFill>
                  <a:prstClr val="black"/>
                </a:solidFill>
              </a:rPr>
              <a:t>Corsi di lingue</a:t>
            </a:r>
          </a:p>
        </p:txBody>
      </p:sp>
      <p:sp>
        <p:nvSpPr>
          <p:cNvPr id="24" name="CasellaDiTesto 23"/>
          <p:cNvSpPr txBox="1"/>
          <p:nvPr/>
        </p:nvSpPr>
        <p:spPr>
          <a:xfrm>
            <a:off x="2620888" y="118316"/>
            <a:ext cx="7651576" cy="1006429"/>
          </a:xfrm>
          <a:prstGeom prst="rect">
            <a:avLst/>
          </a:prstGeom>
        </p:spPr>
        <p:txBody>
          <a:bodyPr vert="horz" lIns="91440" tIns="45720" rIns="91440" bIns="45720" rtlCol="0" anchor="ctr">
            <a:noAutofit/>
          </a:bodyPr>
          <a:lstStyle>
            <a:defPPr>
              <a:defRPr lang="it-IT"/>
            </a:defPPr>
            <a:lvl1pPr defTabSz="685800">
              <a:lnSpc>
                <a:spcPct val="90000"/>
              </a:lnSpc>
              <a:spcBef>
                <a:spcPct val="0"/>
              </a:spcBef>
              <a:buNone/>
              <a:defRPr sz="2200">
                <a:solidFill>
                  <a:srgbClr val="0070C0"/>
                </a:solidFill>
                <a:latin typeface="Arial Black" panose="020B0A04020102020204" pitchFamily="34" charset="0"/>
                <a:ea typeface="+mj-ea"/>
                <a:cs typeface="+mj-cs"/>
              </a:defRPr>
            </a:lvl1pPr>
          </a:lstStyle>
          <a:p>
            <a:r>
              <a:rPr lang="it-IT" dirty="0"/>
              <a:t>PRESTAZIONI SOCIALI A SOSTEGNO DELL’ISTRUZIONE E FORMAZIONE DEI GIOVANI</a:t>
            </a:r>
          </a:p>
        </p:txBody>
      </p:sp>
      <p:sp>
        <p:nvSpPr>
          <p:cNvPr id="2" name="Segnaposto piè di pagina 1"/>
          <p:cNvSpPr>
            <a:spLocks noGrp="1"/>
          </p:cNvSpPr>
          <p:nvPr>
            <p:ph type="ftr" sz="quarter" idx="11"/>
          </p:nvPr>
        </p:nvSpPr>
        <p:spPr/>
        <p:txBody>
          <a:bodyPr/>
          <a:lstStyle/>
          <a:p>
            <a:r>
              <a:rPr lang="it-IT" smtClean="0">
                <a:solidFill>
                  <a:prstClr val="black">
                    <a:tint val="75000"/>
                  </a:prstClr>
                </a:solidFill>
              </a:rPr>
              <a:t>DCSNAICAP</a:t>
            </a:r>
            <a:endParaRPr lang="it-IT" dirty="0">
              <a:solidFill>
                <a:prstClr val="black">
                  <a:tint val="75000"/>
                </a:prstClr>
              </a:solidFill>
            </a:endParaRPr>
          </a:p>
        </p:txBody>
      </p:sp>
      <p:sp>
        <p:nvSpPr>
          <p:cNvPr id="3" name="Segnaposto numero diapositiva 2"/>
          <p:cNvSpPr>
            <a:spLocks noGrp="1"/>
          </p:cNvSpPr>
          <p:nvPr>
            <p:ph type="sldNum" sz="quarter" idx="12"/>
          </p:nvPr>
        </p:nvSpPr>
        <p:spPr/>
        <p:txBody>
          <a:bodyPr/>
          <a:lstStyle/>
          <a:p>
            <a:fld id="{603A3CE6-8A2E-4482-BD3F-BE1BD97F5084}" type="slidenum">
              <a:rPr lang="it-IT" smtClean="0">
                <a:solidFill>
                  <a:prstClr val="black">
                    <a:tint val="75000"/>
                  </a:prstClr>
                </a:solidFill>
              </a:rPr>
              <a:pPr/>
              <a:t>47</a:t>
            </a:fld>
            <a:endParaRPr lang="it-IT">
              <a:solidFill>
                <a:prstClr val="black">
                  <a:tint val="75000"/>
                </a:prstClr>
              </a:solidFill>
            </a:endParaRPr>
          </a:p>
        </p:txBody>
      </p:sp>
      <p:sp>
        <p:nvSpPr>
          <p:cNvPr id="17" name="Ovale 16"/>
          <p:cNvSpPr/>
          <p:nvPr/>
        </p:nvSpPr>
        <p:spPr>
          <a:xfrm>
            <a:off x="1559496" y="1959780"/>
            <a:ext cx="1872208" cy="6436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dirty="0">
                <a:solidFill>
                  <a:prstClr val="black"/>
                </a:solidFill>
              </a:rPr>
              <a:t>Borse di studio «</a:t>
            </a:r>
            <a:r>
              <a:rPr lang="it-IT" sz="1400" dirty="0" err="1">
                <a:solidFill>
                  <a:prstClr val="black"/>
                </a:solidFill>
              </a:rPr>
              <a:t>Supermedia</a:t>
            </a:r>
            <a:r>
              <a:rPr lang="it-IT" sz="1400" dirty="0">
                <a:solidFill>
                  <a:prstClr val="black"/>
                </a:solidFill>
              </a:rPr>
              <a:t>»&gt;</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649" y="5196612"/>
            <a:ext cx="968693" cy="96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e 21"/>
          <p:cNvSpPr/>
          <p:nvPr/>
        </p:nvSpPr>
        <p:spPr>
          <a:xfrm>
            <a:off x="1591308" y="4396460"/>
            <a:ext cx="1520552" cy="643681"/>
          </a:xfrm>
          <a:prstGeom prst="ellipse">
            <a:avLst/>
          </a:prstGeom>
          <a:solidFill>
            <a:srgbClr val="00FF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400" dirty="0" err="1">
                <a:solidFill>
                  <a:prstClr val="black"/>
                </a:solidFill>
              </a:rPr>
              <a:t>INPSieme</a:t>
            </a:r>
            <a:endParaRPr lang="it-IT" sz="1400" dirty="0">
              <a:solidFill>
                <a:prstClr val="black"/>
              </a:solidFill>
            </a:endParaRPr>
          </a:p>
          <a:p>
            <a:pPr algn="ctr"/>
            <a:r>
              <a:rPr lang="it-IT" sz="1400" dirty="0">
                <a:solidFill>
                  <a:prstClr val="black"/>
                </a:solidFill>
              </a:rPr>
              <a:t>Junior</a:t>
            </a:r>
          </a:p>
        </p:txBody>
      </p:sp>
      <p:sp>
        <p:nvSpPr>
          <p:cNvPr id="5" name="Ovale 4"/>
          <p:cNvSpPr/>
          <p:nvPr/>
        </p:nvSpPr>
        <p:spPr>
          <a:xfrm>
            <a:off x="1631505" y="5770190"/>
            <a:ext cx="1656184" cy="648072"/>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prstClr val="white"/>
                </a:solidFill>
              </a:rPr>
              <a:t>Programma Itaca</a:t>
            </a:r>
          </a:p>
        </p:txBody>
      </p:sp>
      <p:sp>
        <p:nvSpPr>
          <p:cNvPr id="9" name="CasellaDiTesto 8"/>
          <p:cNvSpPr txBox="1"/>
          <p:nvPr/>
        </p:nvSpPr>
        <p:spPr>
          <a:xfrm>
            <a:off x="2351584" y="926563"/>
            <a:ext cx="4392488" cy="1200329"/>
          </a:xfrm>
          <a:prstGeom prst="rect">
            <a:avLst/>
          </a:prstGeom>
          <a:noFill/>
        </p:spPr>
        <p:txBody>
          <a:bodyPr wrap="square" rtlCol="0">
            <a:spAutoFit/>
          </a:bodyPr>
          <a:lstStyle/>
          <a:p>
            <a:r>
              <a:rPr lang="it-IT" i="1" dirty="0">
                <a:solidFill>
                  <a:srgbClr val="002060"/>
                </a:solidFill>
                <a:latin typeface="Arial" panose="020B0604020202020204" pitchFamily="34" charset="0"/>
                <a:ea typeface="Microsoft Sans Serif" panose="020B0604020202020204" pitchFamily="34" charset="0"/>
                <a:cs typeface="Arial" panose="020B0604020202020204" pitchFamily="34" charset="0"/>
              </a:rPr>
              <a:t>Gli interventi rivolti ai giovani studenti a sostegno dell’istruzione e della formazione </a:t>
            </a:r>
          </a:p>
          <a:p>
            <a:endParaRPr lang="it-IT"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24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96152" y="214365"/>
            <a:ext cx="6944265" cy="701731"/>
          </a:xfrm>
          <a:prstGeom prst="rect">
            <a:avLst/>
          </a:prstGeom>
        </p:spPr>
        <p:txBody>
          <a:bodyPr vert="horz" lIns="91440" tIns="45720" rIns="91440" bIns="45720" rtlCol="0" anchor="ctr">
            <a:noAutofit/>
          </a:bodyPr>
          <a:lstStyle>
            <a:defPPr>
              <a:defRPr lang="it-IT"/>
            </a:defPPr>
            <a:lvl1pPr defTabSz="685800">
              <a:lnSpc>
                <a:spcPct val="90000"/>
              </a:lnSpc>
              <a:spcBef>
                <a:spcPct val="0"/>
              </a:spcBef>
              <a:buNone/>
              <a:defRPr sz="2200">
                <a:solidFill>
                  <a:srgbClr val="0070C0"/>
                </a:solidFill>
                <a:latin typeface="Arial Black" panose="020B0A04020102020204" pitchFamily="34" charset="0"/>
                <a:ea typeface="+mj-ea"/>
                <a:cs typeface="+mj-cs"/>
              </a:defRPr>
            </a:lvl1pPr>
          </a:lstStyle>
          <a:p>
            <a:r>
              <a:rPr lang="it-IT" dirty="0"/>
              <a:t>PRESTAZIONI SOCIALI A SOSTEGNO DELL’OCCUPAZIONE</a:t>
            </a:r>
          </a:p>
        </p:txBody>
      </p:sp>
      <p:sp>
        <p:nvSpPr>
          <p:cNvPr id="7" name="Rettangolo arrotondato 6"/>
          <p:cNvSpPr/>
          <p:nvPr/>
        </p:nvSpPr>
        <p:spPr>
          <a:xfrm>
            <a:off x="3935760" y="1504678"/>
            <a:ext cx="6624736" cy="45886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 sostegno della formazione universitaria e post universitaria e dell’elevata specializzazione per l’introduzione al mondo del lavoro, l’Istituto promuove iniziative dedicate a studenti universitari, giovani laureati  (figli e orfani di iscritti alla Gestione unitaria PCS e di pensionati utenti della Gestione Dipendenti </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Pubblici).</a:t>
            </a:r>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Nello specifico, le prestazioni offerte si concretizzano: </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nell’assegnazione di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borse di studio</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per la frequenza dell´università e di corsi post-universitari, nonché dei nuovi Istituti Tecnici Superiori;</a:t>
            </a:r>
          </a:p>
          <a:p>
            <a:pPr marL="285750" indent="-285750" algn="just">
              <a:buFontTx/>
              <a:buChar char="-"/>
            </a:pP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nell’assegnazione di posti in collegi universitari</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di proprietà e convenzionati agli studenti universitari;</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nella copertura parziale e/o totale delle spese di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iscrizione a master e dottorati di ricerca</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accreditati dall’istituto tramite specifica procedura, per promuovere l´alta formazione e facilitare l´inserimento dei giovani nel mondo del lavoro;</a:t>
            </a: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9" name="Ovale 8"/>
          <p:cNvSpPr/>
          <p:nvPr/>
        </p:nvSpPr>
        <p:spPr>
          <a:xfrm>
            <a:off x="2827244" y="2823395"/>
            <a:ext cx="1256655" cy="7788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dirty="0">
                <a:solidFill>
                  <a:prstClr val="black"/>
                </a:solidFill>
              </a:rPr>
              <a:t>Dottorati di ricerca </a:t>
            </a:r>
          </a:p>
        </p:txBody>
      </p:sp>
      <p:sp>
        <p:nvSpPr>
          <p:cNvPr id="10" name="Ovale 9"/>
          <p:cNvSpPr/>
          <p:nvPr/>
        </p:nvSpPr>
        <p:spPr>
          <a:xfrm>
            <a:off x="1559496" y="2212376"/>
            <a:ext cx="1736576" cy="82554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dirty="0">
                <a:solidFill>
                  <a:prstClr val="black"/>
                </a:solidFill>
              </a:rPr>
              <a:t>Borse di studio universitarie</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344" y="3054603"/>
            <a:ext cx="748666" cy="480060"/>
          </a:xfrm>
          <a:prstGeom prst="rect">
            <a:avLst/>
          </a:prstGeom>
        </p:spPr>
      </p:pic>
      <p:sp>
        <p:nvSpPr>
          <p:cNvPr id="16" name="Ovale 15"/>
          <p:cNvSpPr/>
          <p:nvPr/>
        </p:nvSpPr>
        <p:spPr>
          <a:xfrm>
            <a:off x="1559496" y="4581129"/>
            <a:ext cx="1944216" cy="643681"/>
          </a:xfrm>
          <a:prstGeom prst="ellipse">
            <a:avLst/>
          </a:prstGeom>
          <a:solidFill>
            <a:schemeClr val="accent2">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1400" dirty="0">
                <a:solidFill>
                  <a:prstClr val="white"/>
                </a:solidFill>
              </a:rPr>
              <a:t>Progetto &lt;&lt;Archimede&gt;&gt;</a:t>
            </a: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rPr>
              <a:t>DCSNAICAP</a:t>
            </a:r>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603A3CE6-8A2E-4482-BD3F-BE1BD97F5084}" type="slidenum">
              <a:rPr lang="it-IT" smtClean="0">
                <a:solidFill>
                  <a:prstClr val="black">
                    <a:tint val="75000"/>
                  </a:prstClr>
                </a:solidFill>
              </a:rPr>
              <a:pPr/>
              <a:t>48</a:t>
            </a:fld>
            <a:endParaRPr lang="it-IT" dirty="0">
              <a:solidFill>
                <a:prstClr val="black">
                  <a:tint val="75000"/>
                </a:prstClr>
              </a:solidFill>
            </a:endParaRPr>
          </a:p>
        </p:txBody>
      </p:sp>
      <p:pic>
        <p:nvPicPr>
          <p:cNvPr id="1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54"/>
          <a:stretch/>
        </p:blipFill>
        <p:spPr bwMode="auto">
          <a:xfrm>
            <a:off x="2779786" y="3645024"/>
            <a:ext cx="1346454" cy="86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e 17"/>
          <p:cNvSpPr/>
          <p:nvPr/>
        </p:nvSpPr>
        <p:spPr>
          <a:xfrm>
            <a:off x="1542337" y="3649416"/>
            <a:ext cx="1353815" cy="64368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sz="1400" dirty="0">
                <a:solidFill>
                  <a:prstClr val="white"/>
                </a:solidFill>
              </a:rPr>
              <a:t>Master</a:t>
            </a:r>
          </a:p>
        </p:txBody>
      </p:sp>
      <p:pic>
        <p:nvPicPr>
          <p:cNvPr id="21" name="Immagin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624" y="1911872"/>
            <a:ext cx="1409700" cy="581025"/>
          </a:xfrm>
          <a:prstGeom prst="rect">
            <a:avLst/>
          </a:prstGeom>
        </p:spPr>
      </p:pic>
      <p:sp>
        <p:nvSpPr>
          <p:cNvPr id="22" name="CasellaDiTesto 21"/>
          <p:cNvSpPr txBox="1"/>
          <p:nvPr/>
        </p:nvSpPr>
        <p:spPr>
          <a:xfrm>
            <a:off x="2427784" y="941820"/>
            <a:ext cx="4676328" cy="830997"/>
          </a:xfrm>
          <a:prstGeom prst="rect">
            <a:avLst/>
          </a:prstGeom>
          <a:noFill/>
        </p:spPr>
        <p:txBody>
          <a:bodyPr wrap="square" rtlCol="0">
            <a:spAutoFit/>
          </a:bodyPr>
          <a:lstStyle/>
          <a:p>
            <a:r>
              <a:rPr lang="it-IT" sz="1600" i="1" dirty="0">
                <a:solidFill>
                  <a:srgbClr val="002060"/>
                </a:solidFill>
                <a:latin typeface="Arial" panose="020B0604020202020204" pitchFamily="34" charset="0"/>
                <a:ea typeface="Microsoft Sans Serif" panose="020B0604020202020204" pitchFamily="34" charset="0"/>
                <a:cs typeface="Arial" panose="020B0604020202020204" pitchFamily="34" charset="0"/>
              </a:rPr>
              <a:t>Le iniziative rivolte a</a:t>
            </a:r>
          </a:p>
          <a:p>
            <a:r>
              <a:rPr lang="it-IT" sz="1600" i="1" dirty="0">
                <a:solidFill>
                  <a:srgbClr val="002060"/>
                </a:solidFill>
                <a:latin typeface="Arial" panose="020B0604020202020204" pitchFamily="34" charset="0"/>
                <a:ea typeface="Microsoft Sans Serif" panose="020B0604020202020204" pitchFamily="34" charset="0"/>
                <a:cs typeface="Arial" panose="020B0604020202020204" pitchFamily="34" charset="0"/>
              </a:rPr>
              <a:t>studenti  universitari e giovani  laureati in cerca di occupazione</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672" y="4513714"/>
            <a:ext cx="1097280" cy="82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6"/>
          <a:stretch>
            <a:fillRect/>
          </a:stretch>
        </p:blipFill>
        <p:spPr>
          <a:xfrm>
            <a:off x="1991544" y="5383490"/>
            <a:ext cx="1337310" cy="997839"/>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0836" y="5661249"/>
            <a:ext cx="1232154" cy="716661"/>
          </a:xfrm>
          <a:prstGeom prst="rect">
            <a:avLst/>
          </a:prstGeom>
        </p:spPr>
      </p:pic>
    </p:spTree>
    <p:extLst>
      <p:ext uri="{BB962C8B-B14F-4D97-AF65-F5344CB8AC3E}">
        <p14:creationId xmlns:p14="http://schemas.microsoft.com/office/powerpoint/2010/main" val="1818577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2969526" y="1268760"/>
            <a:ext cx="7590971" cy="5400600"/>
          </a:xfrm>
          <a:prstGeom prst="roundRect">
            <a:avLst/>
          </a:prstGeom>
          <a:solidFill>
            <a:schemeClr val="accent4">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L’Inps sostiene gli utenti della Gestione unitaria delle prestazioni creditizie e sociali, </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offrendo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contributi e servizi finalizzati al sostegno della disabilità e della non Autosufficienza .</a:t>
            </a: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In particolare dette prestazioni riguardano: </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l’assistenza domiciliare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Progetto Home Care Premium</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per le persone non autosufficienti. La prestazione si concretizza in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interventi economici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e di servizio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a sostegno delle cure domiciliari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delle persone  non autosufficienti che siano dipendenti iscritti alla Gestione unitaria delle PCS, pensionati utenti della Gestione dipendenti pubblici o loro familiari;</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l’ospitalità in Residenze Sanitarie Assistite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Progetto Long </a:t>
            </a:r>
            <a:r>
              <a:rPr lang="it-IT" sz="1600" b="1" dirty="0" err="1">
                <a:solidFill>
                  <a:srgbClr val="FF0000"/>
                </a:solidFill>
                <a:latin typeface="Arial" panose="020B0604020202020204" pitchFamily="34" charset="0"/>
                <a:ea typeface="Microsoft Sans Serif" panose="020B0604020202020204" pitchFamily="34" charset="0"/>
                <a:cs typeface="Arial" panose="020B0604020202020204" pitchFamily="34" charset="0"/>
              </a:rPr>
              <a:t>Term</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 Care</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specializzate per assistere soggetti affetti da gravi patologie, che necessitano di cure di lungo periodo, e che siano dipendenti iscritti alla Gestione unitaria delle PCS, pensionati utenti della Gestione dipendenti </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pubblici.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La prestazione si concretizza nel riconoscimento di </a:t>
            </a:r>
            <a:r>
              <a:rPr lang="it-IT" sz="1600" b="1" u="sng" dirty="0">
                <a:solidFill>
                  <a:srgbClr val="FF0000"/>
                </a:solidFill>
                <a:latin typeface="Arial" panose="020B0604020202020204" pitchFamily="34" charset="0"/>
                <a:ea typeface="Microsoft Sans Serif" panose="020B0604020202020204" pitchFamily="34" charset="0"/>
                <a:cs typeface="Arial" panose="020B0604020202020204" pitchFamily="34" charset="0"/>
              </a:rPr>
              <a:t>contributi economici a copertura delle spese di ricovero e cura in  residenze sanitarie assistenziali e strutture specializzate</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t>
            </a: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1" name="Ovale 10"/>
          <p:cNvSpPr/>
          <p:nvPr/>
        </p:nvSpPr>
        <p:spPr>
          <a:xfrm>
            <a:off x="1853894" y="2858988"/>
            <a:ext cx="1224136" cy="37680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200" dirty="0">
                <a:solidFill>
                  <a:prstClr val="white"/>
                </a:solidFill>
              </a:rPr>
              <a:t>Home care premium</a:t>
            </a:r>
          </a:p>
        </p:txBody>
      </p:sp>
      <p:sp>
        <p:nvSpPr>
          <p:cNvPr id="13" name="CasellaDiTesto 12"/>
          <p:cNvSpPr txBox="1"/>
          <p:nvPr/>
        </p:nvSpPr>
        <p:spPr>
          <a:xfrm>
            <a:off x="2855640" y="260649"/>
            <a:ext cx="7200800" cy="701731"/>
          </a:xfrm>
          <a:prstGeom prst="rect">
            <a:avLst/>
          </a:prstGeom>
        </p:spPr>
        <p:txBody>
          <a:bodyPr vert="horz" lIns="91440" tIns="45720" rIns="91440" bIns="45720" rtlCol="0" anchor="ctr">
            <a:noAutofit/>
          </a:bodyPr>
          <a:lstStyle>
            <a:defPPr>
              <a:defRPr lang="it-IT"/>
            </a:defPPr>
            <a:lvl1pPr defTabSz="685800">
              <a:lnSpc>
                <a:spcPct val="90000"/>
              </a:lnSpc>
              <a:spcBef>
                <a:spcPct val="0"/>
              </a:spcBef>
              <a:buNone/>
              <a:defRPr sz="2200">
                <a:solidFill>
                  <a:srgbClr val="0070C0"/>
                </a:solidFill>
                <a:latin typeface="Arial Black" panose="020B0A04020102020204" pitchFamily="34" charset="0"/>
                <a:ea typeface="+mj-ea"/>
                <a:cs typeface="+mj-cs"/>
              </a:defRPr>
            </a:lvl1pPr>
          </a:lstStyle>
          <a:p>
            <a:r>
              <a:rPr lang="it-IT" dirty="0"/>
              <a:t>PRESTAZIONI SOCIALI A SOSTEGNO DELLA</a:t>
            </a:r>
          </a:p>
          <a:p>
            <a:r>
              <a:rPr lang="it-IT" dirty="0"/>
              <a:t>NON AUTOSUFFICIENZA</a:t>
            </a:r>
          </a:p>
        </p:txBody>
      </p:sp>
      <p:sp>
        <p:nvSpPr>
          <p:cNvPr id="2" name="Segnaposto piè di pagina 1"/>
          <p:cNvSpPr>
            <a:spLocks noGrp="1"/>
          </p:cNvSpPr>
          <p:nvPr>
            <p:ph type="ftr" sz="quarter" idx="11"/>
          </p:nvPr>
        </p:nvSpPr>
        <p:spPr/>
        <p:txBody>
          <a:bodyPr/>
          <a:lstStyle/>
          <a:p>
            <a:r>
              <a:rPr lang="it-IT" dirty="0" smtClean="0"/>
              <a:t>DCSNAICAP</a:t>
            </a:r>
            <a:endParaRPr lang="it-IT" dirty="0"/>
          </a:p>
        </p:txBody>
      </p:sp>
      <p:sp>
        <p:nvSpPr>
          <p:cNvPr id="6" name="Segnaposto numero diapositiva 5"/>
          <p:cNvSpPr>
            <a:spLocks noGrp="1"/>
          </p:cNvSpPr>
          <p:nvPr>
            <p:ph type="sldNum" sz="quarter" idx="12"/>
          </p:nvPr>
        </p:nvSpPr>
        <p:spPr/>
        <p:txBody>
          <a:bodyPr/>
          <a:lstStyle/>
          <a:p>
            <a:fld id="{603A3CE6-8A2E-4482-BD3F-BE1BD97F5084}" type="slidenum">
              <a:rPr lang="it-IT" smtClean="0"/>
              <a:pPr/>
              <a:t>49</a:t>
            </a:fld>
            <a:endParaRPr lang="it-IT" dirty="0"/>
          </a:p>
        </p:txBody>
      </p:sp>
      <p:sp>
        <p:nvSpPr>
          <p:cNvPr id="15" name="CasellaDiTesto 14"/>
          <p:cNvSpPr txBox="1"/>
          <p:nvPr/>
        </p:nvSpPr>
        <p:spPr>
          <a:xfrm>
            <a:off x="2520126" y="980728"/>
            <a:ext cx="6024147" cy="338554"/>
          </a:xfrm>
          <a:prstGeom prst="rect">
            <a:avLst/>
          </a:prstGeom>
          <a:noFill/>
        </p:spPr>
        <p:txBody>
          <a:bodyPr wrap="square" rtlCol="0">
            <a:spAutoFit/>
          </a:bodyPr>
          <a:lstStyle/>
          <a:p>
            <a:r>
              <a:rPr lang="it-IT" sz="1600" i="1" dirty="0">
                <a:solidFill>
                  <a:srgbClr val="002060"/>
                </a:solidFill>
                <a:latin typeface="Arial" panose="020B0604020202020204" pitchFamily="34" charset="0"/>
                <a:ea typeface="Microsoft Sans Serif" panose="020B0604020202020204" pitchFamily="34" charset="0"/>
                <a:cs typeface="Arial" panose="020B0604020202020204" pitchFamily="34" charset="0"/>
              </a:rPr>
              <a:t>Le prestazioni rivolte a famiglie con persone non autosufficienti</a:t>
            </a:r>
          </a:p>
        </p:txBody>
      </p:sp>
      <p:sp>
        <p:nvSpPr>
          <p:cNvPr id="17" name="Ovale 16"/>
          <p:cNvSpPr/>
          <p:nvPr/>
        </p:nvSpPr>
        <p:spPr>
          <a:xfrm>
            <a:off x="1853894" y="4673588"/>
            <a:ext cx="1332464" cy="3805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200" i="1" dirty="0">
                <a:solidFill>
                  <a:prstClr val="black"/>
                </a:solidFill>
              </a:rPr>
              <a:t>Long term care</a:t>
            </a: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07" y="3620156"/>
            <a:ext cx="858869" cy="568071"/>
          </a:xfrm>
          <a:prstGeom prst="rect">
            <a:avLst/>
          </a:prstGeom>
        </p:spPr>
      </p:pic>
    </p:spTree>
    <p:extLst>
      <p:ext uri="{BB962C8B-B14F-4D97-AF65-F5344CB8AC3E}">
        <p14:creationId xmlns:p14="http://schemas.microsoft.com/office/powerpoint/2010/main" val="200045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5</a:t>
            </a:fld>
            <a:endParaRPr lang="it-IT"/>
          </a:p>
        </p:txBody>
      </p:sp>
      <p:sp>
        <p:nvSpPr>
          <p:cNvPr id="10" name="CasellaDiTesto 9"/>
          <p:cNvSpPr txBox="1"/>
          <p:nvPr/>
        </p:nvSpPr>
        <p:spPr>
          <a:xfrm>
            <a:off x="1624263" y="173293"/>
            <a:ext cx="10367211" cy="954107"/>
          </a:xfrm>
          <a:prstGeom prst="rect">
            <a:avLst/>
          </a:prstGeom>
          <a:noFill/>
        </p:spPr>
        <p:txBody>
          <a:bodyPr wrap="square" rtlCol="0">
            <a:spAutoFit/>
          </a:bodyPr>
          <a:lstStyle/>
          <a:p>
            <a:r>
              <a:rPr lang="it-IT" altLang="it-IT" sz="2800" dirty="0" smtClean="0">
                <a:solidFill>
                  <a:srgbClr val="002060"/>
                </a:solidFill>
                <a:latin typeface="Arial Black" panose="020B0A04020102020204" pitchFamily="34" charset="0"/>
              </a:rPr>
              <a:t>La GIAS  - Gestione </a:t>
            </a:r>
            <a:r>
              <a:rPr lang="it-IT" altLang="it-IT" sz="2800" dirty="0">
                <a:solidFill>
                  <a:srgbClr val="002060"/>
                </a:solidFill>
                <a:latin typeface="Arial Black" panose="020B0A04020102020204" pitchFamily="34" charset="0"/>
              </a:rPr>
              <a:t>degli interventi assistenziali e di sostegno alle gestioni previdenziali </a:t>
            </a:r>
            <a:endParaRPr lang="it-IT" sz="2800" dirty="0">
              <a:solidFill>
                <a:srgbClr val="0070C0"/>
              </a:solidFill>
              <a:latin typeface="Arial Black" panose="020B0A04020102020204" pitchFamily="34" charset="0"/>
            </a:endParaRPr>
          </a:p>
        </p:txBody>
      </p:sp>
      <p:sp>
        <p:nvSpPr>
          <p:cNvPr id="7" name="Rettangolo 6"/>
          <p:cNvSpPr/>
          <p:nvPr/>
        </p:nvSpPr>
        <p:spPr>
          <a:xfrm>
            <a:off x="1488141" y="2055991"/>
            <a:ext cx="9659792" cy="4472122"/>
          </a:xfrm>
          <a:prstGeom prst="rect">
            <a:avLst/>
          </a:prstGeom>
        </p:spPr>
        <p:txBody>
          <a:bodyPr wrap="square">
            <a:spAutoFit/>
          </a:bodyPr>
          <a:lstStyle/>
          <a:p>
            <a:pPr algn="just">
              <a:lnSpc>
                <a:spcPct val="107000"/>
              </a:lnSpc>
            </a:pPr>
            <a:r>
              <a:rPr lang="it-IT" altLang="it-IT" sz="3200" dirty="0" smtClean="0">
                <a:solidFill>
                  <a:srgbClr val="002060"/>
                </a:solidFill>
                <a:latin typeface="Arial Black" panose="020B0A04020102020204" pitchFamily="34" charset="0"/>
              </a:rPr>
              <a:t>Finanzia</a:t>
            </a:r>
            <a:r>
              <a:rPr lang="it-IT" altLang="it-IT" sz="3200" dirty="0">
                <a:solidFill>
                  <a:srgbClr val="002060"/>
                </a:solidFill>
                <a:latin typeface="Arial Black" panose="020B0A04020102020204" pitchFamily="34" charset="0"/>
              </a:rPr>
              <a:t>, tra l’altro</a:t>
            </a:r>
            <a:r>
              <a:rPr lang="it-IT" altLang="it-IT" sz="3200" dirty="0" smtClean="0">
                <a:solidFill>
                  <a:srgbClr val="002060"/>
                </a:solidFill>
                <a:latin typeface="Arial Black" panose="020B0A04020102020204" pitchFamily="34" charset="0"/>
              </a:rPr>
              <a:t>:</a:t>
            </a:r>
          </a:p>
          <a:p>
            <a:pPr algn="just">
              <a:lnSpc>
                <a:spcPct val="107000"/>
              </a:lnSpc>
            </a:pPr>
            <a:endParaRPr lang="it-IT" altLang="it-IT" sz="2400" dirty="0">
              <a:solidFill>
                <a:srgbClr val="002060"/>
              </a:solidFill>
              <a:latin typeface="Arial Black" panose="020B0A04020102020204" pitchFamily="34" charset="0"/>
            </a:endParaRPr>
          </a:p>
          <a:p>
            <a:pPr marL="342900" indent="-342900" algn="just">
              <a:lnSpc>
                <a:spcPct val="107000"/>
              </a:lnSpc>
              <a:buFont typeface="Arial" panose="020B0604020202020204" pitchFamily="34" charset="0"/>
              <a:buChar char="•"/>
            </a:pPr>
            <a:r>
              <a:rPr lang="it-IT" altLang="it-IT" sz="2800" dirty="0" smtClean="0">
                <a:solidFill>
                  <a:srgbClr val="002060"/>
                </a:solidFill>
                <a:latin typeface="Arial Black" panose="020B0A04020102020204" pitchFamily="34" charset="0"/>
              </a:rPr>
              <a:t>Pensioni sociali</a:t>
            </a:r>
          </a:p>
          <a:p>
            <a:pPr marL="342900" indent="-342900" algn="just">
              <a:lnSpc>
                <a:spcPct val="107000"/>
              </a:lnSpc>
              <a:buFont typeface="Arial" panose="020B0604020202020204" pitchFamily="34" charset="0"/>
              <a:buChar char="•"/>
            </a:pPr>
            <a:r>
              <a:rPr lang="it-IT" altLang="it-IT" sz="2800" dirty="0" smtClean="0">
                <a:solidFill>
                  <a:srgbClr val="002060"/>
                </a:solidFill>
                <a:latin typeface="Arial Black" panose="020B0A04020102020204" pitchFamily="34" charset="0"/>
              </a:rPr>
              <a:t>Maggiorazioni sociali</a:t>
            </a:r>
          </a:p>
          <a:p>
            <a:pPr marL="342900" indent="-342900">
              <a:lnSpc>
                <a:spcPct val="107000"/>
              </a:lnSpc>
              <a:buFont typeface="Arial" panose="020B0604020202020204" pitchFamily="34" charset="0"/>
              <a:buChar char="•"/>
            </a:pPr>
            <a:r>
              <a:rPr lang="it-IT" altLang="it-IT" sz="2800" dirty="0" smtClean="0">
                <a:solidFill>
                  <a:srgbClr val="002060"/>
                </a:solidFill>
                <a:latin typeface="Arial Black" panose="020B0A04020102020204" pitchFamily="34" charset="0"/>
              </a:rPr>
              <a:t>L’integrazione </a:t>
            </a:r>
            <a:r>
              <a:rPr lang="it-IT" altLang="it-IT" sz="2800" dirty="0">
                <a:solidFill>
                  <a:srgbClr val="002060"/>
                </a:solidFill>
                <a:latin typeface="Arial Black" panose="020B0A04020102020204" pitchFamily="34" charset="0"/>
              </a:rPr>
              <a:t>al minimo dell’assegno ordinario di </a:t>
            </a:r>
            <a:r>
              <a:rPr lang="it-IT" altLang="it-IT" sz="2800" dirty="0" smtClean="0">
                <a:solidFill>
                  <a:srgbClr val="002060"/>
                </a:solidFill>
                <a:latin typeface="Arial Black" panose="020B0A04020102020204" pitchFamily="34" charset="0"/>
              </a:rPr>
              <a:t>invalidità</a:t>
            </a:r>
          </a:p>
          <a:p>
            <a:pPr marL="342900" indent="-342900" algn="just">
              <a:lnSpc>
                <a:spcPct val="107000"/>
              </a:lnSpc>
              <a:buFont typeface="Arial" panose="020B0604020202020204" pitchFamily="34" charset="0"/>
              <a:buChar char="•"/>
            </a:pPr>
            <a:r>
              <a:rPr lang="it-IT" altLang="it-IT" sz="2800" dirty="0" smtClean="0">
                <a:solidFill>
                  <a:srgbClr val="002060"/>
                </a:solidFill>
                <a:latin typeface="Arial Black" panose="020B0A04020102020204" pitchFamily="34" charset="0"/>
              </a:rPr>
              <a:t>Oneri </a:t>
            </a:r>
            <a:r>
              <a:rPr lang="it-IT" altLang="it-IT" sz="2800" dirty="0">
                <a:solidFill>
                  <a:srgbClr val="002060"/>
                </a:solidFill>
                <a:latin typeface="Arial Black" panose="020B0A04020102020204" pitchFamily="34" charset="0"/>
              </a:rPr>
              <a:t>contribuzione </a:t>
            </a:r>
            <a:r>
              <a:rPr lang="it-IT" altLang="it-IT" sz="2800" dirty="0" smtClean="0">
                <a:solidFill>
                  <a:srgbClr val="002060"/>
                </a:solidFill>
                <a:latin typeface="Arial Black" panose="020B0A04020102020204" pitchFamily="34" charset="0"/>
              </a:rPr>
              <a:t>figurativa</a:t>
            </a:r>
          </a:p>
          <a:p>
            <a:pPr marL="342900" indent="-342900" algn="just">
              <a:lnSpc>
                <a:spcPct val="107000"/>
              </a:lnSpc>
              <a:buFont typeface="Arial" panose="020B0604020202020204" pitchFamily="34" charset="0"/>
              <a:buChar char="•"/>
            </a:pPr>
            <a:r>
              <a:rPr lang="it-IT" altLang="it-IT" sz="2800" dirty="0" smtClean="0">
                <a:solidFill>
                  <a:srgbClr val="002060"/>
                </a:solidFill>
                <a:latin typeface="Arial Black" panose="020B0A04020102020204" pitchFamily="34" charset="0"/>
              </a:rPr>
              <a:t>Somme </a:t>
            </a:r>
            <a:r>
              <a:rPr lang="it-IT" altLang="it-IT" sz="2800" dirty="0">
                <a:solidFill>
                  <a:srgbClr val="002060"/>
                </a:solidFill>
                <a:latin typeface="Arial Black" panose="020B0A04020102020204" pitchFamily="34" charset="0"/>
              </a:rPr>
              <a:t>per bonus bebè</a:t>
            </a:r>
          </a:p>
          <a:p>
            <a:pPr algn="just">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909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0" y="2030268"/>
            <a:ext cx="2232248" cy="1077218"/>
          </a:xfrm>
          <a:prstGeom prst="rect">
            <a:avLst/>
          </a:prstGeom>
        </p:spPr>
        <p:txBody>
          <a:bodyPr wrap="square">
            <a:spAutoFit/>
          </a:bodyPr>
          <a:lstStyle/>
          <a:p>
            <a:pPr algn="ctr"/>
            <a:r>
              <a:rPr lang="it-IT" sz="1600" i="1" dirty="0">
                <a:solidFill>
                  <a:srgbClr val="002060"/>
                </a:solidFill>
                <a:latin typeface="Arial" panose="020B0604020202020204" pitchFamily="34" charset="0"/>
                <a:ea typeface="Microsoft Sans Serif" panose="020B0604020202020204" pitchFamily="34" charset="0"/>
                <a:cs typeface="Arial" panose="020B0604020202020204" pitchFamily="34" charset="0"/>
              </a:rPr>
              <a:t>Le prestazioni  a sostegno degli anziani e dell’invecchiamento attivo</a:t>
            </a:r>
          </a:p>
        </p:txBody>
      </p:sp>
      <p:sp>
        <p:nvSpPr>
          <p:cNvPr id="3" name="Rettangolo arrotondato 2"/>
          <p:cNvSpPr/>
          <p:nvPr/>
        </p:nvSpPr>
        <p:spPr>
          <a:xfrm>
            <a:off x="3863752" y="1355542"/>
            <a:ext cx="6480720" cy="43057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L’Inps sostiene gli utenti della Gestione unitaria delle prestazioni creditizie e sociali, </a:t>
            </a:r>
            <a:r>
              <a:rPr lang="it-IT" sz="1600"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offrendo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contributi  e  servizi legati alla sfera socio assistenziale che riguardano anche il supporto  psicofisico in favore degli anziani ed il sostegno all’invecchiamento attivo</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t>
            </a:r>
          </a:p>
          <a:p>
            <a:pPr algn="just"/>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In particolare, le prestazioni offerte riguardano:</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l’ospitalità nelle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Case albergo di Monte Porzio Catone (Roma) e Pescara</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per i pensionati utenti della Gestione dipendenti pubblici;</a:t>
            </a:r>
          </a:p>
          <a:p>
            <a:pPr marL="285750" indent="-285750" algn="just">
              <a:buFontTx/>
              <a:buChar char="-"/>
            </a:pP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la copertura parziale o totale delle spese per</a:t>
            </a:r>
            <a:r>
              <a:rPr lang="it-IT" sz="1600" b="1" dirty="0">
                <a:solidFill>
                  <a:srgbClr val="002060"/>
                </a:solidFill>
                <a:latin typeface="Arial" panose="020B0604020202020204" pitchFamily="34" charset="0"/>
                <a:ea typeface="Microsoft Sans Serif" panose="020B0604020202020204" pitchFamily="34" charset="0"/>
                <a:cs typeface="Arial" panose="020B0604020202020204" pitchFamily="34" charset="0"/>
              </a:rPr>
              <a:t> </a:t>
            </a: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soggiorni estivi  </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dedicati a pensionati e loro familiari in località turistiche italiane ed estere.</a:t>
            </a:r>
          </a:p>
          <a:p>
            <a:pPr marL="285750" indent="-285750" algn="just">
              <a:buFontTx/>
              <a:buChar char="-"/>
            </a:pPr>
            <a:r>
              <a:rPr lang="it-IT" sz="1600"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Soggiorni climatico-termali</a:t>
            </a:r>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presso strutture di proprietà dell’Istituto, denominate «Case del Maestro», articolati su tre periodi: estivo, primaverile e invernale.</a:t>
            </a:r>
          </a:p>
          <a:p>
            <a:pPr marL="285750" indent="-285750" algn="just">
              <a:buFontTx/>
              <a:buChar char="-"/>
            </a:pPr>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a:p>
            <a:pPr algn="just"/>
            <a:endPar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4" name="Ovale 3"/>
          <p:cNvSpPr/>
          <p:nvPr/>
        </p:nvSpPr>
        <p:spPr>
          <a:xfrm>
            <a:off x="1669060" y="4221088"/>
            <a:ext cx="1224136" cy="504056"/>
          </a:xfrm>
          <a:prstGeom prst="ellipse">
            <a:avLst/>
          </a:prstGeom>
          <a:solidFill>
            <a:schemeClr val="accent2">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t-IT" sz="1200" dirty="0">
                <a:solidFill>
                  <a:prstClr val="white"/>
                </a:solidFill>
              </a:rPr>
              <a:t>Case Albergo</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358" y="3356992"/>
            <a:ext cx="857250" cy="5715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525" y="4293099"/>
            <a:ext cx="850392" cy="569214"/>
          </a:xfrm>
          <a:prstGeom prst="rect">
            <a:avLst/>
          </a:prstGeom>
        </p:spPr>
      </p:pic>
      <p:sp>
        <p:nvSpPr>
          <p:cNvPr id="11" name="CasellaDiTesto 10"/>
          <p:cNvSpPr txBox="1"/>
          <p:nvPr/>
        </p:nvSpPr>
        <p:spPr>
          <a:xfrm>
            <a:off x="2783632" y="253273"/>
            <a:ext cx="7128792" cy="701731"/>
          </a:xfrm>
          <a:prstGeom prst="rect">
            <a:avLst/>
          </a:prstGeom>
        </p:spPr>
        <p:txBody>
          <a:bodyPr vert="horz" lIns="91440" tIns="45720" rIns="91440" bIns="45720" rtlCol="0" anchor="ctr">
            <a:noAutofit/>
          </a:bodyPr>
          <a:lstStyle>
            <a:defPPr>
              <a:defRPr lang="it-IT"/>
            </a:defPPr>
            <a:lvl1pPr defTabSz="685800">
              <a:lnSpc>
                <a:spcPct val="90000"/>
              </a:lnSpc>
              <a:spcBef>
                <a:spcPct val="0"/>
              </a:spcBef>
              <a:buNone/>
              <a:defRPr sz="2200">
                <a:solidFill>
                  <a:srgbClr val="0070C0"/>
                </a:solidFill>
                <a:latin typeface="Arial Black" panose="020B0A04020102020204" pitchFamily="34" charset="0"/>
                <a:ea typeface="+mj-ea"/>
                <a:cs typeface="+mj-cs"/>
              </a:defRPr>
            </a:lvl1pPr>
          </a:lstStyle>
          <a:p>
            <a:r>
              <a:rPr lang="it-IT" dirty="0"/>
              <a:t>PRESTAZIONI SOCIALI A SOSTEGNO DEGLI ANZIANI E DELL’INVECCHIAMENTO ATTIVO</a:t>
            </a:r>
          </a:p>
        </p:txBody>
      </p:sp>
      <p:sp>
        <p:nvSpPr>
          <p:cNvPr id="14" name="Ovale 13"/>
          <p:cNvSpPr/>
          <p:nvPr/>
        </p:nvSpPr>
        <p:spPr>
          <a:xfrm>
            <a:off x="2855640" y="3424274"/>
            <a:ext cx="1224136" cy="580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prstClr val="white"/>
                </a:solidFill>
              </a:rPr>
              <a:t>INPSieme</a:t>
            </a:r>
            <a:r>
              <a:rPr lang="it-IT" sz="1200" dirty="0">
                <a:solidFill>
                  <a:prstClr val="white"/>
                </a:solidFill>
              </a:rPr>
              <a:t> Soggiorni senior</a:t>
            </a:r>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603A3CE6-8A2E-4482-BD3F-BE1BD97F5084}" type="slidenum">
              <a:rPr lang="it-IT" smtClean="0"/>
              <a:pPr/>
              <a:t>50</a:t>
            </a:fld>
            <a:endParaRPr lang="it-IT" dirty="0"/>
          </a:p>
        </p:txBody>
      </p:sp>
    </p:spTree>
    <p:extLst>
      <p:ext uri="{BB962C8B-B14F-4D97-AF65-F5344CB8AC3E}">
        <p14:creationId xmlns:p14="http://schemas.microsoft.com/office/powerpoint/2010/main" val="21895768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solidFill>
                <a:srgbClr val="FFFFFF"/>
              </a:solidFill>
            </a:endParaRPr>
          </a:p>
        </p:txBody>
      </p:sp>
      <p:sp>
        <p:nvSpPr>
          <p:cNvPr id="10" name="Rettangolo 9"/>
          <p:cNvSpPr/>
          <p:nvPr/>
        </p:nvSpPr>
        <p:spPr>
          <a:xfrm>
            <a:off x="3647728" y="3284985"/>
            <a:ext cx="5616624" cy="461665"/>
          </a:xfrm>
          <a:prstGeom prst="rect">
            <a:avLst/>
          </a:prstGeom>
        </p:spPr>
        <p:txBody>
          <a:bodyPr wrap="square">
            <a:spAutoFit/>
          </a:bodyPr>
          <a:lstStyle/>
          <a:p>
            <a:r>
              <a:rPr lang="it-IT" sz="2400" i="1" dirty="0">
                <a:solidFill>
                  <a:srgbClr val="002060"/>
                </a:solidFill>
                <a:latin typeface="Arial Black" panose="020B0A04020102020204" pitchFamily="34" charset="0"/>
              </a:rPr>
              <a:t>LE PRESTAZIONI CREDITIZIE</a:t>
            </a:r>
          </a:p>
        </p:txBody>
      </p:sp>
    </p:spTree>
    <p:extLst>
      <p:ext uri="{BB962C8B-B14F-4D97-AF65-F5344CB8AC3E}">
        <p14:creationId xmlns:p14="http://schemas.microsoft.com/office/powerpoint/2010/main" val="3818048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dirty="0">
              <a:solidFill>
                <a:srgbClr val="FFFFFF"/>
              </a:solidFill>
            </a:endParaRPr>
          </a:p>
        </p:txBody>
      </p:sp>
      <p:sp>
        <p:nvSpPr>
          <p:cNvPr id="4" name="Segnaposto numero diapositiva 3"/>
          <p:cNvSpPr>
            <a:spLocks noGrp="1"/>
          </p:cNvSpPr>
          <p:nvPr>
            <p:ph type="sldNum" sz="quarter" idx="12"/>
          </p:nvPr>
        </p:nvSpPr>
        <p:spPr/>
        <p:txBody>
          <a:bodyPr/>
          <a:lstStyle/>
          <a:p>
            <a:fld id="{10AFF00E-9DC3-7240-8851-04147A744FC9}" type="slidenum">
              <a:rPr lang="it-IT" smtClean="0">
                <a:solidFill>
                  <a:srgbClr val="FFFFFF"/>
                </a:solidFill>
              </a:rPr>
              <a:pPr/>
              <a:t>52</a:t>
            </a:fld>
            <a:endParaRPr lang="it-IT" dirty="0">
              <a:solidFill>
                <a:srgbClr val="FFFFFF"/>
              </a:solidFill>
            </a:endParaRPr>
          </a:p>
        </p:txBody>
      </p:sp>
      <p:sp>
        <p:nvSpPr>
          <p:cNvPr id="5" name="Titolo 4"/>
          <p:cNvSpPr>
            <a:spLocks noGrp="1"/>
          </p:cNvSpPr>
          <p:nvPr>
            <p:ph type="ctrTitle" idx="4294967295"/>
          </p:nvPr>
        </p:nvSpPr>
        <p:spPr>
          <a:xfrm>
            <a:off x="2999656" y="365127"/>
            <a:ext cx="6552728" cy="543594"/>
          </a:xfrm>
        </p:spPr>
        <p:txBody>
          <a:bodyPr vert="horz" lIns="91440" tIns="45720" rIns="91440" bIns="45720" rtlCol="0" anchor="ctr">
            <a:noAutofit/>
          </a:bodyPr>
          <a:lstStyle/>
          <a:p>
            <a:r>
              <a:rPr lang="it-IT" sz="2200" dirty="0">
                <a:solidFill>
                  <a:srgbClr val="0070C0"/>
                </a:solidFill>
                <a:latin typeface="Arial Black" panose="020B0A04020102020204" pitchFamily="34" charset="0"/>
              </a:rPr>
              <a:t>LE PRESTAZIONI CREDITIZIE</a:t>
            </a:r>
          </a:p>
        </p:txBody>
      </p:sp>
      <p:sp>
        <p:nvSpPr>
          <p:cNvPr id="17" name="Rettangolo arrotondato 16"/>
          <p:cNvSpPr/>
          <p:nvPr/>
        </p:nvSpPr>
        <p:spPr>
          <a:xfrm>
            <a:off x="2567608" y="1661795"/>
            <a:ext cx="7344816" cy="15581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2060"/>
                </a:solidFill>
                <a:latin typeface="Arial" panose="020B0604020202020204" pitchFamily="34" charset="0"/>
                <a:ea typeface="Microsoft Sans Serif" panose="020B0604020202020204" pitchFamily="34" charset="0"/>
                <a:cs typeface="Arial" panose="020B0604020202020204" pitchFamily="34" charset="0"/>
              </a:rPr>
              <a:t>Si </a:t>
            </a:r>
            <a:r>
              <a:rPr lang="it-IT" dirty="0">
                <a:solidFill>
                  <a:srgbClr val="002060"/>
                </a:solidFill>
                <a:latin typeface="Arial" panose="020B0604020202020204" pitchFamily="34" charset="0"/>
                <a:ea typeface="Microsoft Sans Serif" panose="020B0604020202020204" pitchFamily="34" charset="0"/>
                <a:cs typeface="Arial" panose="020B0604020202020204" pitchFamily="34" charset="0"/>
              </a:rPr>
              <a:t>tratta, in generale, di prodotti di ampia gamma  e tipologia destinati  a coprire  il più  possibile  le </a:t>
            </a:r>
            <a:r>
              <a:rPr lang="it-IT"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esigenze degli iscritti che  hanno necessità di ricorrere al credito</a:t>
            </a:r>
            <a:r>
              <a:rPr lang="it-IT" dirty="0">
                <a:solidFill>
                  <a:srgbClr val="002060"/>
                </a:solidFill>
                <a:latin typeface="Arial" panose="020B0604020202020204" pitchFamily="34" charset="0"/>
                <a:ea typeface="Microsoft Sans Serif" panose="020B0604020202020204" pitchFamily="34" charset="0"/>
                <a:cs typeface="Arial" panose="020B0604020202020204" pitchFamily="34" charset="0"/>
              </a:rPr>
              <a:t>, offendo loro  sostegno con un’ alternativa  </a:t>
            </a:r>
            <a:r>
              <a:rPr lang="it-IT" b="1" dirty="0">
                <a:solidFill>
                  <a:srgbClr val="FF0000"/>
                </a:solidFill>
                <a:latin typeface="Arial" panose="020B0604020202020204" pitchFamily="34" charset="0"/>
                <a:ea typeface="Microsoft Sans Serif" panose="020B0604020202020204" pitchFamily="34" charset="0"/>
                <a:cs typeface="Arial" panose="020B0604020202020204" pitchFamily="34" charset="0"/>
              </a:rPr>
              <a:t>a tassi agevolati </a:t>
            </a:r>
            <a:r>
              <a:rPr lang="it-IT" dirty="0">
                <a:solidFill>
                  <a:srgbClr val="002060"/>
                </a:solidFill>
                <a:latin typeface="Arial" panose="020B0604020202020204" pitchFamily="34" charset="0"/>
                <a:ea typeface="Microsoft Sans Serif" panose="020B0604020202020204" pitchFamily="34" charset="0"/>
                <a:cs typeface="Arial" panose="020B0604020202020204" pitchFamily="34" charset="0"/>
              </a:rPr>
              <a:t>rispetto a quanto presente sul mercato.</a:t>
            </a:r>
          </a:p>
        </p:txBody>
      </p:sp>
    </p:spTree>
    <p:extLst>
      <p:ext uri="{BB962C8B-B14F-4D97-AF65-F5344CB8AC3E}">
        <p14:creationId xmlns:p14="http://schemas.microsoft.com/office/powerpoint/2010/main" val="23011993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dirty="0">
              <a:solidFill>
                <a:srgbClr val="FFFFFF"/>
              </a:solidFill>
            </a:endParaRPr>
          </a:p>
        </p:txBody>
      </p:sp>
      <p:sp>
        <p:nvSpPr>
          <p:cNvPr id="4" name="Segnaposto numero diapositiva 3"/>
          <p:cNvSpPr>
            <a:spLocks noGrp="1"/>
          </p:cNvSpPr>
          <p:nvPr>
            <p:ph type="sldNum" sz="quarter" idx="12"/>
          </p:nvPr>
        </p:nvSpPr>
        <p:spPr/>
        <p:txBody>
          <a:bodyPr/>
          <a:lstStyle/>
          <a:p>
            <a:fld id="{10AFF00E-9DC3-7240-8851-04147A744FC9}" type="slidenum">
              <a:rPr lang="it-IT" smtClean="0">
                <a:solidFill>
                  <a:srgbClr val="FFFFFF"/>
                </a:solidFill>
              </a:rPr>
              <a:pPr/>
              <a:t>53</a:t>
            </a:fld>
            <a:endParaRPr lang="it-IT" dirty="0">
              <a:solidFill>
                <a:srgbClr val="FFFFFF"/>
              </a:solidFill>
            </a:endParaRPr>
          </a:p>
        </p:txBody>
      </p:sp>
      <p:sp>
        <p:nvSpPr>
          <p:cNvPr id="5" name="Titolo 4"/>
          <p:cNvSpPr>
            <a:spLocks noGrp="1"/>
          </p:cNvSpPr>
          <p:nvPr>
            <p:ph type="ctrTitle" idx="4294967295"/>
          </p:nvPr>
        </p:nvSpPr>
        <p:spPr>
          <a:xfrm>
            <a:off x="2884170" y="335280"/>
            <a:ext cx="6972300" cy="594360"/>
          </a:xfrm>
        </p:spPr>
        <p:txBody>
          <a:bodyPr vert="horz" lIns="91440" tIns="45720" rIns="91440" bIns="45720" rtlCol="0" anchor="ctr">
            <a:noAutofit/>
          </a:bodyPr>
          <a:lstStyle/>
          <a:p>
            <a:r>
              <a:rPr lang="it-IT" sz="2200" dirty="0">
                <a:solidFill>
                  <a:srgbClr val="0070C0"/>
                </a:solidFill>
                <a:latin typeface="Arial Black" panose="020B0A04020102020204" pitchFamily="34" charset="0"/>
              </a:rPr>
              <a:t>LE PRESTAZIONI CREDITIZIE DELLA GESTIONE UNITARIA DELLE PCS</a:t>
            </a:r>
          </a:p>
        </p:txBody>
      </p:sp>
      <p:sp>
        <p:nvSpPr>
          <p:cNvPr id="6" name="Rettangolo 5"/>
          <p:cNvSpPr/>
          <p:nvPr/>
        </p:nvSpPr>
        <p:spPr>
          <a:xfrm>
            <a:off x="2118320" y="2823474"/>
            <a:ext cx="4572000" cy="329320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La </a:t>
            </a:r>
            <a:r>
              <a:rPr lang="it-IT" sz="1600" b="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t>
            </a:r>
            <a:r>
              <a:rPr lang="it-IT" sz="1600" b="1" i="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Gestione unitaria delle prestazioni creditizie e sociali”</a:t>
            </a:r>
            <a:r>
              <a:rPr lang="it-IT" sz="1600" b="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a:t>
            </a: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già istituita presso il soppresso INPDAP  dalla Legge 23 dicembre 1996, n. 662, ai sensi dell’art. 1 del DM 463/1998, contenente il relativo  Regolamento attuativo , provvede in favore degli iscritti:</a:t>
            </a:r>
          </a:p>
          <a:p>
            <a:r>
              <a:rPr lang="it-IT" sz="1600" i="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a</a:t>
            </a: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all'erogazione di prestiti annuali e biennali fino al doppio della retribuzione contributiva</a:t>
            </a:r>
          </a:p>
          <a:p>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mensile, di prestiti quinquennali e decennali verso cessione del quinto della retribuzione, nonché di mutui ipotecari a tassi agevolati;</a:t>
            </a:r>
          </a:p>
          <a:p>
            <a:r>
              <a:rPr lang="it-IT" sz="1600" i="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b</a:t>
            </a: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alla costituzione di garanzia a favore degli istituti autorizzati ad erogare prestiti agli iscritti;.</a:t>
            </a:r>
          </a:p>
        </p:txBody>
      </p:sp>
      <p:sp>
        <p:nvSpPr>
          <p:cNvPr id="7" name="Pentagono 6"/>
          <p:cNvSpPr/>
          <p:nvPr/>
        </p:nvSpPr>
        <p:spPr>
          <a:xfrm>
            <a:off x="2567608" y="1413684"/>
            <a:ext cx="2808312" cy="1151220"/>
          </a:xfrm>
          <a:prstGeom prst="homePlate">
            <a:avLst/>
          </a:prstGeom>
          <a:solidFill>
            <a:srgbClr val="4F81BD"/>
          </a:solidFill>
          <a:ln w="25400" cap="flat" cmpd="sng" algn="ctr">
            <a:solidFill>
              <a:srgbClr val="4F81BD">
                <a:shade val="50000"/>
              </a:srgbClr>
            </a:solidFill>
            <a:prstDash val="solid"/>
          </a:ln>
          <a:effectLst/>
        </p:spPr>
        <p:txBody>
          <a:bodyPr rtlCol="0" anchor="ctr"/>
          <a:lstStyle/>
          <a:p>
            <a:r>
              <a:rPr lang="it-IT" sz="1600" b="1" i="1" kern="0" dirty="0">
                <a:solidFill>
                  <a:schemeClr val="bg1"/>
                </a:solidFill>
                <a:latin typeface="Arial" panose="020B0604020202020204" pitchFamily="34" charset="0"/>
                <a:ea typeface="Microsoft Sans Serif" panose="020B0604020202020204" pitchFamily="34" charset="0"/>
                <a:cs typeface="Arial" panose="020B0604020202020204" pitchFamily="34" charset="0"/>
              </a:rPr>
              <a:t>Prodotti creditizi della Gestione unitaria delle prestazioni creditizie e sociali</a:t>
            </a:r>
            <a:r>
              <a:rPr lang="it-IT" sz="1600" kern="0" dirty="0">
                <a:solidFill>
                  <a:schemeClr val="bg1"/>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8" name="Rettangolo 7"/>
          <p:cNvSpPr/>
          <p:nvPr/>
        </p:nvSpPr>
        <p:spPr>
          <a:xfrm>
            <a:off x="5556448" y="1711760"/>
            <a:ext cx="4572000" cy="584775"/>
          </a:xfrm>
          <a:prstGeom prst="rect">
            <a:avLst/>
          </a:prstGeom>
        </p:spPr>
        <p:txBody>
          <a:bodyPr>
            <a:spAutoFit/>
          </a:bodyPr>
          <a:lstStyle/>
          <a:p>
            <a:r>
              <a:rPr lang="it-IT" sz="1600" dirty="0">
                <a:solidFill>
                  <a:srgbClr val="002060"/>
                </a:solidFill>
                <a:latin typeface="Arial" panose="020B0604020202020204" pitchFamily="34" charset="0"/>
                <a:ea typeface="Microsoft Sans Serif" panose="020B0604020202020204" pitchFamily="34" charset="0"/>
                <a:cs typeface="Arial" panose="020B0604020202020204" pitchFamily="34" charset="0"/>
              </a:rPr>
              <a:t>vengono erogati ai richiedenti aventi diritto sotto la forma di:</a:t>
            </a:r>
          </a:p>
        </p:txBody>
      </p:sp>
      <p:sp>
        <p:nvSpPr>
          <p:cNvPr id="9" name="Freccia in giù 8"/>
          <p:cNvSpPr/>
          <p:nvPr/>
        </p:nvSpPr>
        <p:spPr>
          <a:xfrm>
            <a:off x="7824192" y="2275132"/>
            <a:ext cx="1008112" cy="577805"/>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endParaRPr lang="it-IT" kern="0">
              <a:solidFill>
                <a:prstClr val="white"/>
              </a:solidFill>
            </a:endParaRPr>
          </a:p>
        </p:txBody>
      </p:sp>
      <p:sp>
        <p:nvSpPr>
          <p:cNvPr id="10" name="Freccia a destra 9"/>
          <p:cNvSpPr/>
          <p:nvPr/>
        </p:nvSpPr>
        <p:spPr>
          <a:xfrm>
            <a:off x="6888088" y="3852044"/>
            <a:ext cx="288032" cy="717758"/>
          </a:xfrm>
          <a:prstGeom prst="rightArrow">
            <a:avLst/>
          </a:prstGeom>
          <a:solidFill>
            <a:sysClr val="window" lastClr="FFFFFF"/>
          </a:solidFill>
          <a:ln w="25400" cap="flat" cmpd="sng" algn="ctr">
            <a:solidFill>
              <a:srgbClr val="4F81BD"/>
            </a:solidFill>
            <a:prstDash val="solid"/>
          </a:ln>
          <a:effectLst/>
        </p:spPr>
        <p:txBody>
          <a:bodyPr rtlCol="0" anchor="ctr"/>
          <a:lstStyle/>
          <a:p>
            <a:pPr algn="ctr"/>
            <a:endParaRPr lang="it-IT" kern="0">
              <a:solidFill>
                <a:prstClr val="black"/>
              </a:solidFill>
            </a:endParaRPr>
          </a:p>
        </p:txBody>
      </p:sp>
      <p:sp>
        <p:nvSpPr>
          <p:cNvPr id="11" name="Rettangolo arrotondato 10"/>
          <p:cNvSpPr/>
          <p:nvPr/>
        </p:nvSpPr>
        <p:spPr>
          <a:xfrm>
            <a:off x="6600056" y="3140968"/>
            <a:ext cx="3888432" cy="2376264"/>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a:scene3d>
            <a:camera prst="perspectiveContrastingLeftFacing"/>
            <a:lightRig rig="threePt" dir="t"/>
          </a:scene3d>
          <a:sp3d>
            <a:bevelT/>
          </a:sp3d>
        </p:spPr>
        <p:txBody>
          <a:bodyPr rtlCol="0" anchor="ctr"/>
          <a:lstStyle/>
          <a:p>
            <a:pPr marL="285750" indent="-285750">
              <a:buFont typeface="Wingdings" panose="05000000000000000000" pitchFamily="2" charset="2"/>
              <a:buChar char="Ø"/>
            </a:pPr>
            <a:r>
              <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Piccoli prestiti</a:t>
            </a:r>
          </a:p>
          <a:p>
            <a:pPr marL="285750" indent="-285750">
              <a:buFont typeface="Wingdings" panose="05000000000000000000" pitchFamily="2" charset="2"/>
              <a:buChar char="Ø"/>
            </a:pPr>
            <a:endPar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Wingdings" panose="05000000000000000000" pitchFamily="2" charset="2"/>
              <a:buChar char="Ø"/>
            </a:pPr>
            <a:r>
              <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Prestiti pluriennali</a:t>
            </a:r>
          </a:p>
          <a:p>
            <a:pPr marL="285750" indent="-285750">
              <a:buFont typeface="Wingdings" panose="05000000000000000000" pitchFamily="2" charset="2"/>
              <a:buChar char="Ø"/>
            </a:pPr>
            <a:endPar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Wingdings" panose="05000000000000000000" pitchFamily="2" charset="2"/>
              <a:buChar char="Ø"/>
            </a:pPr>
            <a:r>
              <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Prestiti garantiti dall’Istituto</a:t>
            </a:r>
          </a:p>
          <a:p>
            <a:pPr marL="285750" indent="-285750">
              <a:buFont typeface="Wingdings" panose="05000000000000000000" pitchFamily="2" charset="2"/>
              <a:buChar char="Ø"/>
            </a:pPr>
            <a:endPar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Wingdings" panose="05000000000000000000" pitchFamily="2" charset="2"/>
              <a:buChar char="Ø"/>
            </a:pPr>
            <a:r>
              <a:rPr lang="it-IT" kern="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Mutui ipotecari edilizi </a:t>
            </a:r>
          </a:p>
        </p:txBody>
      </p:sp>
    </p:spTree>
    <p:extLst>
      <p:ext uri="{BB962C8B-B14F-4D97-AF65-F5344CB8AC3E}">
        <p14:creationId xmlns:p14="http://schemas.microsoft.com/office/powerpoint/2010/main" val="25929865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dirty="0">
              <a:solidFill>
                <a:srgbClr val="FFFFFF"/>
              </a:solidFill>
            </a:endParaRPr>
          </a:p>
        </p:txBody>
      </p:sp>
      <p:sp>
        <p:nvSpPr>
          <p:cNvPr id="4" name="Segnaposto numero diapositiva 3"/>
          <p:cNvSpPr>
            <a:spLocks noGrp="1"/>
          </p:cNvSpPr>
          <p:nvPr>
            <p:ph type="sldNum" sz="quarter" idx="12"/>
          </p:nvPr>
        </p:nvSpPr>
        <p:spPr/>
        <p:txBody>
          <a:bodyPr/>
          <a:lstStyle/>
          <a:p>
            <a:fld id="{10AFF00E-9DC3-7240-8851-04147A744FC9}" type="slidenum">
              <a:rPr lang="it-IT" smtClean="0">
                <a:solidFill>
                  <a:srgbClr val="FFFFFF"/>
                </a:solidFill>
              </a:rPr>
              <a:pPr/>
              <a:t>54</a:t>
            </a:fld>
            <a:endParaRPr lang="it-IT" dirty="0">
              <a:solidFill>
                <a:srgbClr val="FFFFFF"/>
              </a:solidFill>
            </a:endParaRPr>
          </a:p>
        </p:txBody>
      </p:sp>
      <p:pic>
        <p:nvPicPr>
          <p:cNvPr id="6" name="Immagine 5" title="Piccolo presti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49" y="3268588"/>
            <a:ext cx="1181100" cy="952500"/>
          </a:xfrm>
          <a:prstGeom prst="rect">
            <a:avLst/>
          </a:prstGeom>
        </p:spPr>
      </p:pic>
      <p:sp>
        <p:nvSpPr>
          <p:cNvPr id="7" name="CasellaDiTesto 6"/>
          <p:cNvSpPr txBox="1">
            <a:spLocks noChangeAspect="1"/>
          </p:cNvSpPr>
          <p:nvPr/>
        </p:nvSpPr>
        <p:spPr>
          <a:xfrm rot="20160000">
            <a:off x="1616653" y="3001923"/>
            <a:ext cx="2081151" cy="369332"/>
          </a:xfrm>
          <a:prstGeom prst="rect">
            <a:avLst/>
          </a:prstGeom>
          <a:noFill/>
          <a:scene3d>
            <a:camera prst="orthographicFront">
              <a:rot lat="0" lon="1800000" rev="0"/>
            </a:camera>
            <a:lightRig rig="threePt" dir="t"/>
          </a:scene3d>
        </p:spPr>
        <p:txBody>
          <a:bodyPr wrap="square" rtlCol="0">
            <a:spAutoFit/>
          </a:bodyPr>
          <a:lstStyle/>
          <a:p>
            <a:r>
              <a:rPr lang="it-IT"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Il piccolo prestito</a:t>
            </a:r>
          </a:p>
        </p:txBody>
      </p:sp>
      <p:sp>
        <p:nvSpPr>
          <p:cNvPr id="8" name="Rettangolo arrotondato 7"/>
          <p:cNvSpPr/>
          <p:nvPr/>
        </p:nvSpPr>
        <p:spPr>
          <a:xfrm>
            <a:off x="4223792" y="1268761"/>
            <a:ext cx="5976664" cy="489215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Consiste  nella concessione di piccole somme in prestito, per far fronte ad esigenze familiari o personali del richiedente, da rimborsare con rate costanti mediante trattenuta su stipendio o pensione.</a:t>
            </a:r>
          </a:p>
          <a:p>
            <a:pPr algn="ctr">
              <a:defRPr/>
            </a:pP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E' rimborsabile in 12, 24, 36 e 48 mensilità, comprensive di capitale e interessi, e può complessivamente corrispondere, rispettivamente, ad un massimo di 1, 2, 3 e 4 mensilità di retribuzione netta. </a:t>
            </a:r>
          </a:p>
          <a:p>
            <a:pPr algn="ctr">
              <a:defRPr/>
            </a:pP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 piccoli prestiti si possono richiedere anche in </a:t>
            </a:r>
            <a:r>
              <a:rPr lang="it-IT" sz="1600" b="1"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doppia mensilità</a:t>
            </a: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 (due mensilità nette di stipendio o pensione per ogni anno di ammortamento), da un minimo di due mensilità per il prestito annuale e fino a otto mensilità per il prestito quadriennale e solo se il richiedente è privo di altre trattenute in corso sullo stipendio o pensione.</a:t>
            </a:r>
          </a:p>
          <a:p>
            <a:pPr algn="ctr">
              <a:defRPr/>
            </a:pPr>
            <a:r>
              <a:rPr lang="it-IT" sz="1600" kern="0" dirty="0">
                <a:solidFill>
                  <a:srgbClr val="002060"/>
                </a:solidFill>
                <a:latin typeface="Arial" panose="020B0604020202020204" pitchFamily="34" charset="0"/>
                <a:ea typeface="Microsoft Sans Serif" panose="020B0604020202020204" pitchFamily="34" charset="0"/>
                <a:cs typeface="Arial" panose="020B0604020202020204" pitchFamily="34" charset="0"/>
              </a:rPr>
              <a:t>Il tasso di interesse nominale attualmente applicato è del 4,25% a cui si aggiungono le spese di amministrazione, pari allo 0,5%, ed una trattenuta a titolo di premio a copertura del rischio di premorienza del beneficiario la cui aliquota varia in ragione dell’età dello stesso.</a:t>
            </a:r>
          </a:p>
        </p:txBody>
      </p:sp>
      <p:sp>
        <p:nvSpPr>
          <p:cNvPr id="10" name="Titolo 4"/>
          <p:cNvSpPr>
            <a:spLocks noGrp="1"/>
          </p:cNvSpPr>
          <p:nvPr>
            <p:ph type="ctrTitle" idx="4294967295"/>
          </p:nvPr>
        </p:nvSpPr>
        <p:spPr>
          <a:xfrm>
            <a:off x="2884170" y="335280"/>
            <a:ext cx="6972300" cy="594360"/>
          </a:xfrm>
        </p:spPr>
        <p:txBody>
          <a:bodyPr vert="horz" lIns="91440" tIns="45720" rIns="91440" bIns="45720" rtlCol="0" anchor="ctr">
            <a:noAutofit/>
          </a:bodyPr>
          <a:lstStyle/>
          <a:p>
            <a:r>
              <a:rPr lang="it-IT" sz="2200" dirty="0">
                <a:solidFill>
                  <a:srgbClr val="0070C0"/>
                </a:solidFill>
                <a:latin typeface="Arial Black" panose="020B0A04020102020204" pitchFamily="34" charset="0"/>
              </a:rPr>
              <a:t>LE PRESTAZIONI CREDITIZIE DELLA GESTIONE UNITARIA DELLE PCS</a:t>
            </a:r>
          </a:p>
        </p:txBody>
      </p:sp>
    </p:spTree>
    <p:extLst>
      <p:ext uri="{BB962C8B-B14F-4D97-AF65-F5344CB8AC3E}">
        <p14:creationId xmlns:p14="http://schemas.microsoft.com/office/powerpoint/2010/main" val="1528675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77597C-850B-9B40-81FF-B257AC3ACAD5}"/>
              </a:ext>
            </a:extLst>
          </p:cNvPr>
          <p:cNvSpPr>
            <a:spLocks noGrp="1"/>
          </p:cNvSpPr>
          <p:nvPr>
            <p:ph type="title"/>
          </p:nvPr>
        </p:nvSpPr>
        <p:spPr>
          <a:ln w="3175"/>
        </p:spPr>
        <p:txBody>
          <a:bodyPr/>
          <a:lstStyle/>
          <a:p>
            <a:r>
              <a:rPr lang="it-IT" dirty="0"/>
              <a:t>Grazie</a:t>
            </a:r>
          </a:p>
        </p:txBody>
      </p:sp>
      <p:sp>
        <p:nvSpPr>
          <p:cNvPr id="4" name="Segnaposto piè di pagina 3">
            <a:extLst>
              <a:ext uri="{FF2B5EF4-FFF2-40B4-BE49-F238E27FC236}">
                <a16:creationId xmlns:a16="http://schemas.microsoft.com/office/drawing/2014/main" xmlns="" id="{4E5E5AFD-E441-1741-BBA8-3F68536AD18A}"/>
              </a:ext>
            </a:extLst>
          </p:cNvPr>
          <p:cNvSpPr>
            <a:spLocks noGrp="1"/>
          </p:cNvSpPr>
          <p:nvPr>
            <p:ph type="ftr" sz="quarter" idx="11"/>
          </p:nvPr>
        </p:nvSpPr>
        <p:spPr/>
        <p:txBody>
          <a:bodyPr/>
          <a:lstStyle/>
          <a:p>
            <a:pPr defTabSz="685800">
              <a:defRPr/>
            </a:pPr>
            <a:endParaRPr lang="it-IT" dirty="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815957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6</a:t>
            </a:fld>
            <a:endParaRPr lang="it-IT"/>
          </a:p>
        </p:txBody>
      </p:sp>
      <p:sp>
        <p:nvSpPr>
          <p:cNvPr id="10" name="CasellaDiTesto 9"/>
          <p:cNvSpPr txBox="1"/>
          <p:nvPr/>
        </p:nvSpPr>
        <p:spPr>
          <a:xfrm>
            <a:off x="2550695" y="317672"/>
            <a:ext cx="7432549" cy="523220"/>
          </a:xfrm>
          <a:prstGeom prst="rect">
            <a:avLst/>
          </a:prstGeom>
          <a:noFill/>
        </p:spPr>
        <p:txBody>
          <a:bodyPr wrap="square" rtlCol="0">
            <a:spAutoFit/>
          </a:bodyPr>
          <a:lstStyle/>
          <a:p>
            <a:r>
              <a:rPr lang="it-IT" altLang="it-IT" sz="2800" dirty="0" smtClean="0">
                <a:solidFill>
                  <a:srgbClr val="002060"/>
                </a:solidFill>
                <a:latin typeface="Arial Black" panose="020B0A04020102020204" pitchFamily="34" charset="0"/>
              </a:rPr>
              <a:t>Come </a:t>
            </a:r>
            <a:r>
              <a:rPr lang="it-IT" altLang="it-IT" sz="2800" dirty="0">
                <a:solidFill>
                  <a:srgbClr val="002060"/>
                </a:solidFill>
                <a:latin typeface="Arial Black" panose="020B0A04020102020204" pitchFamily="34" charset="0"/>
              </a:rPr>
              <a:t>si alimentano le Gestioni?  </a:t>
            </a:r>
            <a:endParaRPr lang="it-IT" sz="2800" dirty="0">
              <a:solidFill>
                <a:srgbClr val="0070C0"/>
              </a:solidFill>
              <a:latin typeface="Arial Black" panose="020B0A04020102020204" pitchFamily="34" charset="0"/>
            </a:endParaRPr>
          </a:p>
        </p:txBody>
      </p:sp>
      <p:sp>
        <p:nvSpPr>
          <p:cNvPr id="7" name="Rettangolo 6"/>
          <p:cNvSpPr/>
          <p:nvPr/>
        </p:nvSpPr>
        <p:spPr>
          <a:xfrm>
            <a:off x="1227551" y="1853852"/>
            <a:ext cx="9920382" cy="783869"/>
          </a:xfrm>
          <a:prstGeom prst="rect">
            <a:avLst/>
          </a:prstGeom>
        </p:spPr>
        <p:txBody>
          <a:bodyPr wrap="square">
            <a:spAutoFit/>
          </a:bodyPr>
          <a:lstStyle/>
          <a:p>
            <a:pPr algn="just">
              <a:lnSpc>
                <a:spcPct val="107000"/>
              </a:lnSpc>
            </a:pPr>
            <a:endParaRPr lang="it-IT" altLang="it-IT" sz="24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4" name="Rettangolo arrotondato 23"/>
          <p:cNvSpPr/>
          <p:nvPr/>
        </p:nvSpPr>
        <p:spPr>
          <a:xfrm>
            <a:off x="1053834" y="1813160"/>
            <a:ext cx="2993722" cy="12024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t>contributi obbligatori</a:t>
            </a:r>
          </a:p>
          <a:p>
            <a:r>
              <a:rPr lang="it-IT" dirty="0" smtClean="0"/>
              <a:t>(datore </a:t>
            </a:r>
            <a:r>
              <a:rPr lang="it-IT" dirty="0"/>
              <a:t>di </a:t>
            </a:r>
            <a:r>
              <a:rPr lang="it-IT" dirty="0" smtClean="0"/>
              <a:t>lavoro/lavoratore)</a:t>
            </a:r>
            <a:endParaRPr lang="it-IT" dirty="0"/>
          </a:p>
        </p:txBody>
      </p:sp>
      <p:sp>
        <p:nvSpPr>
          <p:cNvPr id="26" name="Rettangolo 25"/>
          <p:cNvSpPr/>
          <p:nvPr/>
        </p:nvSpPr>
        <p:spPr>
          <a:xfrm>
            <a:off x="4546948" y="3452045"/>
            <a:ext cx="2574314" cy="1363088"/>
          </a:xfrm>
          <a:prstGeom prst="rect">
            <a:avLst/>
          </a:prstGeom>
          <a:solidFill>
            <a:schemeClr val="accent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a:solidFill>
                <a:srgbClr val="000000"/>
              </a:solidFill>
              <a:latin typeface="Corbel" panose="020B0503020204020204" pitchFamily="34" charset="0"/>
            </a:endParaRPr>
          </a:p>
          <a:p>
            <a:r>
              <a:rPr lang="it-IT" sz="2400" b="1" dirty="0">
                <a:latin typeface="Corbel" panose="020B0503020204020204" pitchFamily="34" charset="0"/>
              </a:rPr>
              <a:t>GESTIONE INPS</a:t>
            </a:r>
            <a:endParaRPr lang="it-IT" sz="2400" dirty="0">
              <a:latin typeface="Corbel" panose="020B0503020204020204" pitchFamily="34" charset="0"/>
            </a:endParaRPr>
          </a:p>
          <a:p>
            <a:r>
              <a:rPr lang="it-IT" b="1" dirty="0">
                <a:latin typeface="Corbel" panose="020B0503020204020204" pitchFamily="34" charset="0"/>
              </a:rPr>
              <a:t>comitato amministratore</a:t>
            </a:r>
            <a:endParaRPr lang="it-IT" dirty="0"/>
          </a:p>
        </p:txBody>
      </p:sp>
      <p:sp>
        <p:nvSpPr>
          <p:cNvPr id="32" name="Freccia in giù 31"/>
          <p:cNvSpPr/>
          <p:nvPr/>
        </p:nvSpPr>
        <p:spPr>
          <a:xfrm rot="18880530">
            <a:off x="4053027" y="2929533"/>
            <a:ext cx="484632" cy="55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arrotondato 32"/>
          <p:cNvSpPr/>
          <p:nvPr/>
        </p:nvSpPr>
        <p:spPr>
          <a:xfrm>
            <a:off x="7801964" y="5005886"/>
            <a:ext cx="2993722" cy="12024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t>contributi </a:t>
            </a:r>
            <a:r>
              <a:rPr lang="it-IT" sz="2400" dirty="0" smtClean="0"/>
              <a:t>volontari </a:t>
            </a:r>
            <a:r>
              <a:rPr lang="it-IT" dirty="0" smtClean="0"/>
              <a:t>(lavoratore)</a:t>
            </a:r>
            <a:endParaRPr lang="it-IT" dirty="0"/>
          </a:p>
        </p:txBody>
      </p:sp>
      <p:pic>
        <p:nvPicPr>
          <p:cNvPr id="34" name="Immagine 33"/>
          <p:cNvPicPr>
            <a:picLocks noChangeAspect="1"/>
          </p:cNvPicPr>
          <p:nvPr/>
        </p:nvPicPr>
        <p:blipFill>
          <a:blip r:embed="rId2"/>
          <a:stretch>
            <a:fillRect/>
          </a:stretch>
        </p:blipFill>
        <p:spPr>
          <a:xfrm rot="17151030">
            <a:off x="3905209" y="4760101"/>
            <a:ext cx="493819" cy="493819"/>
          </a:xfrm>
          <a:prstGeom prst="rect">
            <a:avLst/>
          </a:prstGeom>
        </p:spPr>
      </p:pic>
      <p:sp>
        <p:nvSpPr>
          <p:cNvPr id="36" name="Rettangolo arrotondato 35"/>
          <p:cNvSpPr/>
          <p:nvPr/>
        </p:nvSpPr>
        <p:spPr>
          <a:xfrm>
            <a:off x="6424504" y="1469070"/>
            <a:ext cx="3063960" cy="12024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smtClean="0"/>
              <a:t>trasferimento di contributi da altre Gestioni </a:t>
            </a:r>
          </a:p>
          <a:p>
            <a:r>
              <a:rPr lang="it-IT" sz="2000" dirty="0" smtClean="0"/>
              <a:t>(lavoratore)</a:t>
            </a:r>
            <a:endParaRPr lang="it-IT" sz="2000" dirty="0"/>
          </a:p>
        </p:txBody>
      </p:sp>
      <p:sp>
        <p:nvSpPr>
          <p:cNvPr id="37" name="Freccia circolare a sinistra 36"/>
          <p:cNvSpPr/>
          <p:nvPr/>
        </p:nvSpPr>
        <p:spPr>
          <a:xfrm rot="13928203" flipV="1">
            <a:off x="5373381" y="890756"/>
            <a:ext cx="731520" cy="16030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40" name="Immagine 39"/>
          <p:cNvPicPr>
            <a:picLocks noChangeAspect="1"/>
          </p:cNvPicPr>
          <p:nvPr/>
        </p:nvPicPr>
        <p:blipFill>
          <a:blip r:embed="rId3"/>
          <a:stretch>
            <a:fillRect/>
          </a:stretch>
        </p:blipFill>
        <p:spPr>
          <a:xfrm>
            <a:off x="7755151" y="3066300"/>
            <a:ext cx="3036071" cy="1213209"/>
          </a:xfrm>
          <a:prstGeom prst="rect">
            <a:avLst/>
          </a:prstGeom>
        </p:spPr>
      </p:pic>
      <p:pic>
        <p:nvPicPr>
          <p:cNvPr id="41" name="Immagine 40"/>
          <p:cNvPicPr>
            <a:picLocks noChangeAspect="1"/>
          </p:cNvPicPr>
          <p:nvPr/>
        </p:nvPicPr>
        <p:blipFill>
          <a:blip r:embed="rId4"/>
          <a:stretch>
            <a:fillRect/>
          </a:stretch>
        </p:blipFill>
        <p:spPr>
          <a:xfrm>
            <a:off x="893282" y="5103051"/>
            <a:ext cx="3036071" cy="1213209"/>
          </a:xfrm>
          <a:prstGeom prst="rect">
            <a:avLst/>
          </a:prstGeom>
        </p:spPr>
      </p:pic>
      <p:sp>
        <p:nvSpPr>
          <p:cNvPr id="42" name="Freccia a destra 41"/>
          <p:cNvSpPr/>
          <p:nvPr/>
        </p:nvSpPr>
        <p:spPr>
          <a:xfrm rot="9701159">
            <a:off x="7183308" y="3456339"/>
            <a:ext cx="5566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3" name="Immagine 42"/>
          <p:cNvPicPr>
            <a:picLocks noChangeAspect="1"/>
          </p:cNvPicPr>
          <p:nvPr/>
        </p:nvPicPr>
        <p:blipFill>
          <a:blip r:embed="rId5"/>
          <a:stretch>
            <a:fillRect/>
          </a:stretch>
        </p:blipFill>
        <p:spPr>
          <a:xfrm rot="2946440">
            <a:off x="7089843" y="4894966"/>
            <a:ext cx="585267" cy="493819"/>
          </a:xfrm>
          <a:prstGeom prst="rect">
            <a:avLst/>
          </a:prstGeom>
        </p:spPr>
      </p:pic>
      <p:pic>
        <p:nvPicPr>
          <p:cNvPr id="44" name="Immagine 43"/>
          <p:cNvPicPr>
            <a:picLocks noChangeAspect="1"/>
          </p:cNvPicPr>
          <p:nvPr/>
        </p:nvPicPr>
        <p:blipFill>
          <a:blip r:embed="rId6"/>
          <a:stretch>
            <a:fillRect/>
          </a:stretch>
        </p:blipFill>
        <p:spPr>
          <a:xfrm>
            <a:off x="5348251" y="2870727"/>
            <a:ext cx="880999" cy="866786"/>
          </a:xfrm>
          <a:prstGeom prst="rect">
            <a:avLst/>
          </a:prstGeom>
        </p:spPr>
      </p:pic>
    </p:spTree>
    <p:extLst>
      <p:ext uri="{BB962C8B-B14F-4D97-AF65-F5344CB8AC3E}">
        <p14:creationId xmlns:p14="http://schemas.microsoft.com/office/powerpoint/2010/main" val="157470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7</a:t>
            </a:fld>
            <a:endParaRPr lang="it-IT"/>
          </a:p>
        </p:txBody>
      </p:sp>
      <p:sp>
        <p:nvSpPr>
          <p:cNvPr id="10" name="CasellaDiTesto 9"/>
          <p:cNvSpPr txBox="1"/>
          <p:nvPr/>
        </p:nvSpPr>
        <p:spPr>
          <a:xfrm>
            <a:off x="1848855" y="305261"/>
            <a:ext cx="9448799" cy="1077218"/>
          </a:xfrm>
          <a:prstGeom prst="rect">
            <a:avLst/>
          </a:prstGeom>
          <a:noFill/>
        </p:spPr>
        <p:txBody>
          <a:bodyPr wrap="square" rtlCol="0">
            <a:spAutoFit/>
          </a:bodyPr>
          <a:lstStyle/>
          <a:p>
            <a:r>
              <a:rPr lang="it-IT" sz="3200" dirty="0">
                <a:solidFill>
                  <a:srgbClr val="0070C0"/>
                </a:solidFill>
                <a:latin typeface="Arial Black" panose="020B0A04020102020204" pitchFamily="34" charset="0"/>
              </a:rPr>
              <a:t>Il sistema di finanziamento della tutela previdenziale</a:t>
            </a:r>
          </a:p>
        </p:txBody>
      </p:sp>
      <p:sp>
        <p:nvSpPr>
          <p:cNvPr id="7" name="Rettangolo 6"/>
          <p:cNvSpPr/>
          <p:nvPr/>
        </p:nvSpPr>
        <p:spPr>
          <a:xfrm>
            <a:off x="1488141" y="2055991"/>
            <a:ext cx="9659792" cy="3154838"/>
          </a:xfrm>
          <a:prstGeom prst="rect">
            <a:avLst/>
          </a:prstGeom>
        </p:spPr>
        <p:txBody>
          <a:bodyPr wrap="square">
            <a:spAutoFit/>
          </a:bodyPr>
          <a:lstStyle/>
          <a:p>
            <a:pPr marL="285750" indent="-285750" algn="just">
              <a:lnSpc>
                <a:spcPct val="107000"/>
              </a:lnSpc>
              <a:buFont typeface="Wingdings" panose="05000000000000000000" pitchFamily="2" charset="2"/>
              <a:buChar char="v"/>
            </a:pPr>
            <a:r>
              <a:rPr lang="it-IT" altLang="it-IT" sz="2800" dirty="0" smtClean="0">
                <a:solidFill>
                  <a:srgbClr val="002060"/>
                </a:solidFill>
                <a:latin typeface="Arial Black" panose="020B0A04020102020204" pitchFamily="34" charset="0"/>
              </a:rPr>
              <a:t>Principio di equilibrio </a:t>
            </a:r>
            <a:r>
              <a:rPr lang="it-IT" altLang="it-IT" sz="2800" dirty="0">
                <a:solidFill>
                  <a:srgbClr val="002060"/>
                </a:solidFill>
                <a:latin typeface="Arial Black" panose="020B0A04020102020204" pitchFamily="34" charset="0"/>
              </a:rPr>
              <a:t>finanziario </a:t>
            </a:r>
            <a:r>
              <a:rPr lang="it-IT" altLang="it-IT" sz="2800" dirty="0" smtClean="0">
                <a:solidFill>
                  <a:srgbClr val="002060"/>
                </a:solidFill>
                <a:latin typeface="Arial Black" panose="020B0A04020102020204" pitchFamily="34" charset="0"/>
              </a:rPr>
              <a:t>delle Gestioni</a:t>
            </a:r>
          </a:p>
          <a:p>
            <a:pPr algn="just">
              <a:lnSpc>
                <a:spcPct val="107000"/>
              </a:lnSpc>
            </a:pPr>
            <a:r>
              <a:rPr lang="it-IT" altLang="it-IT" sz="2800" dirty="0" smtClean="0">
                <a:solidFill>
                  <a:srgbClr val="002060"/>
                </a:solidFill>
                <a:latin typeface="Arial Black" panose="020B0A04020102020204" pitchFamily="34" charset="0"/>
              </a:rPr>
              <a:t> </a:t>
            </a:r>
            <a:endParaRPr lang="it-IT" altLang="it-IT" sz="2800" dirty="0">
              <a:solidFill>
                <a:srgbClr val="002060"/>
              </a:solidFill>
              <a:latin typeface="Arial Black" panose="020B0A04020102020204" pitchFamily="34" charset="0"/>
            </a:endParaRPr>
          </a:p>
          <a:p>
            <a:pPr marL="285750" indent="-285750" algn="just">
              <a:lnSpc>
                <a:spcPct val="107000"/>
              </a:lnSpc>
              <a:buFont typeface="Wingdings" panose="05000000000000000000" pitchFamily="2" charset="2"/>
              <a:buChar char="v"/>
            </a:pPr>
            <a:r>
              <a:rPr lang="it-IT" altLang="it-IT" sz="2800" dirty="0" smtClean="0">
                <a:solidFill>
                  <a:srgbClr val="002060"/>
                </a:solidFill>
                <a:latin typeface="Arial Black" panose="020B0A04020102020204" pitchFamily="34" charset="0"/>
              </a:rPr>
              <a:t>Le </a:t>
            </a:r>
            <a:r>
              <a:rPr lang="it-IT" altLang="it-IT" sz="2800" dirty="0">
                <a:solidFill>
                  <a:srgbClr val="002060"/>
                </a:solidFill>
                <a:latin typeface="Arial Black" panose="020B0A04020102020204" pitchFamily="34" charset="0"/>
              </a:rPr>
              <a:t>Gestioni </a:t>
            </a:r>
            <a:r>
              <a:rPr lang="it-IT" altLang="it-IT" sz="2800" dirty="0" smtClean="0">
                <a:solidFill>
                  <a:srgbClr val="002060"/>
                </a:solidFill>
                <a:latin typeface="Arial Black" panose="020B0A04020102020204" pitchFamily="34" charset="0"/>
              </a:rPr>
              <a:t>previdenziali</a:t>
            </a:r>
          </a:p>
          <a:p>
            <a:pPr algn="just">
              <a:lnSpc>
                <a:spcPct val="107000"/>
              </a:lnSpc>
            </a:pPr>
            <a:endParaRPr lang="it-IT" altLang="it-IT" sz="2800" dirty="0" smtClean="0">
              <a:solidFill>
                <a:srgbClr val="002060"/>
              </a:solidFill>
              <a:latin typeface="Arial Black" panose="020B0A04020102020204" pitchFamily="34" charset="0"/>
            </a:endParaRPr>
          </a:p>
          <a:p>
            <a:pPr marL="285750" indent="-285750" algn="just">
              <a:lnSpc>
                <a:spcPct val="107000"/>
              </a:lnSpc>
              <a:buFont typeface="Wingdings" panose="05000000000000000000" pitchFamily="2" charset="2"/>
              <a:buChar char="v"/>
            </a:pPr>
            <a:r>
              <a:rPr lang="it-IT" altLang="it-IT" sz="2800" dirty="0" smtClean="0">
                <a:solidFill>
                  <a:srgbClr val="002060"/>
                </a:solidFill>
                <a:latin typeface="Arial Black" panose="020B0A04020102020204" pitchFamily="34" charset="0"/>
              </a:rPr>
              <a:t>La </a:t>
            </a:r>
            <a:r>
              <a:rPr lang="it-IT" altLang="it-IT" sz="2800" dirty="0">
                <a:solidFill>
                  <a:srgbClr val="002060"/>
                </a:solidFill>
                <a:latin typeface="Arial Black" panose="020B0A04020102020204" pitchFamily="34" charset="0"/>
              </a:rPr>
              <a:t>Gestione degli interventi assistenziali e di sostegno alle </a:t>
            </a:r>
            <a:r>
              <a:rPr lang="it-IT" altLang="it-IT" sz="2800" dirty="0" smtClean="0">
                <a:solidFill>
                  <a:srgbClr val="002060"/>
                </a:solidFill>
                <a:latin typeface="Arial Black" panose="020B0A04020102020204" pitchFamily="34" charset="0"/>
              </a:rPr>
              <a:t>gestioni previdenziali </a:t>
            </a:r>
            <a:r>
              <a:rPr lang="it-IT" altLang="it-IT" sz="2800" dirty="0">
                <a:solidFill>
                  <a:srgbClr val="002060"/>
                </a:solidFill>
                <a:latin typeface="Arial Black" panose="020B0A04020102020204" pitchFamily="34" charset="0"/>
              </a:rPr>
              <a:t>(GIAS) </a:t>
            </a:r>
            <a:endParaRPr lang="it-IT" altLang="it-IT" sz="2800"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04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4B4D242-6B28-2942-BA46-7A60C0146BA3}" type="datetime1">
              <a:rPr lang="it-IT" smtClean="0"/>
              <a:pPr/>
              <a:t>15/05/2019</a:t>
            </a:fld>
            <a:endParaRPr lang="it-IT" dirty="0"/>
          </a:p>
        </p:txBody>
      </p:sp>
      <p:sp>
        <p:nvSpPr>
          <p:cNvPr id="5" name="Segnaposto numero diapositiva 4"/>
          <p:cNvSpPr>
            <a:spLocks noGrp="1"/>
          </p:cNvSpPr>
          <p:nvPr>
            <p:ph type="sldNum" sz="quarter" idx="12"/>
          </p:nvPr>
        </p:nvSpPr>
        <p:spPr/>
        <p:txBody>
          <a:bodyPr/>
          <a:lstStyle/>
          <a:p>
            <a:fld id="{10AFF00E-9DC3-7240-8851-04147A744FC9}" type="slidenum">
              <a:rPr lang="it-IT" smtClean="0"/>
              <a:pPr/>
              <a:t>8</a:t>
            </a:fld>
            <a:endParaRPr lang="it-IT"/>
          </a:p>
        </p:txBody>
      </p:sp>
      <p:sp>
        <p:nvSpPr>
          <p:cNvPr id="10" name="CasellaDiTesto 9"/>
          <p:cNvSpPr txBox="1"/>
          <p:nvPr/>
        </p:nvSpPr>
        <p:spPr>
          <a:xfrm>
            <a:off x="3272590" y="341735"/>
            <a:ext cx="7324429" cy="646331"/>
          </a:xfrm>
          <a:prstGeom prst="rect">
            <a:avLst/>
          </a:prstGeom>
          <a:noFill/>
        </p:spPr>
        <p:txBody>
          <a:bodyPr wrap="square" rtlCol="0">
            <a:spAutoFit/>
          </a:bodyPr>
          <a:lstStyle/>
          <a:p>
            <a:r>
              <a:rPr lang="it-IT" altLang="it-IT" sz="3600" dirty="0" smtClean="0">
                <a:solidFill>
                  <a:srgbClr val="002060"/>
                </a:solidFill>
                <a:latin typeface="Arial Black" panose="020B0A04020102020204" pitchFamily="34" charset="0"/>
              </a:rPr>
              <a:t>Il sistema del Welfare</a:t>
            </a:r>
            <a:endParaRPr lang="it-IT" sz="3600" dirty="0">
              <a:solidFill>
                <a:srgbClr val="0070C0"/>
              </a:solidFill>
              <a:latin typeface="Arial Black" panose="020B0A04020102020204" pitchFamily="34" charset="0"/>
            </a:endParaRPr>
          </a:p>
        </p:txBody>
      </p:sp>
      <p:sp>
        <p:nvSpPr>
          <p:cNvPr id="7" name="Rettangolo 6"/>
          <p:cNvSpPr/>
          <p:nvPr/>
        </p:nvSpPr>
        <p:spPr>
          <a:xfrm>
            <a:off x="1488141" y="2055991"/>
            <a:ext cx="9659792" cy="2878352"/>
          </a:xfrm>
          <a:prstGeom prst="rect">
            <a:avLst/>
          </a:prstGeom>
        </p:spPr>
        <p:txBody>
          <a:bodyPr wrap="square">
            <a:spAutoFit/>
          </a:bodyPr>
          <a:lstStyle/>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Gli Ammortizzatori sociali</a:t>
            </a:r>
          </a:p>
          <a:p>
            <a:pPr>
              <a:lnSpc>
                <a:spcPct val="107000"/>
              </a:lnSpc>
            </a:pPr>
            <a:endParaRPr lang="it-IT" altLang="it-IT" sz="2400" dirty="0">
              <a:solidFill>
                <a:srgbClr val="002060"/>
              </a:solidFill>
              <a:latin typeface="Arial Black" panose="020B0A04020102020204" pitchFamily="34" charset="0"/>
            </a:endParaRPr>
          </a:p>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pensionistiche</a:t>
            </a:r>
          </a:p>
          <a:p>
            <a:pPr>
              <a:lnSpc>
                <a:spcPct val="107000"/>
              </a:lnSpc>
            </a:pPr>
            <a:endParaRPr lang="it-IT" altLang="it-IT" sz="3200" dirty="0">
              <a:solidFill>
                <a:srgbClr val="002060"/>
              </a:solidFill>
              <a:latin typeface="Arial Black" panose="020B0A04020102020204" pitchFamily="34" charset="0"/>
            </a:endParaRPr>
          </a:p>
          <a:p>
            <a:pPr marL="457200" indent="-457200">
              <a:lnSpc>
                <a:spcPct val="107000"/>
              </a:lnSpc>
              <a:buFont typeface="Wingdings" panose="05000000000000000000" pitchFamily="2" charset="2"/>
              <a:buChar char="q"/>
            </a:pPr>
            <a:r>
              <a:rPr lang="it-IT" altLang="it-IT" sz="3200" dirty="0">
                <a:solidFill>
                  <a:srgbClr val="002060"/>
                </a:solidFill>
                <a:latin typeface="Arial Black" panose="020B0A04020102020204" pitchFamily="34" charset="0"/>
              </a:rPr>
              <a:t>Le prestazioni Creditizie e Sociali</a:t>
            </a:r>
          </a:p>
          <a:p>
            <a:pPr lvl="0" algn="just">
              <a:lnSpc>
                <a:spcPct val="107000"/>
              </a:lnSpc>
            </a:pPr>
            <a:endParaRPr lang="it-IT" altLang="it-IT" b="1" dirty="0">
              <a:solidFill>
                <a:srgbClr val="3333FF"/>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96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 xmlns:a16="http://schemas.microsoft.com/office/drawing/2014/main" id="{3FE2C20D-E483-8647-8039-B3548D051C10}"/>
              </a:ext>
            </a:extLst>
          </p:cNvPr>
          <p:cNvSpPr>
            <a:spLocks noGrp="1"/>
          </p:cNvSpPr>
          <p:nvPr>
            <p:ph type="dt" sz="half" idx="10"/>
          </p:nvPr>
        </p:nvSpPr>
        <p:spPr/>
        <p:txBody>
          <a:bodyPr/>
          <a:lstStyle/>
          <a:p>
            <a:fld id="{34B4D242-6B28-2942-BA46-7A60C0146BA3}" type="datetime1">
              <a:rPr lang="it-IT" smtClean="0"/>
              <a:t>15/05/2019</a:t>
            </a:fld>
            <a:endParaRPr lang="it-IT" dirty="0"/>
          </a:p>
        </p:txBody>
      </p:sp>
      <p:sp>
        <p:nvSpPr>
          <p:cNvPr id="5" name="Segnaposto numero diapositiva 4">
            <a:extLst>
              <a:ext uri="{FF2B5EF4-FFF2-40B4-BE49-F238E27FC236}">
                <a16:creationId xmlns="" xmlns:a16="http://schemas.microsoft.com/office/drawing/2014/main" id="{60E3E318-F9FC-D449-8EE3-D18CB4AA8F9D}"/>
              </a:ext>
            </a:extLst>
          </p:cNvPr>
          <p:cNvSpPr>
            <a:spLocks noGrp="1"/>
          </p:cNvSpPr>
          <p:nvPr>
            <p:ph type="sldNum" sz="quarter" idx="12"/>
          </p:nvPr>
        </p:nvSpPr>
        <p:spPr/>
        <p:txBody>
          <a:bodyPr/>
          <a:lstStyle/>
          <a:p>
            <a:fld id="{10AFF00E-9DC3-7240-8851-04147A744FC9}" type="slidenum">
              <a:rPr lang="it-IT" smtClean="0"/>
              <a:t>9</a:t>
            </a:fld>
            <a:endParaRPr lang="it-IT" dirty="0"/>
          </a:p>
        </p:txBody>
      </p:sp>
      <p:sp>
        <p:nvSpPr>
          <p:cNvPr id="7" name="Titolo 1">
            <a:extLst>
              <a:ext uri="{FF2B5EF4-FFF2-40B4-BE49-F238E27FC236}">
                <a16:creationId xmlns="" xmlns:a16="http://schemas.microsoft.com/office/drawing/2014/main" id="{8066AFC7-812E-F04F-BC99-BAEFB4560D70}"/>
              </a:ext>
            </a:extLst>
          </p:cNvPr>
          <p:cNvSpPr>
            <a:spLocks noGrp="1"/>
          </p:cNvSpPr>
          <p:nvPr>
            <p:ph type="ctrTitle" idx="4294967295"/>
          </p:nvPr>
        </p:nvSpPr>
        <p:spPr>
          <a:xfrm>
            <a:off x="1813560" y="335280"/>
            <a:ext cx="9296400" cy="594360"/>
          </a:xfrm>
        </p:spPr>
        <p:txBody>
          <a:bodyPr>
            <a:noAutofit/>
          </a:bodyPr>
          <a:lstStyle/>
          <a:p>
            <a:pPr marL="457200" indent="-457200" algn="ctr">
              <a:buFont typeface="Wingdings" panose="05000000000000000000" pitchFamily="2" charset="2"/>
              <a:buChar char="q"/>
            </a:pPr>
            <a:r>
              <a:rPr lang="it-IT" sz="2800" dirty="0" smtClean="0">
                <a:solidFill>
                  <a:srgbClr val="0070C0"/>
                </a:solidFill>
                <a:latin typeface="Arial Black" panose="020B0A04020102020204" pitchFamily="34" charset="0"/>
              </a:rPr>
              <a:t>Ammortizzatori sociali</a:t>
            </a:r>
            <a:endParaRPr lang="it-IT" sz="2800" dirty="0">
              <a:solidFill>
                <a:srgbClr val="0070C0"/>
              </a:solidFill>
              <a:latin typeface="Arial Black" panose="020B0A04020102020204" pitchFamily="34" charset="0"/>
            </a:endParaRPr>
          </a:p>
        </p:txBody>
      </p:sp>
      <p:sp>
        <p:nvSpPr>
          <p:cNvPr id="9" name="Segnaposto testo 2">
            <a:extLst>
              <a:ext uri="{FF2B5EF4-FFF2-40B4-BE49-F238E27FC236}">
                <a16:creationId xmlns="" xmlns:a16="http://schemas.microsoft.com/office/drawing/2014/main" id="{D9606EC9-F295-D544-8FF5-4363CFF7ACC1}"/>
              </a:ext>
            </a:extLst>
          </p:cNvPr>
          <p:cNvSpPr txBox="1">
            <a:spLocks/>
          </p:cNvSpPr>
          <p:nvPr/>
        </p:nvSpPr>
        <p:spPr>
          <a:xfrm>
            <a:off x="1333488" y="1363153"/>
            <a:ext cx="9782533" cy="528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it-IT" sz="1600" dirty="0">
                <a:solidFill>
                  <a:srgbClr val="002060"/>
                </a:solidFill>
                <a:latin typeface="Arial" panose="020B0604020202020204" pitchFamily="34" charset="0"/>
                <a:cs typeface="Arial" panose="020B0604020202020204" pitchFamily="34" charset="0"/>
              </a:rPr>
              <a:t>La </a:t>
            </a:r>
            <a:r>
              <a:rPr lang="it-IT" sz="1600" b="1" dirty="0" smtClean="0">
                <a:solidFill>
                  <a:srgbClr val="C00000"/>
                </a:solidFill>
                <a:latin typeface="Arial" panose="020B0604020202020204" pitchFamily="34" charset="0"/>
                <a:cs typeface="Arial" panose="020B0604020202020204" pitchFamily="34" charset="0"/>
              </a:rPr>
              <a:t>LPS </a:t>
            </a:r>
            <a:r>
              <a:rPr lang="it-IT" sz="1600" b="1" dirty="0">
                <a:solidFill>
                  <a:srgbClr val="C00000"/>
                </a:solidFill>
                <a:latin typeface="Arial" panose="020B0604020202020204" pitchFamily="34" charset="0"/>
                <a:cs typeface="Arial" panose="020B0604020202020204" pitchFamily="34" charset="0"/>
              </a:rPr>
              <a:t>Ammortizzatori </a:t>
            </a:r>
            <a:r>
              <a:rPr lang="it-IT" sz="1600" b="1" dirty="0" smtClean="0">
                <a:solidFill>
                  <a:srgbClr val="C00000"/>
                </a:solidFill>
                <a:latin typeface="Arial" panose="020B0604020202020204" pitchFamily="34" charset="0"/>
                <a:cs typeface="Arial" panose="020B0604020202020204" pitchFamily="34" charset="0"/>
              </a:rPr>
              <a:t>sociali </a:t>
            </a:r>
            <a:r>
              <a:rPr lang="it-IT" sz="1600" dirty="0" smtClean="0">
                <a:solidFill>
                  <a:srgbClr val="002060"/>
                </a:solidFill>
                <a:latin typeface="Arial" panose="020B0604020202020204" pitchFamily="34" charset="0"/>
                <a:cs typeface="Arial" panose="020B0604020202020204" pitchFamily="34" charset="0"/>
              </a:rPr>
              <a:t>si </a:t>
            </a:r>
            <a:r>
              <a:rPr lang="it-IT" sz="1600" dirty="0">
                <a:solidFill>
                  <a:srgbClr val="002060"/>
                </a:solidFill>
                <a:latin typeface="Arial" panose="020B0604020202020204" pitchFamily="34" charset="0"/>
                <a:cs typeface="Arial" panose="020B0604020202020204" pitchFamily="34" charset="0"/>
              </a:rPr>
              <a:t>occupa di </a:t>
            </a:r>
            <a:r>
              <a:rPr lang="it-IT" sz="1600" b="1" dirty="0" smtClean="0">
                <a:solidFill>
                  <a:srgbClr val="C00000"/>
                </a:solidFill>
                <a:latin typeface="Arial" panose="020B0604020202020204" pitchFamily="34" charset="0"/>
                <a:cs typeface="Arial" panose="020B0604020202020204" pitchFamily="34" charset="0"/>
              </a:rPr>
              <a:t>gestire</a:t>
            </a:r>
            <a:r>
              <a:rPr lang="it-IT" sz="1600" dirty="0" smtClean="0">
                <a:solidFill>
                  <a:srgbClr val="002060"/>
                </a:solidFill>
                <a:latin typeface="Arial" panose="020B0604020202020204" pitchFamily="34" charset="0"/>
                <a:cs typeface="Arial" panose="020B0604020202020204" pitchFamily="34" charset="0"/>
              </a:rPr>
              <a:t> </a:t>
            </a:r>
            <a:r>
              <a:rPr lang="it-IT" sz="1600" dirty="0">
                <a:solidFill>
                  <a:srgbClr val="002060"/>
                </a:solidFill>
                <a:latin typeface="Arial" panose="020B0604020202020204" pitchFamily="34" charset="0"/>
                <a:cs typeface="Arial" panose="020B0604020202020204" pitchFamily="34" charset="0"/>
              </a:rPr>
              <a:t>le </a:t>
            </a:r>
            <a:r>
              <a:rPr lang="it-IT" sz="1600" b="1" dirty="0">
                <a:solidFill>
                  <a:srgbClr val="C00000"/>
                </a:solidFill>
                <a:latin typeface="Arial" panose="020B0604020202020204" pitchFamily="34" charset="0"/>
                <a:cs typeface="Arial" panose="020B0604020202020204" pitchFamily="34" charset="0"/>
              </a:rPr>
              <a:t>attività relative all'erogazione degli interventi a sostegno del reddito </a:t>
            </a:r>
            <a:r>
              <a:rPr lang="it-IT" sz="1600" dirty="0">
                <a:solidFill>
                  <a:srgbClr val="002060"/>
                </a:solidFill>
                <a:latin typeface="Arial" panose="020B0604020202020204" pitchFamily="34" charset="0"/>
                <a:cs typeface="Arial" panose="020B0604020202020204" pitchFamily="34" charset="0"/>
              </a:rPr>
              <a:t>connessi a:</a:t>
            </a:r>
          </a:p>
        </p:txBody>
      </p:sp>
      <p:sp>
        <p:nvSpPr>
          <p:cNvPr id="10" name="Freeform 959"/>
          <p:cNvSpPr>
            <a:spLocks/>
          </p:cNvSpPr>
          <p:nvPr/>
        </p:nvSpPr>
        <p:spPr bwMode="auto">
          <a:xfrm>
            <a:off x="6673105" y="2263052"/>
            <a:ext cx="4480895" cy="1143262"/>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960"/>
          <p:cNvSpPr>
            <a:spLocks noChangeArrowheads="1"/>
          </p:cNvSpPr>
          <p:nvPr/>
        </p:nvSpPr>
        <p:spPr bwMode="auto">
          <a:xfrm>
            <a:off x="6485472" y="2438563"/>
            <a:ext cx="4668528" cy="967751"/>
          </a:xfrm>
          <a:prstGeom prst="rect">
            <a:avLst/>
          </a:prstGeom>
          <a:solidFill>
            <a:srgbClr val="C3EEFD"/>
          </a:solidFill>
          <a:ln w="19050">
            <a:solidFill>
              <a:srgbClr val="0597CB"/>
            </a:solidFill>
            <a:prstDash val="solid"/>
            <a:miter lim="800000"/>
            <a:headEnd/>
            <a:tailEnd/>
          </a:ln>
        </p:spPr>
        <p:txBody>
          <a:bodyPr vert="horz" wrap="square" lIns="1224000" tIns="0" rIns="0" bIns="0" numCol="1" anchor="ctr" anchorCtr="0" compatLnSpc="1">
            <a:prstTxWarp prst="textNoShape">
              <a:avLst/>
            </a:prstTxWarp>
          </a:bodyPr>
          <a:lstStyle/>
          <a:p>
            <a:pPr algn="ctr" fontAlgn="auto">
              <a:spcBef>
                <a:spcPts val="0"/>
              </a:spcBef>
              <a:spcAft>
                <a:spcPts val="0"/>
              </a:spcAft>
            </a:pPr>
            <a:r>
              <a:rPr lang="it-IT" sz="1500" b="1" i="1" kern="0" dirty="0">
                <a:solidFill>
                  <a:srgbClr val="002060"/>
                </a:solidFill>
                <a:cs typeface="Arial" panose="020B0604020202020204" pitchFamily="34" charset="0"/>
              </a:rPr>
              <a:t>Sospensione del rapporto di lavoro</a:t>
            </a:r>
          </a:p>
        </p:txBody>
      </p:sp>
      <p:sp>
        <p:nvSpPr>
          <p:cNvPr id="12" name="Freeform 961"/>
          <p:cNvSpPr>
            <a:spLocks/>
          </p:cNvSpPr>
          <p:nvPr/>
        </p:nvSpPr>
        <p:spPr bwMode="auto">
          <a:xfrm>
            <a:off x="6673104" y="2263052"/>
            <a:ext cx="928800" cy="103680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59"/>
          <p:cNvSpPr>
            <a:spLocks/>
          </p:cNvSpPr>
          <p:nvPr/>
        </p:nvSpPr>
        <p:spPr bwMode="auto">
          <a:xfrm>
            <a:off x="1225633" y="3753542"/>
            <a:ext cx="4482000" cy="1143262"/>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960"/>
          <p:cNvSpPr>
            <a:spLocks noChangeArrowheads="1"/>
          </p:cNvSpPr>
          <p:nvPr/>
        </p:nvSpPr>
        <p:spPr bwMode="auto">
          <a:xfrm>
            <a:off x="1038000" y="3929053"/>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algn="ctr" fontAlgn="auto">
              <a:spcBef>
                <a:spcPts val="0"/>
              </a:spcBef>
              <a:spcAft>
                <a:spcPts val="0"/>
              </a:spcAft>
            </a:pPr>
            <a:r>
              <a:rPr lang="it-IT" sz="1500" b="1" i="1" kern="0" dirty="0">
                <a:solidFill>
                  <a:srgbClr val="002060"/>
                </a:solidFill>
                <a:cs typeface="Arial" panose="020B0604020202020204" pitchFamily="34" charset="0"/>
              </a:rPr>
              <a:t>Diminuzione dell'orario lavorativo in costanza di rapporto di lavoro</a:t>
            </a:r>
          </a:p>
        </p:txBody>
      </p:sp>
      <p:sp>
        <p:nvSpPr>
          <p:cNvPr id="17" name="Freeform 961"/>
          <p:cNvSpPr>
            <a:spLocks/>
          </p:cNvSpPr>
          <p:nvPr/>
        </p:nvSpPr>
        <p:spPr bwMode="auto">
          <a:xfrm>
            <a:off x="1225632" y="3753542"/>
            <a:ext cx="928800" cy="103680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59"/>
          <p:cNvSpPr>
            <a:spLocks/>
          </p:cNvSpPr>
          <p:nvPr/>
        </p:nvSpPr>
        <p:spPr bwMode="auto">
          <a:xfrm>
            <a:off x="6661105" y="3759999"/>
            <a:ext cx="4482000" cy="1143262"/>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960"/>
          <p:cNvSpPr>
            <a:spLocks noChangeArrowheads="1"/>
          </p:cNvSpPr>
          <p:nvPr/>
        </p:nvSpPr>
        <p:spPr bwMode="auto">
          <a:xfrm>
            <a:off x="6485472" y="3935511"/>
            <a:ext cx="4668528" cy="967751"/>
          </a:xfrm>
          <a:prstGeom prst="rect">
            <a:avLst/>
          </a:prstGeom>
          <a:solidFill>
            <a:srgbClr val="C3EEFD"/>
          </a:solidFill>
          <a:ln w="19050">
            <a:solidFill>
              <a:srgbClr val="0597CB"/>
            </a:solidFill>
            <a:prstDash val="solid"/>
            <a:miter lim="800000"/>
            <a:headEnd/>
            <a:tailEnd/>
          </a:ln>
        </p:spPr>
        <p:txBody>
          <a:bodyPr vert="horz" wrap="square" lIns="1152000" tIns="144000" rIns="36000" bIns="144000" numCol="1" anchor="ctr" anchorCtr="0" compatLnSpc="1">
            <a:prstTxWarp prst="textNoShape">
              <a:avLst/>
            </a:prstTxWarp>
          </a:bodyPr>
          <a:lstStyle/>
          <a:p>
            <a:pPr marL="0" indent="0" algn="ctr" fontAlgn="auto">
              <a:spcBef>
                <a:spcPts val="0"/>
              </a:spcBef>
              <a:spcAft>
                <a:spcPts val="0"/>
              </a:spcAft>
              <a:buNone/>
            </a:pPr>
            <a:r>
              <a:rPr lang="it-IT" sz="1500" b="1" i="1" kern="0" dirty="0">
                <a:solidFill>
                  <a:srgbClr val="002060"/>
                </a:solidFill>
                <a:cs typeface="Arial" panose="020B0604020202020204" pitchFamily="34" charset="0"/>
              </a:rPr>
              <a:t>Integrazione e sostituzione della retribuzione</a:t>
            </a:r>
            <a:r>
              <a:rPr lang="it-IT" sz="1500" i="1" kern="0" dirty="0">
                <a:solidFill>
                  <a:srgbClr val="002060"/>
                </a:solidFill>
                <a:cs typeface="Arial" panose="020B0604020202020204" pitchFamily="34" charset="0"/>
              </a:rPr>
              <a:t> </a:t>
            </a:r>
            <a:r>
              <a:rPr lang="it-IT" sz="1500" b="0" i="1" kern="0" dirty="0">
                <a:solidFill>
                  <a:srgbClr val="002060"/>
                </a:solidFill>
                <a:cs typeface="Arial" panose="020B0604020202020204" pitchFamily="34" charset="0"/>
              </a:rPr>
              <a:t>e dei trattamenti di fine rapporto, nonché </a:t>
            </a:r>
            <a:r>
              <a:rPr lang="it-IT" sz="1500" b="1" i="1" kern="0" dirty="0">
                <a:solidFill>
                  <a:srgbClr val="002060"/>
                </a:solidFill>
                <a:cs typeface="Arial" panose="020B0604020202020204" pitchFamily="34" charset="0"/>
              </a:rPr>
              <a:t>sostegno al reddito familiare e contrasto alla povertà</a:t>
            </a:r>
          </a:p>
        </p:txBody>
      </p:sp>
      <p:sp>
        <p:nvSpPr>
          <p:cNvPr id="20" name="Freeform 961"/>
          <p:cNvSpPr>
            <a:spLocks/>
          </p:cNvSpPr>
          <p:nvPr/>
        </p:nvSpPr>
        <p:spPr bwMode="auto">
          <a:xfrm>
            <a:off x="6661104" y="3759999"/>
            <a:ext cx="928800" cy="103680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959"/>
          <p:cNvSpPr>
            <a:spLocks/>
          </p:cNvSpPr>
          <p:nvPr/>
        </p:nvSpPr>
        <p:spPr bwMode="auto">
          <a:xfrm>
            <a:off x="1225632" y="2258782"/>
            <a:ext cx="4482000" cy="1143262"/>
          </a:xfrm>
          <a:custGeom>
            <a:avLst/>
            <a:gdLst>
              <a:gd name="T0" fmla="*/ 0 w 1350"/>
              <a:gd name="T1" fmla="*/ 0 h 548"/>
              <a:gd name="T2" fmla="*/ 273 w 1350"/>
              <a:gd name="T3" fmla="*/ 0 h 548"/>
              <a:gd name="T4" fmla="*/ 1350 w 1350"/>
              <a:gd name="T5" fmla="*/ 548 h 548"/>
              <a:gd name="T6" fmla="*/ 1078 w 1350"/>
              <a:gd name="T7" fmla="*/ 548 h 548"/>
              <a:gd name="T8" fmla="*/ 0 w 1350"/>
              <a:gd name="T9" fmla="*/ 0 h 548"/>
            </a:gdLst>
            <a:ahLst/>
            <a:cxnLst>
              <a:cxn ang="0">
                <a:pos x="T0" y="T1"/>
              </a:cxn>
              <a:cxn ang="0">
                <a:pos x="T2" y="T3"/>
              </a:cxn>
              <a:cxn ang="0">
                <a:pos x="T4" y="T5"/>
              </a:cxn>
              <a:cxn ang="0">
                <a:pos x="T6" y="T7"/>
              </a:cxn>
              <a:cxn ang="0">
                <a:pos x="T8" y="T9"/>
              </a:cxn>
            </a:cxnLst>
            <a:rect l="0" t="0" r="r" b="b"/>
            <a:pathLst>
              <a:path w="1350" h="548">
                <a:moveTo>
                  <a:pt x="0" y="0"/>
                </a:moveTo>
                <a:lnTo>
                  <a:pt x="273" y="0"/>
                </a:lnTo>
                <a:lnTo>
                  <a:pt x="1350" y="548"/>
                </a:lnTo>
                <a:lnTo>
                  <a:pt x="1078" y="548"/>
                </a:lnTo>
                <a:lnTo>
                  <a:pt x="0" y="0"/>
                </a:lnTo>
                <a:close/>
              </a:path>
            </a:pathLst>
          </a:custGeom>
          <a:solidFill>
            <a:srgbClr val="0361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960"/>
          <p:cNvSpPr>
            <a:spLocks noChangeArrowheads="1"/>
          </p:cNvSpPr>
          <p:nvPr/>
        </p:nvSpPr>
        <p:spPr bwMode="auto">
          <a:xfrm>
            <a:off x="1038000" y="2434293"/>
            <a:ext cx="4668528" cy="967751"/>
          </a:xfrm>
          <a:prstGeom prst="rect">
            <a:avLst/>
          </a:prstGeom>
          <a:solidFill>
            <a:srgbClr val="C3EEFD"/>
          </a:solidFill>
          <a:ln w="19050">
            <a:solidFill>
              <a:srgbClr val="0597CB"/>
            </a:solidFill>
            <a:prstDash val="solid"/>
            <a:miter lim="800000"/>
            <a:headEnd/>
            <a:tailEnd/>
          </a:ln>
        </p:spPr>
        <p:txBody>
          <a:bodyPr vert="horz" wrap="square" lIns="1116000" tIns="0" rIns="0" bIns="0" numCol="1" anchor="ctr" anchorCtr="0" compatLnSpc="1">
            <a:prstTxWarp prst="textNoShape">
              <a:avLst/>
            </a:prstTxWarp>
          </a:bodyPr>
          <a:lstStyle/>
          <a:p>
            <a:pPr algn="ctr" fontAlgn="auto">
              <a:spcBef>
                <a:spcPts val="0"/>
              </a:spcBef>
              <a:spcAft>
                <a:spcPts val="0"/>
              </a:spcAft>
            </a:pPr>
            <a:r>
              <a:rPr lang="it-IT" sz="1500" b="1" i="1" kern="0" dirty="0">
                <a:solidFill>
                  <a:srgbClr val="002060"/>
                </a:solidFill>
                <a:cs typeface="Arial" panose="020B0604020202020204" pitchFamily="34" charset="0"/>
              </a:rPr>
              <a:t>Cessazione del rapporto di lavoro</a:t>
            </a:r>
          </a:p>
        </p:txBody>
      </p:sp>
      <p:sp>
        <p:nvSpPr>
          <p:cNvPr id="26" name="Freeform 961"/>
          <p:cNvSpPr>
            <a:spLocks/>
          </p:cNvSpPr>
          <p:nvPr/>
        </p:nvSpPr>
        <p:spPr bwMode="auto">
          <a:xfrm>
            <a:off x="1225632" y="2258782"/>
            <a:ext cx="928800" cy="1036800"/>
          </a:xfrm>
          <a:custGeom>
            <a:avLst/>
            <a:gdLst>
              <a:gd name="T0" fmla="*/ 0 w 273"/>
              <a:gd name="T1" fmla="*/ 0 h 414"/>
              <a:gd name="T2" fmla="*/ 273 w 273"/>
              <a:gd name="T3" fmla="*/ 0 h 414"/>
              <a:gd name="T4" fmla="*/ 273 w 273"/>
              <a:gd name="T5" fmla="*/ 311 h 414"/>
              <a:gd name="T6" fmla="*/ 136 w 273"/>
              <a:gd name="T7" fmla="*/ 414 h 414"/>
              <a:gd name="T8" fmla="*/ 0 w 273"/>
              <a:gd name="T9" fmla="*/ 311 h 414"/>
              <a:gd name="T10" fmla="*/ 0 w 273"/>
              <a:gd name="T11" fmla="*/ 0 h 414"/>
            </a:gdLst>
            <a:ahLst/>
            <a:cxnLst>
              <a:cxn ang="0">
                <a:pos x="T0" y="T1"/>
              </a:cxn>
              <a:cxn ang="0">
                <a:pos x="T2" y="T3"/>
              </a:cxn>
              <a:cxn ang="0">
                <a:pos x="T4" y="T5"/>
              </a:cxn>
              <a:cxn ang="0">
                <a:pos x="T6" y="T7"/>
              </a:cxn>
              <a:cxn ang="0">
                <a:pos x="T8" y="T9"/>
              </a:cxn>
              <a:cxn ang="0">
                <a:pos x="T10" y="T11"/>
              </a:cxn>
            </a:cxnLst>
            <a:rect l="0" t="0" r="r" b="b"/>
            <a:pathLst>
              <a:path w="273" h="414">
                <a:moveTo>
                  <a:pt x="0" y="0"/>
                </a:moveTo>
                <a:lnTo>
                  <a:pt x="273" y="0"/>
                </a:lnTo>
                <a:lnTo>
                  <a:pt x="273" y="311"/>
                </a:lnTo>
                <a:lnTo>
                  <a:pt x="136" y="414"/>
                </a:lnTo>
                <a:lnTo>
                  <a:pt x="0" y="311"/>
                </a:lnTo>
                <a:lnTo>
                  <a:pt x="0" y="0"/>
                </a:lnTo>
                <a:close/>
              </a:path>
            </a:pathLst>
          </a:custGeom>
          <a:solidFill>
            <a:srgbClr val="058C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838" y="2388012"/>
            <a:ext cx="597785" cy="62251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559" y="2417238"/>
            <a:ext cx="561287" cy="58450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939" y="3885948"/>
            <a:ext cx="559582" cy="582733"/>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309" y="3885948"/>
            <a:ext cx="597784" cy="622516"/>
          </a:xfrm>
          <a:prstGeom prst="rect">
            <a:avLst/>
          </a:prstGeom>
        </p:spPr>
      </p:pic>
    </p:spTree>
    <p:extLst>
      <p:ext uri="{BB962C8B-B14F-4D97-AF65-F5344CB8AC3E}">
        <p14:creationId xmlns:p14="http://schemas.microsoft.com/office/powerpoint/2010/main" val="3928535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standard</Template>
  <TotalTime>0</TotalTime>
  <Words>4361</Words>
  <Application>Microsoft Office PowerPoint</Application>
  <PresentationFormat>Widescreen</PresentationFormat>
  <Paragraphs>572</Paragraphs>
  <Slides>55</Slides>
  <Notes>12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55</vt:i4>
      </vt:variant>
    </vt:vector>
  </HeadingPairs>
  <TitlesOfParts>
    <vt:vector size="66" baseType="lpstr">
      <vt:lpstr>Arial</vt:lpstr>
      <vt:lpstr>Arial Black</vt:lpstr>
      <vt:lpstr>Calibri</vt:lpstr>
      <vt:lpstr>Calibri Light</vt:lpstr>
      <vt:lpstr>Corbel</vt:lpstr>
      <vt:lpstr>Courier New</vt:lpstr>
      <vt:lpstr>Microsoft Sans Serif</vt:lpstr>
      <vt:lpstr>Times New Roman</vt:lpstr>
      <vt:lpstr>Verdana</vt:lpstr>
      <vt:lpstr>Wingdings</vt:lpstr>
      <vt:lpstr>Tema di Office</vt:lpstr>
      <vt:lpstr>INPS  Prestazioni e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Ammortizzatori sociali</vt:lpstr>
      <vt:lpstr>Ammortizzatori sociali</vt:lpstr>
      <vt:lpstr>Ammortizzatori sociali</vt:lpstr>
      <vt:lpstr>Anticipazione NASPI</vt:lpstr>
      <vt:lpstr>Ammortizzatori sociali</vt:lpstr>
      <vt:lpstr>Ammortizzatori sociali</vt:lpstr>
      <vt:lpstr>Ammortizzatori sociali</vt:lpstr>
      <vt:lpstr>Ammortizzatori sociali</vt:lpstr>
      <vt:lpstr>Ammortizzatori sociali</vt:lpstr>
      <vt:lpstr>Ammortizzatori sociali</vt:lpstr>
      <vt:lpstr>Ammortizzatori sociali</vt:lpstr>
      <vt:lpstr>Ammortizzatori sociali</vt:lpstr>
      <vt:lpstr>Ammortizzatori sociali</vt:lpstr>
      <vt:lpstr>Ammortizzatori sociali</vt:lpstr>
      <vt:lpstr>Ammortizzatori sociali</vt:lpstr>
      <vt:lpstr>Le prestazioni pensionistiche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Esempio. Il conto individuale in caso di versamenti in varie Gestioni: ricongiunzione, totalizzazione, cumulo a confronto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Prestazioni Creditizie e Sociali</vt:lpstr>
      <vt:lpstr>LE PRESTAZIONI SOCIALI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PRESTAZIONI CREDITIZIE</vt:lpstr>
      <vt:lpstr>LE PRESTAZIONI CREDITIZIE DELLA GESTIONE UNITARIA DELLE PCS</vt:lpstr>
      <vt:lpstr>LE PRESTAZIONI CREDITIZIE DELLA GESTIONE UNITARIA DELLE PCS</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2018-11-14T18:12:49Z</dcterms:created>
  <dcterms:modified xsi:type="dcterms:W3CDTF">2019-05-15T10:10:12Z</dcterms:modified>
</cp:coreProperties>
</file>